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96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s/slide207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69.xml" ContentType="application/vnd.openxmlformats-officedocument.presentationml.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194.xml" ContentType="application/vnd.openxmlformats-officedocument.presentationml.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slides/slide183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slides/slide55.xml" ContentType="application/vnd.openxmlformats-officedocument.presentationml.slide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57.xml" ContentType="application/vnd.openxmlformats-officedocument.presentationml.notes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Default Extension="emf" ContentType="image/x-emf"/>
  <Override PartName="/ppt/notesSlides/notesSlide46.xml" ContentType="application/vnd.openxmlformats-officedocument.presentationml.notesSlide+xml"/>
  <Override PartName="/ppt/notesSlides/notesSlide93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199.xml" ContentType="application/vnd.openxmlformats-officedocument.presentationml.slide+xml"/>
  <Override PartName="/ppt/slides/slide204.xml" ContentType="application/vnd.openxmlformats-officedocument.presentationml.slide+xml"/>
  <Override PartName="/ppt/slideLayouts/slideLayout32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8.xml" ContentType="application/vnd.openxmlformats-officedocument.presentationml.slide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60.xml" ContentType="application/vnd.openxmlformats-officedocument.presentationml.notesSlide+xml"/>
  <Override PartName="/ppt/slides/slide119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08.xml" ContentType="application/vnd.openxmlformats-officedocument.presentationml.slide+xml"/>
  <Override PartName="/ppt/slides/slide155.xml" ContentType="application/vnd.openxmlformats-officedocument.presentationml.slide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slides/slide144.xml" ContentType="application/vnd.openxmlformats-officedocument.presentationml.slide+xml"/>
  <Override PartName="/ppt/slides/slide191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80.xml" ContentType="application/vnd.openxmlformats-officedocument.presentationml.slide+xml"/>
  <Override PartName="/ppt/notesSlides/notesSlide87.xml" ContentType="application/vnd.openxmlformats-officedocument.presentationml.notesSlide+xml"/>
  <Override PartName="/ppt/notesSlides/notesSlide98.xml" ContentType="application/vnd.openxmlformats-officedocument.presentationml.notesSlide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76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65.xml" ContentType="application/vnd.openxmlformats-officedocument.presentationml.notesSlide+xml"/>
  <Override PartName="/ppt/slides/slide41.xml" ContentType="application/vnd.openxmlformats-officedocument.presentationml.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90.xml" ContentType="application/vnd.openxmlformats-officedocument.presentationml.notes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96.xml" ContentType="application/vnd.openxmlformats-officedocument.presentationml.slide+xml"/>
  <Override PartName="/ppt/notesSlides/notesSlide32.xml" ContentType="application/vnd.openxmlformats-officedocument.presentationml.notesSlide+xml"/>
  <Override PartName="/ppt/slides/slide138.xml" ContentType="application/vnd.openxmlformats-officedocument.presentationml.slide+xml"/>
  <Override PartName="/ppt/slides/slide185.xml" ContentType="application/vnd.openxmlformats-officedocument.presentationml.slide+xml"/>
  <Override PartName="/ppt/slides/slide201.xml" ContentType="application/vnd.openxmlformats-officedocument.presentationml.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79.xml" ContentType="application/vnd.openxmlformats-officedocument.presentationml.slide+xml"/>
  <Override PartName="/ppt/slides/slide127.xml" ContentType="application/vnd.openxmlformats-officedocument.presentationml.slide+xml"/>
  <Override PartName="/ppt/slides/slide174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116.xml" ContentType="application/vnd.openxmlformats-officedocument.presentationml.slide+xml"/>
  <Override PartName="/ppt/slides/slide163.xml" ContentType="application/vnd.openxmlformats-officedocument.presentationml.slide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7.xml" ContentType="application/vnd.openxmlformats-officedocument.presentationml.slide+xml"/>
  <Override PartName="/ppt/slides/slide105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46.xml" ContentType="application/vnd.openxmlformats-officedocument.presentationml.slide+xml"/>
  <Override PartName="/ppt/slides/slide93.xml" ContentType="application/vnd.openxmlformats-officedocument.presentationml.slide+xml"/>
  <Override PartName="/ppt/slides/slide130.xml" ContentType="application/vnd.openxmlformats-officedocument.presentationml.slide+xml"/>
  <Override PartName="/ppt/notesSlides/notesSlide48.xml" ContentType="application/vnd.openxmlformats-officedocument.presentationml.notesSlide+xml"/>
  <Override PartName="/ppt/notesSlides/notesSlide95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s/slide206.xml" ContentType="application/vnd.openxmlformats-officedocument.presentationml.slide+xml"/>
  <Override PartName="/ppt/notesSlides/notesSlide37.xml" ContentType="application/vnd.openxmlformats-officedocument.presentationml.notesSlide+xml"/>
  <Override PartName="/ppt/notesSlides/notesSlide84.xml" ContentType="application/vnd.openxmlformats-officedocument.presentationml.notesSlide+xml"/>
  <Override PartName="/ppt/slides/slide13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51.xml" ContentType="application/vnd.openxmlformats-officedocument.presentationml.notesSlide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186.xml" ContentType="application/vnd.openxmlformats-officedocument.presentationml.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193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notesSlides/notesSlide89.xml" ContentType="application/vnd.openxmlformats-officedocument.presentationml.notes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notesSlides/notesSlide78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notesSlides/notesSlide67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92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notesSlides/notesSlide81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7.xml" ContentType="application/vnd.openxmlformats-officedocument.presentationml.slide+xml"/>
  <Override PartName="/ppt/slides/slide198.xml" ContentType="application/vnd.openxmlformats-officedocument.presentationml.slide+xml"/>
  <Override PartName="/ppt/slides/slide203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Default Extension="doc" ContentType="application/msword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90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notesSlides/notesSlide97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slides/slide208.xml" ContentType="application/vnd.openxmlformats-officedocument.presentationml.slide+xml"/>
  <Override PartName="/ppt/presProps.xml" ContentType="application/vnd.openxmlformats-officedocument.presentationml.presProps+xml"/>
  <Override PartName="/ppt/notesSlides/notesSlide39.xml" ContentType="application/vnd.openxmlformats-officedocument.presentationml.notesSlide+xml"/>
  <Override PartName="/ppt/notesSlides/notesSlide86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53.xml" ContentType="application/vnd.openxmlformats-officedocument.presentationml.notes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notesSlides/notesSlide42.xml" ContentType="application/vnd.openxmlformats-officedocument.presentationml.notesSlide+xml"/>
  <Override PartName="/ppt/slides/slide148.xml" ContentType="application/vnd.openxmlformats-officedocument.presentationml.slide+xml"/>
  <Override PartName="/ppt/slides/slide195.xml" ContentType="application/vnd.openxmlformats-officedocument.presentationml.slide+xml"/>
  <Override PartName="/ppt/slides/slide200.xml" ContentType="application/vnd.openxmlformats-officedocument.presentationml.slide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slides/slide78.xml" ContentType="application/vnd.openxmlformats-officedocument.presentationml.slide+xml"/>
  <Override PartName="/ppt/slides/slide115.xml" ContentType="application/vnd.openxmlformats-officedocument.presentationml.slide+xml"/>
  <Override PartName="/ppt/slides/slide162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104.xml" ContentType="application/vnd.openxmlformats-officedocument.presentationml.slide+xml"/>
  <Override PartName="/ppt/slides/slide151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6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slides/slide140.xml" ContentType="application/vnd.openxmlformats-officedocument.presentationml.slide+xml"/>
  <Override PartName="/ppt/theme/theme3.xml" ContentType="application/vnd.openxmlformats-officedocument.them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94.xml" ContentType="application/vnd.openxmlformats-officedocument.presentationml.notesSlide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notesSlides/notesSlide36.xml" ContentType="application/vnd.openxmlformats-officedocument.presentationml.notesSlide+xml"/>
  <Override PartName="/ppt/notesSlides/notesSlide83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slides/slide189.xml" ContentType="application/vnd.openxmlformats-officedocument.presentationml.slide+xml"/>
  <Override PartName="/ppt/slides/slide205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12.xml" ContentType="application/vnd.openxmlformats-officedocument.presentationml.slide+xml"/>
  <Override PartName="/ppt/slides/slide178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61.xml" ContentType="application/vnd.openxmlformats-officedocument.presentationml.notesSlide+xml"/>
  <Override PartName="/ppt/slides/slide167.xml" ContentType="application/vnd.openxmlformats-officedocument.presentationml.slide+xml"/>
  <Override PartName="/ppt/notesSlides/notesSlide50.xml" ContentType="application/vnd.openxmlformats-officedocument.presentationml.notesSlide+xml"/>
  <Override PartName="/ppt/slides/slide109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92.xml" ContentType="application/vnd.openxmlformats-officedocument.presentationml.slide+xml"/>
  <Override PartName="/ppt/slides/slide97.xml" ContentType="application/vnd.openxmlformats-officedocument.presentationml.slide+xml"/>
  <Override PartName="/ppt/slides/slide134.xml" ContentType="application/vnd.openxmlformats-officedocument.presentationml.slide+xml"/>
  <Override PartName="/ppt/slides/slide181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23.xml" ContentType="application/vnd.openxmlformats-officedocument.presentationml.slide+xml"/>
  <Override PartName="/ppt/slides/slide170.xml" ContentType="application/vnd.openxmlformats-officedocument.presentationml.slide+xml"/>
  <Override PartName="/ppt/notesSlides/notesSlide88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64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notesSlides/notesSlide55.xml" ContentType="application/vnd.openxmlformats-officedocument.presentationml.notes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notesSlides/notesSlide44.xml" ContentType="application/vnd.openxmlformats-officedocument.presentationml.notesSlide+xml"/>
  <Override PartName="/ppt/notesSlides/notesSlide91.xml" ContentType="application/vnd.openxmlformats-officedocument.presentationml.notesSlide+xml"/>
  <Override PartName="/ppt/slides/slide20.xml" ContentType="application/vnd.openxmlformats-officedocument.presentationml.slide+xml"/>
  <Override PartName="/ppt/slides/slide197.xml" ContentType="application/vnd.openxmlformats-officedocument.presentationml.slide+xml"/>
  <Override PartName="/ppt/slides/slide202.xml" ContentType="application/vnd.openxmlformats-officedocument.presentationml.slide+xml"/>
  <Override PartName="/ppt/slideLayouts/slideLayout30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8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723" r:id="rId1"/>
    <p:sldMasterId id="2147483725" r:id="rId2"/>
  </p:sldMasterIdLst>
  <p:notesMasterIdLst>
    <p:notesMasterId r:id="rId211"/>
  </p:notesMasterIdLst>
  <p:handoutMasterIdLst>
    <p:handoutMasterId r:id="rId212"/>
  </p:handoutMasterIdLst>
  <p:sldIdLst>
    <p:sldId id="552" r:id="rId3"/>
    <p:sldId id="991" r:id="rId4"/>
    <p:sldId id="501" r:id="rId5"/>
    <p:sldId id="491" r:id="rId6"/>
    <p:sldId id="474" r:id="rId7"/>
    <p:sldId id="475" r:id="rId8"/>
    <p:sldId id="425" r:id="rId9"/>
    <p:sldId id="476" r:id="rId10"/>
    <p:sldId id="900" r:id="rId11"/>
    <p:sldId id="898" r:id="rId12"/>
    <p:sldId id="527" r:id="rId13"/>
    <p:sldId id="526" r:id="rId14"/>
    <p:sldId id="535" r:id="rId15"/>
    <p:sldId id="469" r:id="rId16"/>
    <p:sldId id="529" r:id="rId17"/>
    <p:sldId id="530" r:id="rId18"/>
    <p:sldId id="531" r:id="rId19"/>
    <p:sldId id="490" r:id="rId20"/>
    <p:sldId id="566" r:id="rId21"/>
    <p:sldId id="557" r:id="rId22"/>
    <p:sldId id="567" r:id="rId23"/>
    <p:sldId id="558" r:id="rId24"/>
    <p:sldId id="568" r:id="rId25"/>
    <p:sldId id="506" r:id="rId26"/>
    <p:sldId id="536" r:id="rId27"/>
    <p:sldId id="537" r:id="rId28"/>
    <p:sldId id="538" r:id="rId29"/>
    <p:sldId id="539" r:id="rId30"/>
    <p:sldId id="966" r:id="rId31"/>
    <p:sldId id="540" r:id="rId32"/>
    <p:sldId id="782" r:id="rId33"/>
    <p:sldId id="486" r:id="rId34"/>
    <p:sldId id="444" r:id="rId35"/>
    <p:sldId id="507" r:id="rId36"/>
    <p:sldId id="459" r:id="rId37"/>
    <p:sldId id="550" r:id="rId38"/>
    <p:sldId id="569" r:id="rId39"/>
    <p:sldId id="467" r:id="rId40"/>
    <p:sldId id="334" r:id="rId41"/>
    <p:sldId id="493" r:id="rId42"/>
    <p:sldId id="480" r:id="rId43"/>
    <p:sldId id="570" r:id="rId44"/>
    <p:sldId id="484" r:id="rId45"/>
    <p:sldId id="494" r:id="rId46"/>
    <p:sldId id="460" r:id="rId47"/>
    <p:sldId id="329" r:id="rId48"/>
    <p:sldId id="554" r:id="rId49"/>
    <p:sldId id="464" r:id="rId50"/>
    <p:sldId id="330" r:id="rId51"/>
    <p:sldId id="465" r:id="rId52"/>
    <p:sldId id="518" r:id="rId53"/>
    <p:sldId id="331" r:id="rId54"/>
    <p:sldId id="332" r:id="rId55"/>
    <p:sldId id="519" r:id="rId56"/>
    <p:sldId id="333" r:id="rId57"/>
    <p:sldId id="520" r:id="rId58"/>
    <p:sldId id="466" r:id="rId59"/>
    <p:sldId id="328" r:id="rId60"/>
    <p:sldId id="468" r:id="rId61"/>
    <p:sldId id="572" r:id="rId62"/>
    <p:sldId id="800" r:id="rId63"/>
    <p:sldId id="497" r:id="rId64"/>
    <p:sldId id="498" r:id="rId65"/>
    <p:sldId id="495" r:id="rId66"/>
    <p:sldId id="571" r:id="rId67"/>
    <p:sldId id="487" r:id="rId68"/>
    <p:sldId id="508" r:id="rId69"/>
    <p:sldId id="423" r:id="rId70"/>
    <p:sldId id="354" r:id="rId71"/>
    <p:sldId id="902" r:id="rId72"/>
    <p:sldId id="578" r:id="rId73"/>
    <p:sldId id="357" r:id="rId74"/>
    <p:sldId id="488" r:id="rId75"/>
    <p:sldId id="904" r:id="rId76"/>
    <p:sldId id="446" r:id="rId77"/>
    <p:sldId id="471" r:id="rId78"/>
    <p:sldId id="346" r:id="rId79"/>
    <p:sldId id="573" r:id="rId80"/>
    <p:sldId id="574" r:id="rId81"/>
    <p:sldId id="575" r:id="rId82"/>
    <p:sldId id="576" r:id="rId83"/>
    <p:sldId id="579" r:id="rId84"/>
    <p:sldId id="580" r:id="rId85"/>
    <p:sldId id="349" r:id="rId86"/>
    <p:sldId id="447" r:id="rId87"/>
    <p:sldId id="992" r:id="rId88"/>
    <p:sldId id="485" r:id="rId89"/>
    <p:sldId id="555" r:id="rId90"/>
    <p:sldId id="993" r:id="rId91"/>
    <p:sldId id="481" r:id="rId92"/>
    <p:sldId id="893" r:id="rId93"/>
    <p:sldId id="799" r:id="rId94"/>
    <p:sldId id="532" r:id="rId95"/>
    <p:sldId id="796" r:id="rId96"/>
    <p:sldId id="908" r:id="rId97"/>
    <p:sldId id="909" r:id="rId98"/>
    <p:sldId id="915" r:id="rId99"/>
    <p:sldId id="912" r:id="rId100"/>
    <p:sldId id="913" r:id="rId101"/>
    <p:sldId id="914" r:id="rId102"/>
    <p:sldId id="797" r:id="rId103"/>
    <p:sldId id="798" r:id="rId104"/>
    <p:sldId id="905" r:id="rId105"/>
    <p:sldId id="906" r:id="rId106"/>
    <p:sldId id="907" r:id="rId107"/>
    <p:sldId id="553" r:id="rId108"/>
    <p:sldId id="500" r:id="rId109"/>
    <p:sldId id="499" r:id="rId110"/>
    <p:sldId id="504" r:id="rId111"/>
    <p:sldId id="503" r:id="rId112"/>
    <p:sldId id="502" r:id="rId113"/>
    <p:sldId id="505" r:id="rId114"/>
    <p:sldId id="577" r:id="rId115"/>
    <p:sldId id="884" r:id="rId116"/>
    <p:sldId id="802" r:id="rId117"/>
    <p:sldId id="890" r:id="rId118"/>
    <p:sldId id="891" r:id="rId119"/>
    <p:sldId id="803" r:id="rId120"/>
    <p:sldId id="994" r:id="rId121"/>
    <p:sldId id="995" r:id="rId122"/>
    <p:sldId id="805" r:id="rId123"/>
    <p:sldId id="875" r:id="rId124"/>
    <p:sldId id="895" r:id="rId125"/>
    <p:sldId id="896" r:id="rId126"/>
    <p:sldId id="897" r:id="rId127"/>
    <p:sldId id="1071" r:id="rId128"/>
    <p:sldId id="1072" r:id="rId129"/>
    <p:sldId id="1073" r:id="rId130"/>
    <p:sldId id="1074" r:id="rId131"/>
    <p:sldId id="1075" r:id="rId132"/>
    <p:sldId id="1076" r:id="rId133"/>
    <p:sldId id="1077" r:id="rId134"/>
    <p:sldId id="1078" r:id="rId135"/>
    <p:sldId id="1079" r:id="rId136"/>
    <p:sldId id="1080" r:id="rId137"/>
    <p:sldId id="1081" r:id="rId138"/>
    <p:sldId id="1082" r:id="rId139"/>
    <p:sldId id="1083" r:id="rId140"/>
    <p:sldId id="1084" r:id="rId141"/>
    <p:sldId id="1085" r:id="rId142"/>
    <p:sldId id="1086" r:id="rId143"/>
    <p:sldId id="1087" r:id="rId144"/>
    <p:sldId id="1088" r:id="rId145"/>
    <p:sldId id="1089" r:id="rId146"/>
    <p:sldId id="1090" r:id="rId147"/>
    <p:sldId id="1091" r:id="rId148"/>
    <p:sldId id="1092" r:id="rId149"/>
    <p:sldId id="1093" r:id="rId150"/>
    <p:sldId id="1094" r:id="rId151"/>
    <p:sldId id="1095" r:id="rId152"/>
    <p:sldId id="1096" r:id="rId153"/>
    <p:sldId id="1097" r:id="rId154"/>
    <p:sldId id="1098" r:id="rId155"/>
    <p:sldId id="1099" r:id="rId156"/>
    <p:sldId id="1100" r:id="rId157"/>
    <p:sldId id="1132" r:id="rId158"/>
    <p:sldId id="1101" r:id="rId159"/>
    <p:sldId id="1133" r:id="rId160"/>
    <p:sldId id="1102" r:id="rId161"/>
    <p:sldId id="1103" r:id="rId162"/>
    <p:sldId id="1104" r:id="rId163"/>
    <p:sldId id="1105" r:id="rId164"/>
    <p:sldId id="1116" r:id="rId165"/>
    <p:sldId id="1115" r:id="rId166"/>
    <p:sldId id="1117" r:id="rId167"/>
    <p:sldId id="1130" r:id="rId168"/>
    <p:sldId id="1131" r:id="rId169"/>
    <p:sldId id="1106" r:id="rId170"/>
    <p:sldId id="1107" r:id="rId171"/>
    <p:sldId id="1108" r:id="rId172"/>
    <p:sldId id="1109" r:id="rId173"/>
    <p:sldId id="1118" r:id="rId174"/>
    <p:sldId id="1121" r:id="rId175"/>
    <p:sldId id="1122" r:id="rId176"/>
    <p:sldId id="1119" r:id="rId177"/>
    <p:sldId id="1123" r:id="rId178"/>
    <p:sldId id="1126" r:id="rId179"/>
    <p:sldId id="1129" r:id="rId180"/>
    <p:sldId id="1125" r:id="rId181"/>
    <p:sldId id="1112" r:id="rId182"/>
    <p:sldId id="1128" r:id="rId183"/>
    <p:sldId id="1113" r:id="rId184"/>
    <p:sldId id="1114" r:id="rId185"/>
    <p:sldId id="1033" r:id="rId186"/>
    <p:sldId id="881" r:id="rId187"/>
    <p:sldId id="1031" r:id="rId188"/>
    <p:sldId id="1030" r:id="rId189"/>
    <p:sldId id="885" r:id="rId190"/>
    <p:sldId id="889" r:id="rId191"/>
    <p:sldId id="887" r:id="rId192"/>
    <p:sldId id="888" r:id="rId193"/>
    <p:sldId id="1016" r:id="rId194"/>
    <p:sldId id="999" r:id="rId195"/>
    <p:sldId id="1000" r:id="rId196"/>
    <p:sldId id="1001" r:id="rId197"/>
    <p:sldId id="1002" r:id="rId198"/>
    <p:sldId id="1003" r:id="rId199"/>
    <p:sldId id="1004" r:id="rId200"/>
    <p:sldId id="1005" r:id="rId201"/>
    <p:sldId id="1015" r:id="rId202"/>
    <p:sldId id="1007" r:id="rId203"/>
    <p:sldId id="1008" r:id="rId204"/>
    <p:sldId id="1009" r:id="rId205"/>
    <p:sldId id="1010" r:id="rId206"/>
    <p:sldId id="1011" r:id="rId207"/>
    <p:sldId id="1012" r:id="rId208"/>
    <p:sldId id="1013" r:id="rId209"/>
    <p:sldId id="1014" r:id="rId210"/>
  </p:sldIdLst>
  <p:sldSz cx="9144000" cy="6858000" type="screen4x3"/>
  <p:notesSz cx="6997700" cy="9283700"/>
  <p:defaultTextStyle>
    <a:defPPr>
      <a:defRPr lang="en-US"/>
    </a:defPPr>
    <a:lvl1pPr algn="l" rtl="0" fontAlgn="base">
      <a:spcBef>
        <a:spcPct val="50000"/>
      </a:spcBef>
      <a:spcAft>
        <a:spcPct val="0"/>
      </a:spcAft>
      <a:defRPr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1pPr>
    <a:lvl2pPr marL="457200" algn="l" rtl="0" fontAlgn="base">
      <a:spcBef>
        <a:spcPct val="50000"/>
      </a:spcBef>
      <a:spcAft>
        <a:spcPct val="0"/>
      </a:spcAft>
      <a:defRPr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2pPr>
    <a:lvl3pPr marL="914400" algn="l" rtl="0" fontAlgn="base">
      <a:spcBef>
        <a:spcPct val="50000"/>
      </a:spcBef>
      <a:spcAft>
        <a:spcPct val="0"/>
      </a:spcAft>
      <a:defRPr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3pPr>
    <a:lvl4pPr marL="1371600" algn="l" rtl="0" fontAlgn="base">
      <a:spcBef>
        <a:spcPct val="50000"/>
      </a:spcBef>
      <a:spcAft>
        <a:spcPct val="0"/>
      </a:spcAft>
      <a:defRPr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4pPr>
    <a:lvl5pPr marL="1828800" algn="l" rtl="0" fontAlgn="base">
      <a:spcBef>
        <a:spcPct val="50000"/>
      </a:spcBef>
      <a:spcAft>
        <a:spcPct val="0"/>
      </a:spcAft>
      <a:defRPr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5pPr>
    <a:lvl6pPr marL="2286000" algn="l" defTabSz="914400" rtl="0" eaLnBrk="1" latinLnBrk="0" hangingPunct="1">
      <a:defRPr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6pPr>
    <a:lvl7pPr marL="2743200" algn="l" defTabSz="914400" rtl="0" eaLnBrk="1" latinLnBrk="0" hangingPunct="1">
      <a:defRPr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7pPr>
    <a:lvl8pPr marL="3200400" algn="l" defTabSz="914400" rtl="0" eaLnBrk="1" latinLnBrk="0" hangingPunct="1">
      <a:defRPr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8pPr>
    <a:lvl9pPr marL="3657600" algn="l" defTabSz="914400" rtl="0" eaLnBrk="1" latinLnBrk="0" hangingPunct="1">
      <a:defRPr i="1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FFD9"/>
    <a:srgbClr val="E3FFFF"/>
    <a:srgbClr val="FFFF99"/>
    <a:srgbClr val="DDDDDD"/>
    <a:srgbClr val="969696"/>
    <a:srgbClr val="FF0066"/>
    <a:srgbClr val="B2B2B2"/>
    <a:srgbClr val="FFCC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11" autoAdjust="0"/>
  </p:normalViewPr>
  <p:slideViewPr>
    <p:cSldViewPr snapToGrid="0">
      <p:cViewPr varScale="1">
        <p:scale>
          <a:sx n="111" d="100"/>
          <a:sy n="111" d="100"/>
        </p:scale>
        <p:origin x="-1596" y="-90"/>
      </p:cViewPr>
      <p:guideLst>
        <p:guide orient="horz" pos="734"/>
        <p:guide pos="2880"/>
      </p:guideLst>
    </p:cSldViewPr>
  </p:slideViewPr>
  <p:outlineViewPr>
    <p:cViewPr>
      <p:scale>
        <a:sx n="33" d="100"/>
        <a:sy n="33" d="100"/>
      </p:scale>
      <p:origin x="0" y="8035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3" d="100"/>
          <a:sy n="63" d="100"/>
        </p:scale>
        <p:origin x="-1838" y="-82"/>
      </p:cViewPr>
      <p:guideLst>
        <p:guide orient="horz" pos="2924"/>
        <p:guide pos="2204"/>
      </p:guideLst>
    </p:cSldViewPr>
  </p:notesViewPr>
  <p:gridSpacing cx="58989913" cy="58989913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63" Type="http://schemas.openxmlformats.org/officeDocument/2006/relationships/slide" Target="slides/slide61.xml"/><Relationship Id="rId84" Type="http://schemas.openxmlformats.org/officeDocument/2006/relationships/slide" Target="slides/slide82.xml"/><Relationship Id="rId138" Type="http://schemas.openxmlformats.org/officeDocument/2006/relationships/slide" Target="slides/slide136.xml"/><Relationship Id="rId159" Type="http://schemas.openxmlformats.org/officeDocument/2006/relationships/slide" Target="slides/slide157.xml"/><Relationship Id="rId170" Type="http://schemas.openxmlformats.org/officeDocument/2006/relationships/slide" Target="slides/slide168.xml"/><Relationship Id="rId191" Type="http://schemas.openxmlformats.org/officeDocument/2006/relationships/slide" Target="slides/slide189.xml"/><Relationship Id="rId205" Type="http://schemas.openxmlformats.org/officeDocument/2006/relationships/slide" Target="slides/slide203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28" Type="http://schemas.openxmlformats.org/officeDocument/2006/relationships/slide" Target="slides/slide126.xml"/><Relationship Id="rId144" Type="http://schemas.openxmlformats.org/officeDocument/2006/relationships/slide" Target="slides/slide142.xml"/><Relationship Id="rId149" Type="http://schemas.openxmlformats.org/officeDocument/2006/relationships/slide" Target="slides/slide147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60" Type="http://schemas.openxmlformats.org/officeDocument/2006/relationships/slide" Target="slides/slide158.xml"/><Relationship Id="rId165" Type="http://schemas.openxmlformats.org/officeDocument/2006/relationships/slide" Target="slides/slide163.xml"/><Relationship Id="rId181" Type="http://schemas.openxmlformats.org/officeDocument/2006/relationships/slide" Target="slides/slide179.xml"/><Relationship Id="rId186" Type="http://schemas.openxmlformats.org/officeDocument/2006/relationships/slide" Target="slides/slide184.xml"/><Relationship Id="rId216" Type="http://schemas.openxmlformats.org/officeDocument/2006/relationships/tableStyles" Target="tableStyles.xml"/><Relationship Id="rId211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134" Type="http://schemas.openxmlformats.org/officeDocument/2006/relationships/slide" Target="slides/slide132.xml"/><Relationship Id="rId139" Type="http://schemas.openxmlformats.org/officeDocument/2006/relationships/slide" Target="slides/slide137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150" Type="http://schemas.openxmlformats.org/officeDocument/2006/relationships/slide" Target="slides/slide148.xml"/><Relationship Id="rId155" Type="http://schemas.openxmlformats.org/officeDocument/2006/relationships/slide" Target="slides/slide153.xml"/><Relationship Id="rId171" Type="http://schemas.openxmlformats.org/officeDocument/2006/relationships/slide" Target="slides/slide169.xml"/><Relationship Id="rId176" Type="http://schemas.openxmlformats.org/officeDocument/2006/relationships/slide" Target="slides/slide174.xml"/><Relationship Id="rId192" Type="http://schemas.openxmlformats.org/officeDocument/2006/relationships/slide" Target="slides/slide190.xml"/><Relationship Id="rId197" Type="http://schemas.openxmlformats.org/officeDocument/2006/relationships/slide" Target="slides/slide195.xml"/><Relationship Id="rId206" Type="http://schemas.openxmlformats.org/officeDocument/2006/relationships/slide" Target="slides/slide204.xml"/><Relationship Id="rId201" Type="http://schemas.openxmlformats.org/officeDocument/2006/relationships/slide" Target="slides/slide199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24" Type="http://schemas.openxmlformats.org/officeDocument/2006/relationships/slide" Target="slides/slide122.xml"/><Relationship Id="rId129" Type="http://schemas.openxmlformats.org/officeDocument/2006/relationships/slide" Target="slides/slide127.xml"/><Relationship Id="rId54" Type="http://schemas.openxmlformats.org/officeDocument/2006/relationships/slide" Target="slides/slide52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40" Type="http://schemas.openxmlformats.org/officeDocument/2006/relationships/slide" Target="slides/slide138.xml"/><Relationship Id="rId145" Type="http://schemas.openxmlformats.org/officeDocument/2006/relationships/slide" Target="slides/slide143.xml"/><Relationship Id="rId161" Type="http://schemas.openxmlformats.org/officeDocument/2006/relationships/slide" Target="slides/slide159.xml"/><Relationship Id="rId166" Type="http://schemas.openxmlformats.org/officeDocument/2006/relationships/slide" Target="slides/slide164.xml"/><Relationship Id="rId182" Type="http://schemas.openxmlformats.org/officeDocument/2006/relationships/slide" Target="slides/slide180.xml"/><Relationship Id="rId187" Type="http://schemas.openxmlformats.org/officeDocument/2006/relationships/slide" Target="slides/slide18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212" Type="http://schemas.openxmlformats.org/officeDocument/2006/relationships/handoutMaster" Target="handoutMasters/handoutMaster1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49" Type="http://schemas.openxmlformats.org/officeDocument/2006/relationships/slide" Target="slides/slide47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44" Type="http://schemas.openxmlformats.org/officeDocument/2006/relationships/slide" Target="slides/slide42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130" Type="http://schemas.openxmlformats.org/officeDocument/2006/relationships/slide" Target="slides/slide128.xml"/><Relationship Id="rId135" Type="http://schemas.openxmlformats.org/officeDocument/2006/relationships/slide" Target="slides/slide133.xml"/><Relationship Id="rId151" Type="http://schemas.openxmlformats.org/officeDocument/2006/relationships/slide" Target="slides/slide149.xml"/><Relationship Id="rId156" Type="http://schemas.openxmlformats.org/officeDocument/2006/relationships/slide" Target="slides/slide154.xml"/><Relationship Id="rId177" Type="http://schemas.openxmlformats.org/officeDocument/2006/relationships/slide" Target="slides/slide175.xml"/><Relationship Id="rId198" Type="http://schemas.openxmlformats.org/officeDocument/2006/relationships/slide" Target="slides/slide196.xml"/><Relationship Id="rId172" Type="http://schemas.openxmlformats.org/officeDocument/2006/relationships/slide" Target="slides/slide170.xml"/><Relationship Id="rId193" Type="http://schemas.openxmlformats.org/officeDocument/2006/relationships/slide" Target="slides/slide191.xml"/><Relationship Id="rId202" Type="http://schemas.openxmlformats.org/officeDocument/2006/relationships/slide" Target="slides/slide200.xml"/><Relationship Id="rId207" Type="http://schemas.openxmlformats.org/officeDocument/2006/relationships/slide" Target="slides/slide205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125" Type="http://schemas.openxmlformats.org/officeDocument/2006/relationships/slide" Target="slides/slide123.xml"/><Relationship Id="rId141" Type="http://schemas.openxmlformats.org/officeDocument/2006/relationships/slide" Target="slides/slide139.xml"/><Relationship Id="rId146" Type="http://schemas.openxmlformats.org/officeDocument/2006/relationships/slide" Target="slides/slide144.xml"/><Relationship Id="rId167" Type="http://schemas.openxmlformats.org/officeDocument/2006/relationships/slide" Target="slides/slide165.xml"/><Relationship Id="rId188" Type="http://schemas.openxmlformats.org/officeDocument/2006/relationships/slide" Target="slides/slide186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162" Type="http://schemas.openxmlformats.org/officeDocument/2006/relationships/slide" Target="slides/slide160.xml"/><Relationship Id="rId183" Type="http://schemas.openxmlformats.org/officeDocument/2006/relationships/slide" Target="slides/slide181.xml"/><Relationship Id="rId21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131" Type="http://schemas.openxmlformats.org/officeDocument/2006/relationships/slide" Target="slides/slide129.xml"/><Relationship Id="rId136" Type="http://schemas.openxmlformats.org/officeDocument/2006/relationships/slide" Target="slides/slide134.xml"/><Relationship Id="rId157" Type="http://schemas.openxmlformats.org/officeDocument/2006/relationships/slide" Target="slides/slide155.xml"/><Relationship Id="rId178" Type="http://schemas.openxmlformats.org/officeDocument/2006/relationships/slide" Target="slides/slide176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52" Type="http://schemas.openxmlformats.org/officeDocument/2006/relationships/slide" Target="slides/slide150.xml"/><Relationship Id="rId173" Type="http://schemas.openxmlformats.org/officeDocument/2006/relationships/slide" Target="slides/slide171.xml"/><Relationship Id="rId194" Type="http://schemas.openxmlformats.org/officeDocument/2006/relationships/slide" Target="slides/slide192.xml"/><Relationship Id="rId199" Type="http://schemas.openxmlformats.org/officeDocument/2006/relationships/slide" Target="slides/slide197.xml"/><Relationship Id="rId203" Type="http://schemas.openxmlformats.org/officeDocument/2006/relationships/slide" Target="slides/slide201.xml"/><Relationship Id="rId208" Type="http://schemas.openxmlformats.org/officeDocument/2006/relationships/slide" Target="slides/slide206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26" Type="http://schemas.openxmlformats.org/officeDocument/2006/relationships/slide" Target="slides/slide124.xml"/><Relationship Id="rId147" Type="http://schemas.openxmlformats.org/officeDocument/2006/relationships/slide" Target="slides/slide145.xml"/><Relationship Id="rId168" Type="http://schemas.openxmlformats.org/officeDocument/2006/relationships/slide" Target="slides/slide166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142" Type="http://schemas.openxmlformats.org/officeDocument/2006/relationships/slide" Target="slides/slide140.xml"/><Relationship Id="rId163" Type="http://schemas.openxmlformats.org/officeDocument/2006/relationships/slide" Target="slides/slide161.xml"/><Relationship Id="rId184" Type="http://schemas.openxmlformats.org/officeDocument/2006/relationships/slide" Target="slides/slide182.xml"/><Relationship Id="rId189" Type="http://schemas.openxmlformats.org/officeDocument/2006/relationships/slide" Target="slides/slide187.xml"/><Relationship Id="rId3" Type="http://schemas.openxmlformats.org/officeDocument/2006/relationships/slide" Target="slides/slide1.xml"/><Relationship Id="rId214" Type="http://schemas.openxmlformats.org/officeDocument/2006/relationships/viewProps" Target="viewProps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116" Type="http://schemas.openxmlformats.org/officeDocument/2006/relationships/slide" Target="slides/slide114.xml"/><Relationship Id="rId137" Type="http://schemas.openxmlformats.org/officeDocument/2006/relationships/slide" Target="slides/slide135.xml"/><Relationship Id="rId158" Type="http://schemas.openxmlformats.org/officeDocument/2006/relationships/slide" Target="slides/slide156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62" Type="http://schemas.openxmlformats.org/officeDocument/2006/relationships/slide" Target="slides/slide60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111" Type="http://schemas.openxmlformats.org/officeDocument/2006/relationships/slide" Target="slides/slide109.xml"/><Relationship Id="rId132" Type="http://schemas.openxmlformats.org/officeDocument/2006/relationships/slide" Target="slides/slide130.xml"/><Relationship Id="rId153" Type="http://schemas.openxmlformats.org/officeDocument/2006/relationships/slide" Target="slides/slide151.xml"/><Relationship Id="rId174" Type="http://schemas.openxmlformats.org/officeDocument/2006/relationships/slide" Target="slides/slide172.xml"/><Relationship Id="rId179" Type="http://schemas.openxmlformats.org/officeDocument/2006/relationships/slide" Target="slides/slide177.xml"/><Relationship Id="rId195" Type="http://schemas.openxmlformats.org/officeDocument/2006/relationships/slide" Target="slides/slide193.xml"/><Relationship Id="rId209" Type="http://schemas.openxmlformats.org/officeDocument/2006/relationships/slide" Target="slides/slide207.xml"/><Relationship Id="rId190" Type="http://schemas.openxmlformats.org/officeDocument/2006/relationships/slide" Target="slides/slide188.xml"/><Relationship Id="rId204" Type="http://schemas.openxmlformats.org/officeDocument/2006/relationships/slide" Target="slides/slide202.xml"/><Relationship Id="rId15" Type="http://schemas.openxmlformats.org/officeDocument/2006/relationships/slide" Target="slides/slide13.xml"/><Relationship Id="rId36" Type="http://schemas.openxmlformats.org/officeDocument/2006/relationships/slide" Target="slides/slide34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27" Type="http://schemas.openxmlformats.org/officeDocument/2006/relationships/slide" Target="slides/slide12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52" Type="http://schemas.openxmlformats.org/officeDocument/2006/relationships/slide" Target="slides/slide50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143" Type="http://schemas.openxmlformats.org/officeDocument/2006/relationships/slide" Target="slides/slide141.xml"/><Relationship Id="rId148" Type="http://schemas.openxmlformats.org/officeDocument/2006/relationships/slide" Target="slides/slide146.xml"/><Relationship Id="rId164" Type="http://schemas.openxmlformats.org/officeDocument/2006/relationships/slide" Target="slides/slide162.xml"/><Relationship Id="rId169" Type="http://schemas.openxmlformats.org/officeDocument/2006/relationships/slide" Target="slides/slide167.xml"/><Relationship Id="rId185" Type="http://schemas.openxmlformats.org/officeDocument/2006/relationships/slide" Target="slides/slide183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80" Type="http://schemas.openxmlformats.org/officeDocument/2006/relationships/slide" Target="slides/slide178.xml"/><Relationship Id="rId210" Type="http://schemas.openxmlformats.org/officeDocument/2006/relationships/slide" Target="slides/slide208.xml"/><Relationship Id="rId215" Type="http://schemas.openxmlformats.org/officeDocument/2006/relationships/theme" Target="theme/theme1.xml"/><Relationship Id="rId26" Type="http://schemas.openxmlformats.org/officeDocument/2006/relationships/slide" Target="slides/slide24.xml"/><Relationship Id="rId47" Type="http://schemas.openxmlformats.org/officeDocument/2006/relationships/slide" Target="slides/slide45.xml"/><Relationship Id="rId68" Type="http://schemas.openxmlformats.org/officeDocument/2006/relationships/slide" Target="slides/slide66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slide" Target="slides/slide131.xml"/><Relationship Id="rId154" Type="http://schemas.openxmlformats.org/officeDocument/2006/relationships/slide" Target="slides/slide152.xml"/><Relationship Id="rId175" Type="http://schemas.openxmlformats.org/officeDocument/2006/relationships/slide" Target="slides/slide173.xml"/><Relationship Id="rId196" Type="http://schemas.openxmlformats.org/officeDocument/2006/relationships/slide" Target="slides/slide194.xml"/><Relationship Id="rId200" Type="http://schemas.openxmlformats.org/officeDocument/2006/relationships/slide" Target="slides/slide198.xml"/><Relationship Id="rId16" Type="http://schemas.openxmlformats.org/officeDocument/2006/relationships/slide" Target="slides/slide1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48.vml.rels><?xml version="1.0" encoding="UTF-8" standalone="yes"?>
<Relationships xmlns="http://schemas.openxmlformats.org/package/2006/relationships"><Relationship Id="rId2" Type="http://schemas.openxmlformats.org/officeDocument/2006/relationships/image" Target="../media/image68.wmf"/><Relationship Id="rId1" Type="http://schemas.openxmlformats.org/officeDocument/2006/relationships/image" Target="../media/image67.wmf"/></Relationships>
</file>

<file path=ppt/drawings/_rels/vmlDrawing49.vml.rels><?xml version="1.0" encoding="UTF-8" standalone="yes"?>
<Relationships xmlns="http://schemas.openxmlformats.org/package/2006/relationships"><Relationship Id="rId2" Type="http://schemas.openxmlformats.org/officeDocument/2006/relationships/image" Target="../media/image68.wmf"/><Relationship Id="rId1" Type="http://schemas.openxmlformats.org/officeDocument/2006/relationships/image" Target="../media/image6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68.vml.rels><?xml version="1.0" encoding="UTF-8" standalone="yes"?>
<Relationships xmlns="http://schemas.openxmlformats.org/package/2006/relationships"><Relationship Id="rId8" Type="http://schemas.openxmlformats.org/officeDocument/2006/relationships/image" Target="../media/image97.emf"/><Relationship Id="rId3" Type="http://schemas.openxmlformats.org/officeDocument/2006/relationships/image" Target="../media/image92.emf"/><Relationship Id="rId7" Type="http://schemas.openxmlformats.org/officeDocument/2006/relationships/image" Target="../media/image96.emf"/><Relationship Id="rId2" Type="http://schemas.openxmlformats.org/officeDocument/2006/relationships/image" Target="../media/image91.emf"/><Relationship Id="rId1" Type="http://schemas.openxmlformats.org/officeDocument/2006/relationships/image" Target="../media/image90.emf"/><Relationship Id="rId6" Type="http://schemas.openxmlformats.org/officeDocument/2006/relationships/image" Target="../media/image95.emf"/><Relationship Id="rId5" Type="http://schemas.openxmlformats.org/officeDocument/2006/relationships/image" Target="../media/image94.emf"/><Relationship Id="rId4" Type="http://schemas.openxmlformats.org/officeDocument/2006/relationships/image" Target="../media/image93.emf"/><Relationship Id="rId9" Type="http://schemas.openxmlformats.org/officeDocument/2006/relationships/image" Target="../media/image9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1" tIns="46496" rIns="92991" bIns="46496" numCol="1" anchor="t" anchorCtr="0" compatLnSpc="1">
            <a:prstTxWarp prst="textNoShape">
              <a:avLst/>
            </a:prstTxWarp>
          </a:bodyPr>
          <a:lstStyle>
            <a:lvl1pPr defTabSz="930275">
              <a:spcBef>
                <a:spcPct val="0"/>
              </a:spcBef>
              <a:defRPr sz="1200" i="0">
                <a:latin typeface="Arial" charset="0"/>
                <a:ea typeface="+mn-ea"/>
                <a:cs typeface="Arial Unicode MS" pitchFamily="-65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1" tIns="46496" rIns="92991" bIns="46496" numCol="1" anchor="t" anchorCtr="0" compatLnSpc="1">
            <a:prstTxWarp prst="textNoShape">
              <a:avLst/>
            </a:prstTxWarp>
          </a:bodyPr>
          <a:lstStyle>
            <a:lvl1pPr algn="r" defTabSz="930275">
              <a:spcBef>
                <a:spcPct val="0"/>
              </a:spcBef>
              <a:defRPr sz="1200" i="0">
                <a:latin typeface="Arial" charset="0"/>
                <a:ea typeface="+mn-ea"/>
                <a:cs typeface="Arial Unicode MS" pitchFamily="-65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1" tIns="46496" rIns="92991" bIns="46496" numCol="1" anchor="b" anchorCtr="0" compatLnSpc="1">
            <a:prstTxWarp prst="textNoShape">
              <a:avLst/>
            </a:prstTxWarp>
          </a:bodyPr>
          <a:lstStyle>
            <a:lvl1pPr defTabSz="930275">
              <a:spcBef>
                <a:spcPct val="0"/>
              </a:spcBef>
              <a:defRPr sz="1200" i="0">
                <a:latin typeface="Arial" charset="0"/>
                <a:ea typeface="+mn-ea"/>
                <a:cs typeface="Arial Unicode MS" pitchFamily="-65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1" tIns="46496" rIns="92991" bIns="46496" numCol="1" anchor="b" anchorCtr="0" compatLnSpc="1">
            <a:prstTxWarp prst="textNoShape">
              <a:avLst/>
            </a:prstTxWarp>
          </a:bodyPr>
          <a:lstStyle>
            <a:lvl1pPr algn="r" defTabSz="930275">
              <a:spcBef>
                <a:spcPct val="0"/>
              </a:spcBef>
              <a:defRPr sz="1200" i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E529275-D8A9-47F3-BA8D-C69A8E61718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1" tIns="46496" rIns="92991" bIns="46496" numCol="1" anchor="t" anchorCtr="0" compatLnSpc="1">
            <a:prstTxWarp prst="textNoShape">
              <a:avLst/>
            </a:prstTxWarp>
          </a:bodyPr>
          <a:lstStyle>
            <a:lvl1pPr defTabSz="930275">
              <a:spcBef>
                <a:spcPct val="0"/>
              </a:spcBef>
              <a:defRPr sz="1200" i="0">
                <a:latin typeface="Arial" charset="0"/>
                <a:ea typeface="+mn-ea"/>
                <a:cs typeface="Arial Unicode MS" pitchFamily="-65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1" tIns="46496" rIns="92991" bIns="46496" numCol="1" anchor="t" anchorCtr="0" compatLnSpc="1">
            <a:prstTxWarp prst="textNoShape">
              <a:avLst/>
            </a:prstTxWarp>
          </a:bodyPr>
          <a:lstStyle>
            <a:lvl1pPr algn="r" defTabSz="930275">
              <a:spcBef>
                <a:spcPct val="0"/>
              </a:spcBef>
              <a:defRPr sz="1200" i="0">
                <a:latin typeface="Arial" charset="0"/>
                <a:ea typeface="+mn-ea"/>
                <a:cs typeface="Arial Unicode MS" pitchFamily="-65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150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10075"/>
            <a:ext cx="5597525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1" tIns="46496" rIns="92991" bIns="4649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1" tIns="46496" rIns="92991" bIns="46496" numCol="1" anchor="b" anchorCtr="0" compatLnSpc="1">
            <a:prstTxWarp prst="textNoShape">
              <a:avLst/>
            </a:prstTxWarp>
          </a:bodyPr>
          <a:lstStyle>
            <a:lvl1pPr defTabSz="930275">
              <a:spcBef>
                <a:spcPct val="0"/>
              </a:spcBef>
              <a:defRPr sz="1200" i="0">
                <a:latin typeface="Arial" charset="0"/>
                <a:ea typeface="+mn-ea"/>
                <a:cs typeface="Arial Unicode MS" pitchFamily="-65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91" tIns="46496" rIns="92991" bIns="46496" numCol="1" anchor="b" anchorCtr="0" compatLnSpc="1">
            <a:prstTxWarp prst="textNoShape">
              <a:avLst/>
            </a:prstTxWarp>
          </a:bodyPr>
          <a:lstStyle>
            <a:lvl1pPr algn="r" defTabSz="930275">
              <a:spcBef>
                <a:spcPct val="0"/>
              </a:spcBef>
              <a:defRPr sz="1200" i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6E73D8DF-29F6-4703-B5BB-E2A513CD2F6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34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34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34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34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34" charset="-128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8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9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0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1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2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3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5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6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7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8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9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0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1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2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1ABA5A-8CD4-4587-BBB4-4E4FF4366290}" type="slidenum">
              <a:rPr lang="zh-CN" altLang="en-US" smtClean="0">
                <a:latin typeface="Arial" charset="0"/>
              </a:rPr>
              <a:pPr/>
              <a:t>7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16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95325"/>
            <a:ext cx="4641850" cy="3481388"/>
          </a:xfrm>
          <a:ln/>
        </p:spPr>
      </p:sp>
      <p:sp>
        <p:nvSpPr>
          <p:cNvPr id="2160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8300"/>
          </a:xfrm>
          <a:noFill/>
          <a:ln/>
        </p:spPr>
        <p:txBody>
          <a:bodyPr lIns="91740" tIns="45869" rIns="91740" bIns="45869"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A5019F-EF1E-4126-ACC1-DF0C67C903D6}" type="slidenum">
              <a:rPr lang="zh-CN" altLang="en-US" smtClean="0">
                <a:latin typeface="Arial" charset="0"/>
              </a:rPr>
              <a:pPr/>
              <a:t>33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25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2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76F7FB6-E4F6-451F-9E9D-21114BD1FDE9}" type="slidenum">
              <a:rPr lang="zh-CN" altLang="en-US" smtClean="0">
                <a:latin typeface="Arial" charset="0"/>
              </a:rPr>
              <a:pPr/>
              <a:t>35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26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63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D3FF78-BAD3-4641-8B13-61C44129B79E}" type="slidenum">
              <a:rPr lang="zh-CN" altLang="en-US" smtClean="0">
                <a:latin typeface="Arial" charset="0"/>
              </a:rPr>
              <a:pPr/>
              <a:t>36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27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73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7BA3A0-FDA1-43AD-956C-F703AD394624}" type="slidenum">
              <a:rPr lang="zh-CN" altLang="en-US" smtClean="0">
                <a:latin typeface="Arial" charset="0"/>
              </a:rPr>
              <a:pPr/>
              <a:t>37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28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83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606864D-7AFD-4F98-BEA4-A0E2A4849C2D}" type="slidenum">
              <a:rPr lang="zh-CN" altLang="en-US" smtClean="0">
                <a:latin typeface="Arial" charset="0"/>
              </a:rPr>
              <a:pPr/>
              <a:t>39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29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93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258A5C-9AF7-4B24-A2C3-BAE00102C5C5}" type="slidenum">
              <a:rPr lang="zh-CN" altLang="en-US" smtClean="0">
                <a:latin typeface="Arial" charset="0"/>
              </a:rPr>
              <a:pPr/>
              <a:t>42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30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04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C6CA27-7133-4941-AABA-5CA18A945CF2}" type="slidenum">
              <a:rPr lang="zh-CN" altLang="en-US" smtClean="0">
                <a:latin typeface="Arial" charset="0"/>
              </a:rPr>
              <a:pPr/>
              <a:t>45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31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14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B1EA44-B627-476B-AE41-B8069C974252}" type="slidenum">
              <a:rPr lang="zh-CN" altLang="en-US" smtClean="0">
                <a:latin typeface="Arial" charset="0"/>
              </a:rPr>
              <a:pPr/>
              <a:t>46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32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24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B6D34C-A3F9-4D55-AB80-3938D2511DD2}" type="slidenum">
              <a:rPr lang="zh-CN" altLang="en-US" smtClean="0">
                <a:latin typeface="Arial" charset="0"/>
              </a:rPr>
              <a:pPr/>
              <a:t>49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33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34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FF0FCC6-2F56-44CB-A8DF-8395AEF44AB8}" type="slidenum">
              <a:rPr lang="zh-CN" altLang="en-US" smtClean="0">
                <a:latin typeface="Arial" charset="0"/>
              </a:rPr>
              <a:pPr/>
              <a:t>52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34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45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61AD3E-A53A-4009-86B6-24667095B8F9}" type="slidenum">
              <a:rPr lang="zh-CN" altLang="en-US" smtClean="0">
                <a:latin typeface="Arial" charset="0"/>
              </a:rPr>
              <a:pPr/>
              <a:t>10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17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7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altLang="zh-CN" smtClean="0">
                <a:latin typeface="Arial" charset="0"/>
                <a:ea typeface="宋体" pitchFamily="2" charset="-122"/>
              </a:rPr>
              <a:t>Lack of server configuration standards </a:t>
            </a:r>
            <a:r>
              <a:rPr lang="en-US" altLang="zh-CN" smtClean="0">
                <a:latin typeface="Arial" charset="0"/>
                <a:ea typeface="宋体" pitchFamily="2" charset="-122"/>
                <a:sym typeface="Wingdings" pitchFamily="2" charset="2"/>
              </a:rPr>
              <a:t> Boiler plate code (with slight differences) for ORB &amp; POA initialization &amp; resource management</a:t>
            </a:r>
          </a:p>
          <a:p>
            <a:pPr eaLnBrk="1" hangingPunct="1"/>
            <a:r>
              <a:rPr lang="en-US" altLang="zh-CN" smtClean="0">
                <a:latin typeface="Arial" charset="0"/>
                <a:ea typeface="宋体" pitchFamily="2" charset="-122"/>
              </a:rPr>
              <a:t>Lack of object/service configuration standards </a:t>
            </a:r>
            <a:r>
              <a:rPr lang="en-US" altLang="zh-CN" smtClean="0">
                <a:latin typeface="Arial" charset="0"/>
                <a:ea typeface="宋体" pitchFamily="2" charset="-122"/>
                <a:sym typeface="Wingdings" pitchFamily="2" charset="2"/>
              </a:rPr>
              <a:t> application specific code entangled thru out </a:t>
            </a:r>
          </a:p>
          <a:p>
            <a:pPr eaLnBrk="1" hangingPunct="1"/>
            <a:r>
              <a:rPr lang="en-US" altLang="zh-CN" smtClean="0">
                <a:latin typeface="Arial" charset="0"/>
                <a:ea typeface="宋体" pitchFamily="2" charset="-122"/>
                <a:sym typeface="Wingdings" pitchFamily="2" charset="2"/>
              </a:rPr>
              <a:t>Lack of application configuration  intertwined spaghetti code throughout application</a:t>
            </a:r>
          </a:p>
          <a:p>
            <a:pPr eaLnBrk="1" hangingPunct="1"/>
            <a:r>
              <a:rPr lang="en-US" altLang="zh-CN" smtClean="0">
                <a:latin typeface="Arial" charset="0"/>
                <a:ea typeface="宋体" pitchFamily="2" charset="-122"/>
                <a:sym typeface="Wingdings" pitchFamily="2" charset="2"/>
              </a:rPr>
              <a:t>Lack of object/service deployment  Hard to refactor application topology, manual/non-standard deployment mechanisms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26C105-9A7B-4B15-BEC8-87A7CF5A2B85}" type="slidenum">
              <a:rPr lang="zh-CN" altLang="en-US" smtClean="0">
                <a:latin typeface="Arial" charset="0"/>
              </a:rPr>
              <a:pPr/>
              <a:t>53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35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DE6A35-4673-47BC-A7AB-D35C4B83F88D}" type="slidenum">
              <a:rPr lang="zh-CN" altLang="en-US" smtClean="0">
                <a:latin typeface="Arial" charset="0"/>
              </a:rPr>
              <a:pPr/>
              <a:t>55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36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65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998844C-667B-4357-935D-740892591CE2}" type="slidenum">
              <a:rPr lang="zh-CN" altLang="en-US" smtClean="0">
                <a:latin typeface="Arial" charset="0"/>
              </a:rPr>
              <a:pPr/>
              <a:t>57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37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75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altLang="zh-CN" smtClean="0">
                <a:latin typeface="Arial" charset="0"/>
                <a:ea typeface="宋体" pitchFamily="2" charset="-122"/>
              </a:rPr>
              <a:t>Geeky version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37B9E6-2551-488D-8580-A552938CDDAD}" type="slidenum">
              <a:rPr lang="zh-CN" altLang="en-US" smtClean="0">
                <a:latin typeface="Arial" charset="0"/>
              </a:rPr>
              <a:pPr/>
              <a:t>58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38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85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0211DD-C6A5-4392-ADD2-3F806BCE28F4}" type="slidenum">
              <a:rPr lang="zh-CN" altLang="en-US" smtClean="0">
                <a:latin typeface="Arial" charset="0"/>
              </a:rPr>
              <a:pPr/>
              <a:t>59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39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96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A64E5E-DF59-49E6-87BB-8A3E59430762}" type="slidenum">
              <a:rPr lang="zh-CN" altLang="en-US" smtClean="0">
                <a:latin typeface="Arial" charset="0"/>
              </a:rPr>
              <a:pPr/>
              <a:t>60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40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06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5834AB4-D170-496B-9328-764DABF5BC58}" type="slidenum">
              <a:rPr lang="zh-CN" altLang="en-US" smtClean="0">
                <a:latin typeface="Arial" charset="0"/>
              </a:rPr>
              <a:pPr/>
              <a:t>64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41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1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910D17-C68E-4DEA-8FDF-58C57F4739F7}" type="slidenum">
              <a:rPr lang="zh-CN" altLang="en-US" smtClean="0">
                <a:latin typeface="Arial" charset="0"/>
              </a:rPr>
              <a:pPr/>
              <a:t>65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42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26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4FFAC4-06CA-473E-A4DD-86765502FBD4}" type="slidenum">
              <a:rPr lang="zh-CN" altLang="en-US" smtClean="0">
                <a:latin typeface="Arial" charset="0"/>
              </a:rPr>
              <a:pPr/>
              <a:t>68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43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37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BF5F4A-BF6E-4DAC-87F0-72BB92E396FA}" type="slidenum">
              <a:rPr lang="zh-CN" altLang="en-US" smtClean="0">
                <a:latin typeface="Arial" charset="0"/>
              </a:rPr>
              <a:pPr/>
              <a:t>69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44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47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2880E63-1C32-4553-B4C5-7B37D1DB922F}" type="slidenum">
              <a:rPr lang="zh-CN" altLang="en-US" smtClean="0">
                <a:latin typeface="Arial" charset="0"/>
              </a:rPr>
              <a:pPr/>
              <a:t>14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18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8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07321C-9CE3-446F-944D-8ECF7E278330}" type="slidenum">
              <a:rPr lang="zh-CN" altLang="en-US" smtClean="0">
                <a:latin typeface="Arial" charset="0"/>
              </a:rPr>
              <a:pPr/>
              <a:t>70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45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81F11B-4182-4A31-9A89-91D1A8DC45BD}" type="slidenum">
              <a:rPr lang="zh-CN" altLang="en-US" smtClean="0">
                <a:latin typeface="Arial" charset="0"/>
              </a:rPr>
              <a:pPr/>
              <a:t>71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46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6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altLang="zh-CN" smtClean="0">
                <a:latin typeface="Arial" charset="0"/>
                <a:ea typeface="宋体" pitchFamily="2" charset="-122"/>
              </a:rPr>
              <a:t>Highlight the two categories of containers that we are most interested in right now.</a:t>
            </a:r>
          </a:p>
          <a:p>
            <a:pPr eaLnBrk="1" hangingPunct="1"/>
            <a:endParaRPr lang="en-US" altLang="zh-CN" smtClean="0">
              <a:latin typeface="Arial" charset="0"/>
              <a:ea typeface="宋体" pitchFamily="2" charset="-122"/>
            </a:endParaRPr>
          </a:p>
          <a:p>
            <a:pPr eaLnBrk="1" hangingPunct="1"/>
            <a:r>
              <a:rPr lang="en-US" altLang="zh-CN" smtClean="0">
                <a:latin typeface="Arial" charset="0"/>
                <a:ea typeface="宋体" pitchFamily="2" charset="-122"/>
              </a:rPr>
              <a:t>You can configure any POA policies of an empty container.</a:t>
            </a:r>
          </a:p>
          <a:p>
            <a:pPr eaLnBrk="1" hangingPunct="1"/>
            <a:endParaRPr lang="en-US" altLang="zh-CN" smtClean="0">
              <a:latin typeface="Arial" charset="0"/>
              <a:ea typeface="宋体" pitchFamily="2" charset="-122"/>
            </a:endParaRPr>
          </a:p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7085CF2-585B-4903-9832-FB83976BF2F5}" type="slidenum">
              <a:rPr lang="zh-CN" altLang="en-US" smtClean="0">
                <a:latin typeface="Arial" charset="0"/>
              </a:rPr>
              <a:pPr/>
              <a:t>72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47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7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AB785C-DBD0-4274-B86E-D393AE965D86}" type="slidenum">
              <a:rPr lang="zh-CN" altLang="en-US" smtClean="0">
                <a:latin typeface="Arial" charset="0"/>
              </a:rPr>
              <a:pPr/>
              <a:t>77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48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88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4585911-457D-499B-BF3B-A8EB8134AAA7}" type="slidenum">
              <a:rPr lang="zh-CN" altLang="en-US" smtClean="0">
                <a:latin typeface="Arial" charset="0"/>
              </a:rPr>
              <a:pPr/>
              <a:t>78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49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98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EFEABE-D2B6-489A-A2D3-1759E865AB76}" type="slidenum">
              <a:rPr lang="zh-CN" altLang="en-US" smtClean="0">
                <a:latin typeface="Arial" charset="0"/>
              </a:rPr>
              <a:pPr/>
              <a:t>79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50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08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641DAD-D24F-44A7-830B-EF04FC3AE15C}" type="slidenum">
              <a:rPr lang="zh-CN" altLang="en-US" smtClean="0">
                <a:latin typeface="Arial" charset="0"/>
              </a:rPr>
              <a:pPr/>
              <a:t>80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51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19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043875-8F3F-4B7F-AF1F-839349FED4E5}" type="slidenum">
              <a:rPr lang="zh-CN" altLang="en-US" smtClean="0">
                <a:latin typeface="Arial" charset="0"/>
              </a:rPr>
              <a:pPr/>
              <a:t>81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52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29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0F9CBF-D671-445D-95EA-F0B92CDD9E45}" type="slidenum">
              <a:rPr lang="zh-CN" altLang="en-US" smtClean="0">
                <a:latin typeface="Arial" charset="0"/>
              </a:rPr>
              <a:pPr/>
              <a:t>84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53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39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5A697A-6F07-41A8-839E-FF248D7039BF}" type="slidenum">
              <a:rPr lang="zh-CN" altLang="en-US" smtClean="0">
                <a:latin typeface="Arial" charset="0"/>
              </a:rPr>
              <a:pPr/>
              <a:t>93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54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49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952FB52-B3AC-45E4-A1FC-2536CA479923}" type="slidenum">
              <a:rPr lang="zh-CN" altLang="en-US" smtClean="0">
                <a:latin typeface="Arial" charset="0"/>
              </a:rPr>
              <a:pPr/>
              <a:t>15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19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9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7DD3FC-8155-4268-8603-6457A5ED2C35}" type="slidenum">
              <a:rPr lang="zh-CN" altLang="en-US" smtClean="0">
                <a:latin typeface="Arial" charset="0"/>
              </a:rPr>
              <a:pPr/>
              <a:t>97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56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altLang="zh-CN" smtClean="0">
                <a:latin typeface="Arial" charset="0"/>
                <a:ea typeface="宋体" pitchFamily="2" charset="-122"/>
              </a:rPr>
              <a:t>Helps C++ compiler keep footprint down – by templatizing the generated facet servant class with a dummy parameter, then typedefing it, we can ensure that the C++ compiler will instantiate the class only once in a build, even if the same interface is used in more than one facet.</a:t>
            </a: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35AC63D-3B60-4E6B-B669-93BC3086B280}" type="slidenum">
              <a:rPr lang="zh-CN" altLang="en-US" smtClean="0">
                <a:latin typeface="Arial" charset="0"/>
              </a:rPr>
              <a:pPr/>
              <a:t>107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57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7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A161F22-8E5A-4206-A206-F04EF491930C}" type="slidenum">
              <a:rPr lang="zh-CN" altLang="en-US" smtClean="0">
                <a:latin typeface="Arial" charset="0"/>
              </a:rPr>
              <a:pPr/>
              <a:t>108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58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8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7A40C7-47D2-4BD1-B839-AC63D2D28C34}" type="slidenum">
              <a:rPr lang="zh-CN" altLang="en-US" smtClean="0">
                <a:latin typeface="Arial" charset="0"/>
              </a:rPr>
              <a:pPr/>
              <a:t>109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59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90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BEAD5A-786A-4A60-B71B-968C7D2532C8}" type="slidenum">
              <a:rPr lang="zh-CN" altLang="en-US" smtClean="0">
                <a:latin typeface="Arial" charset="0"/>
              </a:rPr>
              <a:pPr/>
              <a:t>110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60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0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6E05822-36C0-4181-B08A-2F33F68D1D30}" type="slidenum">
              <a:rPr lang="zh-CN" altLang="en-US" smtClean="0">
                <a:latin typeface="Arial" charset="0"/>
              </a:rPr>
              <a:pPr/>
              <a:t>111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61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1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46E35C-BDE5-4806-9624-D981D33838A8}" type="slidenum">
              <a:rPr lang="zh-CN" altLang="en-US" smtClean="0">
                <a:latin typeface="Arial" charset="0"/>
              </a:rPr>
              <a:pPr/>
              <a:t>112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62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2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0F91CB-A350-40AE-8C95-AC94CB428FBF}" type="slidenum">
              <a:rPr lang="zh-CN" altLang="en-US" smtClean="0">
                <a:latin typeface="Arial" charset="0"/>
              </a:rPr>
              <a:pPr/>
              <a:t>113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63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3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4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5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A2DDA2-6320-45AE-A466-F2160B1FA8D9}" type="slidenum">
              <a:rPr lang="zh-CN" altLang="en-US" smtClean="0">
                <a:latin typeface="Arial" charset="0"/>
              </a:rPr>
              <a:pPr/>
              <a:t>16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20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0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7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82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9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03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1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2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3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4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50B28-13AF-45FF-A81B-E0F5CA3171AC}" type="slidenum">
              <a:rPr lang="zh-CN" altLang="en-US" smtClean="0">
                <a:latin typeface="Arial" charset="0"/>
              </a:rPr>
              <a:pPr/>
              <a:t>17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21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1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7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8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9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1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2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3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5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F5A3A2-27A4-40C4-B435-39E36A09BEB1}" type="slidenum">
              <a:rPr lang="zh-CN" altLang="en-US" smtClean="0">
                <a:latin typeface="Arial" charset="0"/>
              </a:rPr>
              <a:pPr/>
              <a:t>19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22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22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7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8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97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0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1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2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3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4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5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E89844-0C24-4C54-B4AF-967CCA5EE364}" type="slidenum">
              <a:rPr lang="zh-CN" altLang="en-US" smtClean="0">
                <a:latin typeface="Arial" charset="0"/>
              </a:rPr>
              <a:pPr/>
              <a:t>21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23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32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9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0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1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2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3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4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6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2D48F1-B196-4FCD-89E4-6C5844F0C865}" type="slidenum">
              <a:rPr lang="zh-CN" altLang="en-US" smtClean="0">
                <a:latin typeface="Arial" charset="0"/>
              </a:rPr>
              <a:pPr/>
              <a:t>23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24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42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8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9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0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1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2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3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4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5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57200" y="6061075"/>
            <a:ext cx="777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0"/>
              </a:spcBef>
              <a:defRPr/>
            </a:pPr>
            <a:endParaRPr lang="zh-CN" altLang="en-US" sz="2400" i="0">
              <a:latin typeface="Times New Roman" pitchFamily="-65" charset="0"/>
              <a:ea typeface="宋体" pitchFamily="-65" charset="-122"/>
              <a:cs typeface="Arial Unicode MS" pitchFamily="-65" charset="0"/>
            </a:endParaRPr>
          </a:p>
        </p:txBody>
      </p:sp>
      <p:sp>
        <p:nvSpPr>
          <p:cNvPr id="13742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"/>
            <a:ext cx="7772400" cy="17526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13742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1336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altLang="zh-CN"/>
              <a:t>Click to edit author list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533400"/>
            <a:ext cx="22098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533400"/>
            <a:ext cx="64770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839200" cy="381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52400" y="990600"/>
            <a:ext cx="4343400" cy="518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90600"/>
            <a:ext cx="4343400" cy="518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839200" cy="381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990600"/>
            <a:ext cx="4343400" cy="518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990600"/>
            <a:ext cx="4343400" cy="518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839200" cy="381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52400" y="990600"/>
            <a:ext cx="4343400" cy="518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990600"/>
            <a:ext cx="43434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657600"/>
            <a:ext cx="43434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Title, 2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839200" cy="381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990600"/>
            <a:ext cx="43434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152400" y="3657600"/>
            <a:ext cx="43434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648200" y="990600"/>
            <a:ext cx="4343400" cy="518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839200" cy="381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52400" y="990600"/>
            <a:ext cx="88392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400" y="3657600"/>
            <a:ext cx="88392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52400" y="533400"/>
            <a:ext cx="88392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839200" cy="381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990600"/>
            <a:ext cx="88392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657600"/>
            <a:ext cx="88392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839200" cy="381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990600"/>
            <a:ext cx="4343400" cy="518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990600"/>
            <a:ext cx="43434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657600"/>
            <a:ext cx="43434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152400" y="533400"/>
            <a:ext cx="8839200" cy="381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990600"/>
            <a:ext cx="43434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990600"/>
            <a:ext cx="43434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152400" y="3657600"/>
            <a:ext cx="43434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657600"/>
            <a:ext cx="4343400" cy="2514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defRPr/>
              </a:pPr>
              <a:endParaRPr kumimoji="1" lang="zh-CN" altLang="en-US" sz="2400" i="0">
                <a:latin typeface="Times New Roman" pitchFamily="-65" charset="0"/>
                <a:ea typeface="宋体" pitchFamily="-65" charset="-122"/>
                <a:cs typeface="Arial Unicode MS" pitchFamily="-65" charset="0"/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defRPr/>
              </a:pPr>
              <a:endParaRPr kumimoji="1" lang="zh-CN" altLang="en-US" sz="2400" i="0">
                <a:latin typeface="Times New Roman" pitchFamily="-65" charset="0"/>
                <a:ea typeface="宋体" pitchFamily="-65" charset="-122"/>
                <a:cs typeface="Arial Unicode MS" pitchFamily="-65" charset="0"/>
              </a:endParaRPr>
            </a:p>
          </p:txBody>
        </p:sp>
      </p:grp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nl-NL">
                <a:ea typeface="+mn-ea"/>
                <a:cs typeface="Arial Unicode MS" pitchFamily="-65" charset="0"/>
              </a:endParaRPr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nl-NL">
                <a:ea typeface="+mn-ea"/>
                <a:cs typeface="Arial Unicode MS" pitchFamily="-65" charset="0"/>
              </a:endParaRPr>
            </a:p>
          </p:txBody>
        </p:sp>
      </p:grpSp>
      <p:pic>
        <p:nvPicPr>
          <p:cNvPr id="10" name="Picture 13" descr="BBN_2c_secondar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9200" y="5289550"/>
            <a:ext cx="38862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4" descr="do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5214938"/>
            <a:ext cx="3657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7728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 algn="ctr">
              <a:buFont typeface="Wingdings" pitchFamily="-65" charset="2"/>
              <a:buNone/>
              <a:defRPr/>
            </a:lvl1pPr>
          </a:lstStyle>
          <a:p>
            <a:r>
              <a:rPr lang="en-US" altLang="zh-CN"/>
              <a:t>Click to edit Master subtitle style</a:t>
            </a:r>
          </a:p>
        </p:txBody>
      </p:sp>
      <p:sp>
        <p:nvSpPr>
          <p:cNvPr id="1377292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>
              <a:defRPr/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12" name="Rectangle 10"/>
          <p:cNvSpPr>
            <a:spLocks noGrp="1" noChangeArrowheads="1"/>
          </p:cNvSpPr>
          <p:nvPr>
            <p:ph type="ftr" sz="quarter" idx="10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 i="0">
                <a:latin typeface="Arial" charset="0"/>
                <a:ea typeface="宋体" pitchFamily="-65" charset="-122"/>
                <a:cs typeface="Arial Unicode MS" pitchFamily="-65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" name="Rectangle 11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 sz="2600"/>
            </a:lvl1pPr>
          </a:lstStyle>
          <a:p>
            <a:pPr>
              <a:defRPr/>
            </a:pPr>
            <a:fld id="{409E2BF1-2E7D-47C2-AC91-423E5DC0550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DD3875-EC56-4A1E-AD0C-C2F7BD421A8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8AFC06-AA0A-42CE-A843-13BCEC48671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066800"/>
            <a:ext cx="3770313" cy="5019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0913" y="1066800"/>
            <a:ext cx="3770312" cy="5019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B98D83-CE61-4C83-9831-005B4C4FF95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25CDB4-A536-47C6-91E6-26F90289CDA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648786-46A9-4788-B1E6-92897AD9BCE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852001-E4F3-40F0-891E-D99EDA66EEE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42C0F9-BD46-43F4-AB9F-6F16BCA5F07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C73FEC-F9CF-41A4-86B9-C40E669C035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C28A22-8BBB-48E9-ACEE-941123BBF07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5600" y="152400"/>
            <a:ext cx="1981200" cy="59340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152400"/>
            <a:ext cx="5791200" cy="5934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2C9867-077B-4E57-9E42-D0A89326804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52400" y="533400"/>
            <a:ext cx="88392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990600"/>
            <a:ext cx="43434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90600"/>
            <a:ext cx="4343400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3.jpe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doc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3810000" y="0"/>
            <a:ext cx="152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533400"/>
            <a:ext cx="8839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990600"/>
            <a:ext cx="88392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373190" name="Text Box 6"/>
          <p:cNvSpPr txBox="1">
            <a:spLocks noChangeArrowheads="1"/>
          </p:cNvSpPr>
          <p:nvPr/>
        </p:nvSpPr>
        <p:spPr bwMode="auto">
          <a:xfrm>
            <a:off x="152400" y="57150"/>
            <a:ext cx="541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rIns="0">
            <a:spAutoFit/>
          </a:bodyPr>
          <a:lstStyle/>
          <a:p>
            <a:pPr>
              <a:defRPr/>
            </a:pPr>
            <a:r>
              <a:rPr lang="en-US" altLang="zh-CN" i="0">
                <a:solidFill>
                  <a:schemeClr val="accent2"/>
                </a:solidFill>
                <a:latin typeface="Arial Unicode MS" pitchFamily="-65" charset="0"/>
                <a:ea typeface="宋体" pitchFamily="-65" charset="-122"/>
                <a:cs typeface="Arial Unicode MS" pitchFamily="-65" charset="0"/>
              </a:rPr>
              <a:t>Tutorial on CCM</a:t>
            </a:r>
          </a:p>
        </p:txBody>
      </p:sp>
      <p:sp>
        <p:nvSpPr>
          <p:cNvPr id="1373191" name="Line 7"/>
          <p:cNvSpPr>
            <a:spLocks noChangeShapeType="1"/>
          </p:cNvSpPr>
          <p:nvPr/>
        </p:nvSpPr>
        <p:spPr bwMode="auto">
          <a:xfrm>
            <a:off x="152400" y="457200"/>
            <a:ext cx="8839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pitchFamily="-65" charset="0"/>
              <a:ea typeface="+mn-ea"/>
              <a:cs typeface="+mn-cs"/>
            </a:endParaRPr>
          </a:p>
        </p:txBody>
      </p:sp>
      <p:sp>
        <p:nvSpPr>
          <p:cNvPr id="1373192" name="Line 8"/>
          <p:cNvSpPr>
            <a:spLocks noChangeShapeType="1"/>
          </p:cNvSpPr>
          <p:nvPr/>
        </p:nvSpPr>
        <p:spPr bwMode="auto">
          <a:xfrm>
            <a:off x="152400" y="6248400"/>
            <a:ext cx="8839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pitchFamily="-65" charset="0"/>
              <a:ea typeface="+mn-ea"/>
              <a:cs typeface="+mn-cs"/>
            </a:endParaRPr>
          </a:p>
        </p:txBody>
      </p:sp>
      <p:pic>
        <p:nvPicPr>
          <p:cNvPr id="69640" name="Picture 10" descr="isis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8315325" y="6348413"/>
            <a:ext cx="681038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41" name="Picture 11" descr="vsb5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88900" y="6310313"/>
            <a:ext cx="47625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73196" name="Rectangle 12"/>
          <p:cNvSpPr>
            <a:spLocks noChangeArrowheads="1"/>
          </p:cNvSpPr>
          <p:nvPr/>
        </p:nvSpPr>
        <p:spPr bwMode="auto">
          <a:xfrm>
            <a:off x="6705600" y="57150"/>
            <a:ext cx="22971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i="0">
                <a:solidFill>
                  <a:schemeClr val="accent2"/>
                </a:solidFill>
                <a:ea typeface="宋体" pitchFamily="-65" charset="-122"/>
                <a:cs typeface="Arial Unicode MS" pitchFamily="-65" charset="0"/>
              </a:rPr>
              <a:t>Douglas C. Schmidt</a:t>
            </a:r>
          </a:p>
        </p:txBody>
      </p:sp>
      <p:sp>
        <p:nvSpPr>
          <p:cNvPr id="1373201" name="Rectangle 17"/>
          <p:cNvSpPr>
            <a:spLocks noChangeArrowheads="1"/>
          </p:cNvSpPr>
          <p:nvPr userDrawn="1"/>
        </p:nvSpPr>
        <p:spPr bwMode="auto">
          <a:xfrm>
            <a:off x="4349750" y="6403975"/>
            <a:ext cx="463550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fld id="{6F1CA5EC-BAF0-4735-BEDB-6BB8109803E0}" type="slidenum">
              <a:rPr lang="zh-CN" altLang="en-US" b="1" i="0">
                <a:latin typeface="Arial" pitchFamily="34" charset="0"/>
                <a:ea typeface="宋体" pitchFamily="2" charset="-122"/>
              </a:rPr>
              <a:pPr>
                <a:defRPr/>
              </a:pPr>
              <a:t>‹#›</a:t>
            </a:fld>
            <a:endParaRPr lang="en-US" altLang="zh-CN" b="1" i="0">
              <a:latin typeface="Arial" pitchFamily="34" charset="0"/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53" r:id="rId1"/>
    <p:sldLayoutId id="2147484524" r:id="rId2"/>
    <p:sldLayoutId id="2147484525" r:id="rId3"/>
    <p:sldLayoutId id="2147484526" r:id="rId4"/>
    <p:sldLayoutId id="2147484527" r:id="rId5"/>
    <p:sldLayoutId id="2147484528" r:id="rId6"/>
    <p:sldLayoutId id="2147484529" r:id="rId7"/>
    <p:sldLayoutId id="2147484530" r:id="rId8"/>
    <p:sldLayoutId id="2147484531" r:id="rId9"/>
    <p:sldLayoutId id="2147484532" r:id="rId10"/>
    <p:sldLayoutId id="2147484533" r:id="rId11"/>
    <p:sldLayoutId id="2147484534" r:id="rId12"/>
    <p:sldLayoutId id="2147484535" r:id="rId13"/>
    <p:sldLayoutId id="2147484536" r:id="rId14"/>
    <p:sldLayoutId id="2147484537" r:id="rId15"/>
    <p:sldLayoutId id="2147484538" r:id="rId16"/>
    <p:sldLayoutId id="2147484539" r:id="rId17"/>
    <p:sldLayoutId id="2147484540" r:id="rId18"/>
    <p:sldLayoutId id="2147484541" r:id="rId19"/>
    <p:sldLayoutId id="2147484542" r:id="rId20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itchFamily="-65" charset="0"/>
          <a:ea typeface="Arial Unicode MS" pitchFamily="-65" charset="0"/>
          <a:cs typeface="Arial Unicode MS" pitchFamily="-65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itchFamily="-65" charset="0"/>
          <a:ea typeface="Arial Unicode MS" pitchFamily="-65" charset="0"/>
          <a:cs typeface="Arial Unicode MS" pitchFamily="-65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itchFamily="-65" charset="0"/>
          <a:ea typeface="Arial Unicode MS" pitchFamily="-65" charset="0"/>
          <a:cs typeface="Arial Unicode MS" pitchFamily="-65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itchFamily="-65" charset="0"/>
          <a:ea typeface="Arial Unicode MS" pitchFamily="-65" charset="0"/>
          <a:cs typeface="Arial Unicode MS" pitchFamily="-65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itchFamily="-65" charset="0"/>
          <a:ea typeface="Arial Unicode MS" pitchFamily="-65" charset="0"/>
          <a:cs typeface="Arial Unicode MS" pitchFamily="-65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itchFamily="-65" charset="0"/>
          <a:ea typeface="Arial Unicode MS" pitchFamily="-65" charset="0"/>
          <a:cs typeface="Arial Unicode MS" pitchFamily="-65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itchFamily="-65" charset="0"/>
          <a:ea typeface="Arial Unicode MS" pitchFamily="-65" charset="0"/>
          <a:cs typeface="Arial Unicode MS" pitchFamily="-65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pitchFamily="-65" charset="0"/>
          <a:ea typeface="Arial Unicode MS" pitchFamily="-65" charset="0"/>
          <a:cs typeface="Arial Unicode MS" pitchFamily="-65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658" name="Group 2"/>
          <p:cNvGrpSpPr>
            <a:grpSpLocks/>
          </p:cNvGrpSpPr>
          <p:nvPr/>
        </p:nvGrpSpPr>
        <p:grpSpPr bwMode="auto">
          <a:xfrm>
            <a:off x="0" y="0"/>
            <a:ext cx="3200400" cy="6858000"/>
            <a:chOff x="0" y="0"/>
            <a:chExt cx="2016" cy="4320"/>
          </a:xfrm>
        </p:grpSpPr>
        <p:sp>
          <p:nvSpPr>
            <p:cNvPr id="1376259" name="Rectangle 3"/>
            <p:cNvSpPr>
              <a:spLocks noChangeArrowheads="1"/>
            </p:cNvSpPr>
            <p:nvPr userDrawn="1"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nl-NL">
                <a:ea typeface="+mn-ea"/>
                <a:cs typeface="Arial Unicode MS" pitchFamily="-65" charset="0"/>
              </a:endParaRPr>
            </a:p>
          </p:txBody>
        </p:sp>
        <p:sp>
          <p:nvSpPr>
            <p:cNvPr id="1376260" name="Freeform 4"/>
            <p:cNvSpPr>
              <a:spLocks/>
            </p:cNvSpPr>
            <p:nvPr userDrawn="1"/>
          </p:nvSpPr>
          <p:spPr bwMode="auto">
            <a:xfrm>
              <a:off x="288" y="0"/>
              <a:ext cx="1728" cy="735"/>
            </a:xfrm>
            <a:custGeom>
              <a:avLst/>
              <a:gdLst/>
              <a:ahLst/>
              <a:cxnLst>
                <a:cxn ang="0">
                  <a:pos x="1728" y="0"/>
                </a:cxn>
                <a:cxn ang="0">
                  <a:pos x="1728" y="480"/>
                </a:cxn>
                <a:cxn ang="0">
                  <a:pos x="380" y="482"/>
                </a:cxn>
                <a:cxn ang="0">
                  <a:pos x="354" y="480"/>
                </a:cxn>
                <a:cxn ang="0">
                  <a:pos x="308" y="489"/>
                </a:cxn>
                <a:cxn ang="0">
                  <a:pos x="246" y="531"/>
                </a:cxn>
                <a:cxn ang="0">
                  <a:pos x="206" y="597"/>
                </a:cxn>
                <a:cxn ang="0">
                  <a:pos x="192" y="666"/>
                </a:cxn>
                <a:cxn ang="0">
                  <a:pos x="192" y="735"/>
                </a:cxn>
                <a:cxn ang="0">
                  <a:pos x="0" y="735"/>
                </a:cxn>
                <a:cxn ang="0">
                  <a:pos x="0" y="480"/>
                </a:cxn>
                <a:cxn ang="0">
                  <a:pos x="0" y="0"/>
                </a:cxn>
                <a:cxn ang="0">
                  <a:pos x="1728" y="0"/>
                </a:cxn>
              </a:cxnLst>
              <a:rect l="0" t="0" r="r" b="b"/>
              <a:pathLst>
                <a:path w="1728" h="735">
                  <a:moveTo>
                    <a:pt x="1728" y="0"/>
                  </a:moveTo>
                  <a:lnTo>
                    <a:pt x="1728" y="480"/>
                  </a:lnTo>
                  <a:lnTo>
                    <a:pt x="380" y="482"/>
                  </a:lnTo>
                  <a:lnTo>
                    <a:pt x="354" y="480"/>
                  </a:lnTo>
                  <a:lnTo>
                    <a:pt x="308" y="489"/>
                  </a:lnTo>
                  <a:cubicBezTo>
                    <a:pt x="290" y="498"/>
                    <a:pt x="263" y="513"/>
                    <a:pt x="246" y="531"/>
                  </a:cubicBezTo>
                  <a:cubicBezTo>
                    <a:pt x="229" y="549"/>
                    <a:pt x="215" y="574"/>
                    <a:pt x="206" y="597"/>
                  </a:cubicBezTo>
                  <a:cubicBezTo>
                    <a:pt x="197" y="620"/>
                    <a:pt x="194" y="643"/>
                    <a:pt x="192" y="666"/>
                  </a:cubicBezTo>
                  <a:lnTo>
                    <a:pt x="192" y="735"/>
                  </a:lnTo>
                  <a:lnTo>
                    <a:pt x="0" y="735"/>
                  </a:lnTo>
                  <a:lnTo>
                    <a:pt x="0" y="480"/>
                  </a:lnTo>
                  <a:lnTo>
                    <a:pt x="0" y="0"/>
                  </a:lnTo>
                  <a:lnTo>
                    <a:pt x="1728" y="0"/>
                  </a:lnTo>
                  <a:close/>
                </a:path>
              </a:pathLst>
            </a:custGeom>
            <a:solidFill>
              <a:schemeClr val="accent2"/>
            </a:solidFill>
            <a:ln w="9525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>
                <a:defRPr/>
              </a:pPr>
              <a:endParaRPr lang="nl-NL">
                <a:ea typeface="+mn-ea"/>
                <a:cs typeface="Arial Unicode MS" pitchFamily="-65" charset="0"/>
              </a:endParaRPr>
            </a:p>
          </p:txBody>
        </p:sp>
      </p:grpSp>
      <p:grpSp>
        <p:nvGrpSpPr>
          <p:cNvPr id="70659" name="Group 5"/>
          <p:cNvGrpSpPr>
            <a:grpSpLocks/>
          </p:cNvGrpSpPr>
          <p:nvPr/>
        </p:nvGrpSpPr>
        <p:grpSpPr bwMode="auto">
          <a:xfrm>
            <a:off x="533400" y="762000"/>
            <a:ext cx="8001000" cy="319088"/>
            <a:chOff x="144" y="1248"/>
            <a:chExt cx="4656" cy="201"/>
          </a:xfrm>
        </p:grpSpPr>
        <p:sp>
          <p:nvSpPr>
            <p:cNvPr id="1376262" name="AutoShape 6"/>
            <p:cNvSpPr>
              <a:spLocks noChangeArrowheads="1"/>
            </p:cNvSpPr>
            <p:nvPr/>
          </p:nvSpPr>
          <p:spPr bwMode="auto">
            <a:xfrm>
              <a:off x="384" y="1248"/>
              <a:ext cx="4416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nl-NL">
                <a:ea typeface="+mn-ea"/>
                <a:cs typeface="Arial Unicode MS" pitchFamily="-65" charset="0"/>
              </a:endParaRPr>
            </a:p>
          </p:txBody>
        </p:sp>
        <p:sp>
          <p:nvSpPr>
            <p:cNvPr id="1376263" name="AutoShape 7"/>
            <p:cNvSpPr>
              <a:spLocks noChangeArrowheads="1"/>
            </p:cNvSpPr>
            <p:nvPr/>
          </p:nvSpPr>
          <p:spPr bwMode="auto">
            <a:xfrm flipH="1">
              <a:off x="144" y="1248"/>
              <a:ext cx="248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nl-NL">
                <a:ea typeface="+mn-ea"/>
                <a:cs typeface="Arial Unicode MS" pitchFamily="-65" charset="0"/>
              </a:endParaRPr>
            </a:p>
          </p:txBody>
        </p:sp>
      </p:grpSp>
      <p:sp>
        <p:nvSpPr>
          <p:cNvPr id="70660" name="AutoShape 8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152400"/>
            <a:ext cx="7924800" cy="4572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70661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066800"/>
            <a:ext cx="7693025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376268" name="Rectangle 1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7463" y="6242050"/>
            <a:ext cx="70008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2000" b="1" i="0">
                <a:solidFill>
                  <a:schemeClr val="bg1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CC2EE1A-6F79-4E76-9055-86D50BE9264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70663" name="Picture 13" descr="doc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667125" y="6164263"/>
            <a:ext cx="2133600" cy="60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4" r:id="rId1"/>
    <p:sldLayoutId id="2147484543" r:id="rId2"/>
    <p:sldLayoutId id="2147484544" r:id="rId3"/>
    <p:sldLayoutId id="2147484545" r:id="rId4"/>
    <p:sldLayoutId id="2147484546" r:id="rId5"/>
    <p:sldLayoutId id="2147484547" r:id="rId6"/>
    <p:sldLayoutId id="2147484548" r:id="rId7"/>
    <p:sldLayoutId id="2147484549" r:id="rId8"/>
    <p:sldLayoutId id="2147484550" r:id="rId9"/>
    <p:sldLayoutId id="2147484551" r:id="rId10"/>
    <p:sldLayoutId id="2147484552" r:id="rId11"/>
    <p:sldLayoutId id="2147484555" r:id="rId12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ＭＳ Ｐゴシック" pitchFamily="-65" charset="-128"/>
          <a:cs typeface="ＭＳ Ｐゴシック" pitchFamily="34" charset="-128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-65" charset="0"/>
          <a:ea typeface="ＭＳ Ｐゴシック" pitchFamily="-65" charset="-128"/>
          <a:cs typeface="ＭＳ Ｐゴシック" pitchFamily="34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-65" charset="0"/>
          <a:ea typeface="ＭＳ Ｐゴシック" pitchFamily="-65" charset="-128"/>
          <a:cs typeface="ＭＳ Ｐゴシック" pitchFamily="34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-65" charset="0"/>
          <a:ea typeface="ＭＳ Ｐゴシック" pitchFamily="-65" charset="-128"/>
          <a:cs typeface="ＭＳ Ｐゴシック" pitchFamily="34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-65" charset="0"/>
          <a:ea typeface="ＭＳ Ｐゴシック" pitchFamily="-65" charset="-128"/>
          <a:cs typeface="ＭＳ Ｐゴシック" pitchFamily="34" charset="-128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-65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-65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-65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-65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ＭＳ Ｐゴシック" pitchFamily="-65" charset="-128"/>
          <a:cs typeface="ＭＳ Ｐゴシック" pitchFamily="34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  <a:ea typeface="ＭＳ Ｐゴシック" pitchFamily="-65" charset="-128"/>
          <a:cs typeface="ＭＳ Ｐゴシック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ＭＳ Ｐゴシック" pitchFamily="-65" charset="-128"/>
          <a:cs typeface="ＭＳ Ｐゴシック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sz="2000">
          <a:solidFill>
            <a:schemeClr val="tx1"/>
          </a:solidFill>
          <a:latin typeface="+mn-lt"/>
          <a:ea typeface="ＭＳ Ｐゴシック" pitchFamily="-65" charset="-128"/>
          <a:cs typeface="ＭＳ Ｐゴシック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ＭＳ Ｐゴシック" pitchFamily="-65" charset="-128"/>
          <a:cs typeface="ＭＳ Ｐゴシック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-65" charset="2"/>
        <a:buChar char="l"/>
        <a:defRPr>
          <a:solidFill>
            <a:schemeClr val="tx1"/>
          </a:solidFill>
          <a:latin typeface="+mn-lt"/>
          <a:ea typeface="ＭＳ Ｐゴシック" pitchFamily="-65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-65" charset="2"/>
        <a:buChar char="l"/>
        <a:defRPr>
          <a:solidFill>
            <a:schemeClr val="tx1"/>
          </a:solidFill>
          <a:latin typeface="+mn-lt"/>
          <a:ea typeface="ＭＳ Ｐゴシック" pitchFamily="-65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-65" charset="2"/>
        <a:buChar char="l"/>
        <a:defRPr>
          <a:solidFill>
            <a:schemeClr val="tx1"/>
          </a:solidFill>
          <a:latin typeface="+mn-lt"/>
          <a:ea typeface="ＭＳ Ｐゴシック" pitchFamily="-65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-65" charset="2"/>
        <a:buChar char="l"/>
        <a:defRPr>
          <a:solidFill>
            <a:schemeClr val="tx1"/>
          </a:solidFill>
          <a:latin typeface="+mn-lt"/>
          <a:ea typeface="ＭＳ Ｐゴシック" pitchFamily="-65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d.schmidt@vanderbilt.edu" TargetMode="External"/><Relationship Id="rId7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cs.wustl.edu/~schmidt/bio.htm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0.v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1.vml"/><Relationship Id="rId4" Type="http://schemas.openxmlformats.org/officeDocument/2006/relationships/oleObject" Target="../embeddings/oleObject40.bin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2.vml"/><Relationship Id="rId4" Type="http://schemas.openxmlformats.org/officeDocument/2006/relationships/oleObject" Target="../embeddings/oleObject41.bin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3.vml"/><Relationship Id="rId4" Type="http://schemas.openxmlformats.org/officeDocument/2006/relationships/oleObject" Target="../embeddings/oleObject42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4.vml"/><Relationship Id="rId4" Type="http://schemas.openxmlformats.org/officeDocument/2006/relationships/oleObject" Target="../embeddings/oleObject43.bin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4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5.vml"/><Relationship Id="rId4" Type="http://schemas.openxmlformats.org/officeDocument/2006/relationships/oleObject" Target="../embeddings/oleObject44.bin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46.vml"/><Relationship Id="rId4" Type="http://schemas.openxmlformats.org/officeDocument/2006/relationships/image" Target="../media/image65.jpeg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7.v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3" Type="http://schemas.openxmlformats.org/officeDocument/2006/relationships/oleObject" Target="../embeddings/oleObject47.bin"/><Relationship Id="rId7" Type="http://schemas.openxmlformats.org/officeDocument/2006/relationships/oleObject" Target="../embeddings/oleObject51.bin"/><Relationship Id="rId12" Type="http://schemas.openxmlformats.org/officeDocument/2006/relationships/image" Target="../media/image70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8.vml"/><Relationship Id="rId6" Type="http://schemas.openxmlformats.org/officeDocument/2006/relationships/oleObject" Target="../embeddings/oleObject50.bin"/><Relationship Id="rId11" Type="http://schemas.openxmlformats.org/officeDocument/2006/relationships/image" Target="../media/image69.wmf"/><Relationship Id="rId5" Type="http://schemas.openxmlformats.org/officeDocument/2006/relationships/oleObject" Target="../embeddings/oleObject49.bin"/><Relationship Id="rId10" Type="http://schemas.openxmlformats.org/officeDocument/2006/relationships/oleObject" Target="../embeddings/oleObject54.bin"/><Relationship Id="rId4" Type="http://schemas.openxmlformats.org/officeDocument/2006/relationships/oleObject" Target="../embeddings/oleObject48.bin"/><Relationship Id="rId9" Type="http://schemas.openxmlformats.org/officeDocument/2006/relationships/oleObject" Target="../embeddings/oleObject53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0.bin"/><Relationship Id="rId3" Type="http://schemas.openxmlformats.org/officeDocument/2006/relationships/oleObject" Target="../embeddings/oleObject55.bin"/><Relationship Id="rId7" Type="http://schemas.openxmlformats.org/officeDocument/2006/relationships/oleObject" Target="../embeddings/oleObject59.bin"/><Relationship Id="rId12" Type="http://schemas.openxmlformats.org/officeDocument/2006/relationships/image" Target="../media/image70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9.vml"/><Relationship Id="rId6" Type="http://schemas.openxmlformats.org/officeDocument/2006/relationships/oleObject" Target="../embeddings/oleObject58.bin"/><Relationship Id="rId11" Type="http://schemas.openxmlformats.org/officeDocument/2006/relationships/image" Target="../media/image69.wmf"/><Relationship Id="rId5" Type="http://schemas.openxmlformats.org/officeDocument/2006/relationships/oleObject" Target="../embeddings/oleObject57.bin"/><Relationship Id="rId10" Type="http://schemas.openxmlformats.org/officeDocument/2006/relationships/oleObject" Target="../embeddings/oleObject62.bin"/><Relationship Id="rId4" Type="http://schemas.openxmlformats.org/officeDocument/2006/relationships/oleObject" Target="../embeddings/oleObject56.bin"/><Relationship Id="rId9" Type="http://schemas.openxmlformats.org/officeDocument/2006/relationships/oleObject" Target="../embeddings/oleObject61.bin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0.v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3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2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3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7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8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3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4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6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6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6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6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6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6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6.x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1.v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2.v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3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3.vml"/><Relationship Id="rId4" Type="http://schemas.openxmlformats.org/officeDocument/2006/relationships/oleObject" Target="../embeddings/oleObject66.bin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7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7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7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7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7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7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7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7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7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7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2.xml"/></Relationships>
</file>

<file path=ppt/slides/_rels/slide1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hyperlink" Target="http://deuce.doc.wustl.edu/Download.html" TargetMode="External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6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omg.org/cgi-bin/doc?ptc/03-06-03" TargetMode="External"/><Relationship Id="rId1" Type="http://schemas.openxmlformats.org/officeDocument/2006/relationships/slideLayout" Target="../slideLayouts/slideLayout2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dre.vanderbilt.edu/cosmic" TargetMode="External"/><Relationship Id="rId1" Type="http://schemas.openxmlformats.org/officeDocument/2006/relationships/slideLayout" Target="../slideLayouts/slideLayout2.xml"/></Relationships>
</file>

<file path=ppt/slides/_rels/slide1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mg.org/spec/QOSCCM/1.1/" TargetMode="External"/><Relationship Id="rId7" Type="http://schemas.openxmlformats.org/officeDocument/2006/relationships/hyperlink" Target="http://www.omg.org/cgi-bin/doc?ptc/10-05-08" TargetMode="External"/><Relationship Id="rId2" Type="http://schemas.openxmlformats.org/officeDocument/2006/relationships/hyperlink" Target="http://www.omg.org/spec/CCM/4.0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omg.org/spec/DEPL/" TargetMode="External"/><Relationship Id="rId5" Type="http://schemas.openxmlformats.org/officeDocument/2006/relationships/hyperlink" Target="http://www.omg.org/spec/CCCMP/1.0/" TargetMode="External"/><Relationship Id="rId4" Type="http://schemas.openxmlformats.org/officeDocument/2006/relationships/hyperlink" Target="http://www.omg.org/cgi-bin/doc?ptc/2005-07-01" TargetMode="Externa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4.vml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5.vml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9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6.vml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0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7.vml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8.vml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9.vml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0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1.vml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2.vml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3.vml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4.vml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5.vml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9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6.vml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7.vml"/></Relationships>
</file>

<file path=ppt/slides/_rels/slide20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6.bin"/><Relationship Id="rId3" Type="http://schemas.openxmlformats.org/officeDocument/2006/relationships/oleObject" Target="../embeddings/oleObject81.bin"/><Relationship Id="rId7" Type="http://schemas.openxmlformats.org/officeDocument/2006/relationships/oleObject" Target="../embeddings/oleObject8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8.vml"/><Relationship Id="rId6" Type="http://schemas.openxmlformats.org/officeDocument/2006/relationships/oleObject" Target="../embeddings/oleObject84.bin"/><Relationship Id="rId11" Type="http://schemas.openxmlformats.org/officeDocument/2006/relationships/oleObject" Target="../embeddings/oleObject89.bin"/><Relationship Id="rId5" Type="http://schemas.openxmlformats.org/officeDocument/2006/relationships/oleObject" Target="../embeddings/oleObject83.bin"/><Relationship Id="rId10" Type="http://schemas.openxmlformats.org/officeDocument/2006/relationships/oleObject" Target="../embeddings/oleObject88.bin"/><Relationship Id="rId4" Type="http://schemas.openxmlformats.org/officeDocument/2006/relationships/oleObject" Target="../embeddings/oleObject82.bin"/><Relationship Id="rId9" Type="http://schemas.openxmlformats.org/officeDocument/2006/relationships/oleObject" Target="../embeddings/oleObject87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4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6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24.png"/><Relationship Id="rId5" Type="http://schemas.openxmlformats.org/officeDocument/2006/relationships/oleObject" Target="../embeddings/oleObject15.bin"/><Relationship Id="rId4" Type="http://schemas.openxmlformats.org/officeDocument/2006/relationships/image" Target="../media/image2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4" Type="http://schemas.openxmlformats.org/officeDocument/2006/relationships/oleObject" Target="../embeddings/oleObject17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4" Type="http://schemas.openxmlformats.org/officeDocument/2006/relationships/oleObject" Target="../embeddings/oleObject18.bin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4" Type="http://schemas.openxmlformats.org/officeDocument/2006/relationships/oleObject" Target="../embeddings/oleObject19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1.jpeg"/><Relationship Id="rId4" Type="http://schemas.openxmlformats.org/officeDocument/2006/relationships/hyperlink" Target="http://www.garbe-privat.de/lego/images/Brick2x4Blue-256.jpg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4" Type="http://schemas.openxmlformats.org/officeDocument/2006/relationships/oleObject" Target="../embeddings/oleObject20.bin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hyperlink" Target="http://images.google.com/imgres?imgurl=www.monkeychops.com/chopshop/items/images/027b.jpg&amp;imgrefurl=http://www.monkeychops.com/chopshop/items/027.html&amp;h=151&amp;w=250&amp;sz=5&amp;tbnid=5z3xrXLVIs0J:&amp;tbnh=64&amp;tbnw=105&amp;start=294&amp;prev=/images?q=Lego+brick&amp;start=280&amp;hl=en&amp;lr=&amp;ie=UTF-8&amp;sa=N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4" Type="http://schemas.openxmlformats.org/officeDocument/2006/relationships/oleObject" Target="../embeddings/oleObject2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.vml"/><Relationship Id="rId4" Type="http://schemas.openxmlformats.org/officeDocument/2006/relationships/oleObject" Target="../embeddings/oleObject22.bin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4" Type="http://schemas.openxmlformats.org/officeDocument/2006/relationships/oleObject" Target="../embeddings/oleObject23.bin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4" Type="http://schemas.openxmlformats.org/officeDocument/2006/relationships/oleObject" Target="../embeddings/oleObject24.bin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5.v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4" Type="http://schemas.openxmlformats.org/officeDocument/2006/relationships/oleObject" Target="../embeddings/oleObject26.bin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/imgres?imgurl=www.talisman.org/~erlkonig/lego/lego-on-sgis/brick3.jpg&amp;imgrefurl=http://www.talisman.org/~erlkonig/lego/lego-on-sgis/Main.html&amp;h=86&amp;w=73&amp;sz=3&amp;tbnid=g9KQdzV1WjAJ:&amp;tbnh=71&amp;tbnw=61&amp;start=311&amp;prev=/images?q=Lego+brick&amp;start=300&amp;hl=en&amp;lr=&amp;ie=UTF-8&amp;sa=N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4" Type="http://schemas.openxmlformats.org/officeDocument/2006/relationships/oleObject" Target="../embeddings/oleObject28.bin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9.v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4" Type="http://schemas.openxmlformats.org/officeDocument/2006/relationships/oleObject" Target="../embeddings/Microsoft_Office_Word_97_-_2003_Document1.doc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1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32.v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Relationship Id="rId4" Type="http://schemas.openxmlformats.org/officeDocument/2006/relationships/oleObject" Target="../embeddings/oleObject32.bin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4.v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5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6.v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7.v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8.vml"/><Relationship Id="rId4" Type="http://schemas.openxmlformats.org/officeDocument/2006/relationships/oleObject" Target="../embeddings/oleObject37.bin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9.v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875" y="338138"/>
            <a:ext cx="8877300" cy="1752600"/>
          </a:xfrm>
        </p:spPr>
        <p:txBody>
          <a:bodyPr/>
          <a:lstStyle/>
          <a:p>
            <a:pPr eaLnBrk="1" hangingPunct="1">
              <a:spcAft>
                <a:spcPct val="35000"/>
              </a:spcAft>
              <a:defRPr/>
            </a:pP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Tutorial on the Lightweight</a:t>
            </a:r>
            <a:b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</a:b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CORBA Component Model (CCM)</a:t>
            </a:r>
            <a:r>
              <a:rPr lang="en-US" altLang="zh-CN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/>
            </a:r>
            <a:br>
              <a:rPr lang="en-US" altLang="zh-CN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</a:br>
            <a:r>
              <a:rPr lang="en-US" altLang="zh-CN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/>
            </a:r>
            <a:br>
              <a:rPr lang="en-US" altLang="zh-CN" sz="16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</a:br>
            <a:r>
              <a:rPr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Industrializing the Development </a:t>
            </a:r>
            <a:br>
              <a:rPr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</a:br>
            <a:r>
              <a:rPr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 Distributed Real-time &amp; Embedded Systems</a:t>
            </a:r>
          </a:p>
        </p:txBody>
      </p:sp>
      <p:sp>
        <p:nvSpPr>
          <p:cNvPr id="788492" name="Rectangle 12"/>
          <p:cNvSpPr>
            <a:spLocks noChangeArrowheads="1"/>
          </p:cNvSpPr>
          <p:nvPr/>
        </p:nvSpPr>
        <p:spPr bwMode="auto">
          <a:xfrm>
            <a:off x="323850" y="5856288"/>
            <a:ext cx="85725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rgbClr val="33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Other contributors include Tao Lu, </a:t>
            </a:r>
            <a:r>
              <a:rPr lang="en-US" altLang="zh-CN" sz="2000" b="1" dirty="0" err="1">
                <a:solidFill>
                  <a:srgbClr val="33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Gan</a:t>
            </a:r>
            <a:r>
              <a:rPr lang="en-US" altLang="zh-CN" sz="2000" b="1">
                <a:solidFill>
                  <a:srgbClr val="33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 Deng, Jai Balasubramanian, Kitty Balasubramanian, Bala Natarajan, William R. Otte, Jeff Parsons, Frank Pilhofer, Craig Rodrigues,</a:t>
            </a:r>
            <a:r>
              <a:rPr lang="en-US" altLang="zh-CN" sz="2000">
                <a:solidFill>
                  <a:srgbClr val="336699"/>
                </a:solidFill>
                <a:latin typeface="Arial" pitchFamily="34" charset="0"/>
                <a:ea typeface="宋体" pitchFamily="2" charset="-122"/>
              </a:rPr>
              <a:t> </a:t>
            </a:r>
            <a:r>
              <a:rPr lang="en-US" altLang="zh-CN" sz="2000" b="1">
                <a:solidFill>
                  <a:srgbClr val="33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Nanbor Wang, &amp; Johnny Willemsen</a:t>
            </a:r>
            <a:endParaRPr lang="en-US" altLang="zh-CN" sz="2000">
              <a:solidFill>
                <a:srgbClr val="336699"/>
              </a:solidFill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74756" name="Picture 15" descr="do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40050" y="4895850"/>
            <a:ext cx="3263900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7" name="Text Box 16"/>
          <p:cNvSpPr txBox="1">
            <a:spLocks noChangeArrowheads="1"/>
          </p:cNvSpPr>
          <p:nvPr/>
        </p:nvSpPr>
        <p:spPr bwMode="auto">
          <a:xfrm>
            <a:off x="885825" y="2624138"/>
            <a:ext cx="7372350" cy="1066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en-US" altLang="zh-CN" sz="24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Dr. Douglas C. Schmidt</a:t>
            </a:r>
          </a:p>
          <a:p>
            <a:pPr algn="ctr" eaLnBrk="0" hangingPunct="0">
              <a:spcBef>
                <a:spcPct val="0"/>
              </a:spcBef>
            </a:pPr>
            <a:r>
              <a:rPr lang="en-US" altLang="zh-CN" sz="20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    </a:t>
            </a:r>
            <a:r>
              <a:rPr lang="en-US" altLang="zh-CN" sz="2000" i="0">
                <a:solidFill>
                  <a:srgbClr val="FF0000"/>
                </a:solidFill>
                <a:latin typeface="Impact" pitchFamily="34" charset="0"/>
                <a:ea typeface="宋体" pitchFamily="2" charset="-122"/>
                <a:hlinkClick r:id="rId3"/>
              </a:rPr>
              <a:t>d.schmidt@vanderbilt.edu</a:t>
            </a:r>
            <a:endParaRPr lang="en-US" altLang="zh-CN" sz="2000" i="0">
              <a:solidFill>
                <a:srgbClr val="FF0000"/>
              </a:solidFill>
              <a:latin typeface="Impact" pitchFamily="34" charset="0"/>
              <a:ea typeface="宋体" pitchFamily="2" charset="-122"/>
            </a:endParaRPr>
          </a:p>
          <a:p>
            <a:pPr algn="ctr" eaLnBrk="0" hangingPunct="0">
              <a:spcBef>
                <a:spcPct val="0"/>
              </a:spcBef>
            </a:pPr>
            <a:r>
              <a:rPr lang="en-US" altLang="zh-CN" sz="20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http://www.dre.vanderbilt.edu/~schmidt/</a:t>
            </a:r>
            <a:r>
              <a:rPr lang="en-US" altLang="zh-CN" sz="16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	</a:t>
            </a:r>
          </a:p>
        </p:txBody>
      </p:sp>
      <p:sp>
        <p:nvSpPr>
          <p:cNvPr id="74758" name="Rectangle 17"/>
          <p:cNvSpPr>
            <a:spLocks noChangeArrowheads="1"/>
          </p:cNvSpPr>
          <p:nvPr/>
        </p:nvSpPr>
        <p:spPr bwMode="auto">
          <a:xfrm>
            <a:off x="2665413" y="3903663"/>
            <a:ext cx="3781425" cy="701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Professor of EECS Vanderbilt University Nashville, Tennessee</a:t>
            </a:r>
          </a:p>
        </p:txBody>
      </p:sp>
      <p:pic>
        <p:nvPicPr>
          <p:cNvPr id="74759" name="Picture 18" descr="vsb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8813" y="3024188"/>
            <a:ext cx="981075" cy="97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0" name="Picture 19" descr="isi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7175" y="4037013"/>
            <a:ext cx="1793875" cy="123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1" name="Picture 20" descr="doug-new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302500" y="3101975"/>
            <a:ext cx="1331913" cy="223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04775" y="3124200"/>
            <a:ext cx="4495800" cy="914400"/>
            <a:chOff x="66" y="1968"/>
            <a:chExt cx="2832" cy="576"/>
          </a:xfrm>
        </p:grpSpPr>
        <p:sp>
          <p:nvSpPr>
            <p:cNvPr id="84006" name="Line 3"/>
            <p:cNvSpPr>
              <a:spLocks noChangeShapeType="1"/>
            </p:cNvSpPr>
            <p:nvPr/>
          </p:nvSpPr>
          <p:spPr bwMode="auto">
            <a:xfrm flipV="1">
              <a:off x="642" y="1968"/>
              <a:ext cx="0" cy="288"/>
            </a:xfrm>
            <a:prstGeom prst="line">
              <a:avLst/>
            </a:prstGeom>
            <a:noFill/>
            <a:ln w="76200">
              <a:solidFill>
                <a:schemeClr val="accent2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  <p:sp>
          <p:nvSpPr>
            <p:cNvPr id="84007" name="Line 4"/>
            <p:cNvSpPr>
              <a:spLocks noChangeShapeType="1"/>
            </p:cNvSpPr>
            <p:nvPr/>
          </p:nvSpPr>
          <p:spPr bwMode="auto">
            <a:xfrm>
              <a:off x="882" y="2256"/>
              <a:ext cx="0" cy="288"/>
            </a:xfrm>
            <a:prstGeom prst="line">
              <a:avLst/>
            </a:prstGeom>
            <a:noFill/>
            <a:ln w="76200">
              <a:solidFill>
                <a:schemeClr val="accent2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  <p:sp>
          <p:nvSpPr>
            <p:cNvPr id="84008" name="Line 5"/>
            <p:cNvSpPr>
              <a:spLocks noChangeShapeType="1"/>
            </p:cNvSpPr>
            <p:nvPr/>
          </p:nvSpPr>
          <p:spPr bwMode="auto">
            <a:xfrm flipV="1">
              <a:off x="1938" y="1968"/>
              <a:ext cx="0" cy="288"/>
            </a:xfrm>
            <a:prstGeom prst="line">
              <a:avLst/>
            </a:prstGeom>
            <a:noFill/>
            <a:ln w="76200">
              <a:solidFill>
                <a:schemeClr val="accent2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  <p:sp>
          <p:nvSpPr>
            <p:cNvPr id="84009" name="Line 6"/>
            <p:cNvSpPr>
              <a:spLocks noChangeShapeType="1"/>
            </p:cNvSpPr>
            <p:nvPr/>
          </p:nvSpPr>
          <p:spPr bwMode="auto">
            <a:xfrm>
              <a:off x="2322" y="2256"/>
              <a:ext cx="0" cy="288"/>
            </a:xfrm>
            <a:prstGeom prst="line">
              <a:avLst/>
            </a:prstGeom>
            <a:noFill/>
            <a:ln w="76200">
              <a:solidFill>
                <a:schemeClr val="accent2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  <p:sp>
          <p:nvSpPr>
            <p:cNvPr id="84010" name="Line 7"/>
            <p:cNvSpPr>
              <a:spLocks noChangeShapeType="1"/>
            </p:cNvSpPr>
            <p:nvPr/>
          </p:nvSpPr>
          <p:spPr bwMode="auto">
            <a:xfrm>
              <a:off x="66" y="2256"/>
              <a:ext cx="2832" cy="0"/>
            </a:xfrm>
            <a:prstGeom prst="line">
              <a:avLst/>
            </a:prstGeom>
            <a:noFill/>
            <a:ln w="76200">
              <a:solidFill>
                <a:schemeClr val="accent2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  <p:sp>
          <p:nvSpPr>
            <p:cNvPr id="84011" name="Text Box 8"/>
            <p:cNvSpPr txBox="1">
              <a:spLocks noChangeArrowheads="1"/>
            </p:cNvSpPr>
            <p:nvPr/>
          </p:nvSpPr>
          <p:spPr bwMode="auto">
            <a:xfrm>
              <a:off x="1074" y="2046"/>
              <a:ext cx="720" cy="17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200" b="1" i="0">
                  <a:latin typeface="Arial Unicode MS" pitchFamily="34" charset="-128"/>
                  <a:ea typeface="宋体" pitchFamily="2" charset="-122"/>
                </a:rPr>
                <a:t>CORBA BUS</a:t>
              </a: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180975" y="1066800"/>
            <a:ext cx="4343400" cy="5029200"/>
            <a:chOff x="144" y="672"/>
            <a:chExt cx="2736" cy="3168"/>
          </a:xfrm>
        </p:grpSpPr>
        <p:sp>
          <p:nvSpPr>
            <p:cNvPr id="84003" name="Rectangle 10"/>
            <p:cNvSpPr>
              <a:spLocks noChangeArrowheads="1"/>
            </p:cNvSpPr>
            <p:nvPr/>
          </p:nvSpPr>
          <p:spPr bwMode="auto">
            <a:xfrm>
              <a:off x="1584" y="2496"/>
              <a:ext cx="1296" cy="1344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b"/>
            <a:lstStyle/>
            <a:p>
              <a:pPr algn="ctr"/>
              <a:r>
                <a:rPr lang="en-US" altLang="zh-CN" sz="2400" i="0">
                  <a:solidFill>
                    <a:srgbClr val="EAEAEA"/>
                  </a:solidFill>
                  <a:latin typeface="Arial Unicode MS" pitchFamily="34" charset="-128"/>
                  <a:ea typeface="宋体" pitchFamily="2" charset="-122"/>
                </a:rPr>
                <a:t>Boiler Plate X</a:t>
              </a:r>
            </a:p>
          </p:txBody>
        </p:sp>
        <p:sp>
          <p:nvSpPr>
            <p:cNvPr id="84004" name="Rectangle 11"/>
            <p:cNvSpPr>
              <a:spLocks noChangeArrowheads="1"/>
            </p:cNvSpPr>
            <p:nvPr/>
          </p:nvSpPr>
          <p:spPr bwMode="auto">
            <a:xfrm>
              <a:off x="1584" y="672"/>
              <a:ext cx="1296" cy="1344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pPr algn="ctr"/>
              <a:r>
                <a:rPr lang="en-US" altLang="zh-CN" sz="2400" i="0">
                  <a:solidFill>
                    <a:srgbClr val="EAEAEA"/>
                  </a:solidFill>
                  <a:latin typeface="Arial Unicode MS" pitchFamily="34" charset="-128"/>
                  <a:ea typeface="宋体" pitchFamily="2" charset="-122"/>
                </a:rPr>
                <a:t>Boiler Plate Y</a:t>
              </a:r>
            </a:p>
          </p:txBody>
        </p:sp>
        <p:sp>
          <p:nvSpPr>
            <p:cNvPr id="84005" name="Rectangle 12"/>
            <p:cNvSpPr>
              <a:spLocks noChangeArrowheads="1"/>
            </p:cNvSpPr>
            <p:nvPr/>
          </p:nvSpPr>
          <p:spPr bwMode="auto">
            <a:xfrm>
              <a:off x="144" y="672"/>
              <a:ext cx="1296" cy="1344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pPr algn="ctr"/>
              <a:r>
                <a:rPr lang="en-US" altLang="zh-CN" sz="2400" i="0">
                  <a:solidFill>
                    <a:srgbClr val="EAEAEA"/>
                  </a:solidFill>
                  <a:latin typeface="Arial Unicode MS" pitchFamily="34" charset="-128"/>
                  <a:ea typeface="宋体" pitchFamily="2" charset="-122"/>
                </a:rPr>
                <a:t>Boiler Plate X</a:t>
              </a:r>
            </a:p>
          </p:txBody>
        </p:sp>
      </p:grpSp>
      <p:sp>
        <p:nvSpPr>
          <p:cNvPr id="83972" name="Rectangle 13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381000"/>
          </a:xfrm>
        </p:spPr>
        <p:txBody>
          <a:bodyPr/>
          <a:lstStyle/>
          <a:p>
            <a:pPr eaLnBrk="1" hangingPunct="1"/>
            <a:r>
              <a:rPr lang="en-US" altLang="zh-CN" sz="3000" smtClean="0">
                <a:ea typeface="宋体" pitchFamily="2" charset="-122"/>
              </a:rPr>
              <a:t>Example: Limitations of CORBA 2.x Specification</a:t>
            </a:r>
          </a:p>
        </p:txBody>
      </p:sp>
      <p:sp>
        <p:nvSpPr>
          <p:cNvPr id="1521678" name="Rectangle 14"/>
          <p:cNvSpPr>
            <a:spLocks noGrp="1" noChangeArrowheads="1"/>
          </p:cNvSpPr>
          <p:nvPr>
            <p:ph type="body" idx="1"/>
          </p:nvPr>
        </p:nvSpPr>
        <p:spPr>
          <a:xfrm>
            <a:off x="4572000" y="944563"/>
            <a:ext cx="4638675" cy="5334000"/>
          </a:xfrm>
        </p:spPr>
        <p:txBody>
          <a:bodyPr/>
          <a:lstStyle/>
          <a:p>
            <a:pPr marL="169863" indent="-169863" eaLnBrk="1" hangingPunct="1">
              <a:spcBef>
                <a:spcPct val="10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Requirements of non-trivial DRE systems:</a:t>
            </a:r>
          </a:p>
          <a:p>
            <a:pPr marL="511175" lvl="1" indent="-169863" eaLnBrk="1" hangingPunct="1">
              <a:spcBef>
                <a:spcPct val="10000"/>
              </a:spcBef>
            </a:pPr>
            <a:r>
              <a:rPr lang="en-US" altLang="zh-CN" sz="2000" smtClean="0">
                <a:ea typeface="宋体" pitchFamily="2" charset="-122"/>
              </a:rPr>
              <a:t>Collaboration of multiple objects &amp; services</a:t>
            </a:r>
          </a:p>
          <a:p>
            <a:pPr marL="511175" lvl="1" indent="-169863" eaLnBrk="1" hangingPunct="1">
              <a:spcBef>
                <a:spcPct val="10000"/>
              </a:spcBef>
            </a:pPr>
            <a:r>
              <a:rPr lang="en-US" altLang="zh-CN" sz="2000" smtClean="0">
                <a:ea typeface="宋体" pitchFamily="2" charset="-122"/>
              </a:rPr>
              <a:t>Deployment on diverse platforms</a:t>
            </a:r>
          </a:p>
          <a:p>
            <a:pPr marL="169863" indent="-169863" eaLnBrk="1" hangingPunct="1">
              <a:spcBef>
                <a:spcPct val="10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CORBA 2.x limitations – lack of </a:t>
            </a:r>
            <a:r>
              <a:rPr lang="en-US" altLang="zh-CN" sz="2000" b="1" i="1" smtClean="0">
                <a:ea typeface="宋体" pitchFamily="2" charset="-122"/>
              </a:rPr>
              <a:t>standards</a:t>
            </a:r>
            <a:r>
              <a:rPr lang="en-US" altLang="zh-CN" sz="2000" smtClean="0">
                <a:ea typeface="宋体" pitchFamily="2" charset="-122"/>
              </a:rPr>
              <a:t> for</a:t>
            </a:r>
          </a:p>
          <a:p>
            <a:pPr marL="511175" lvl="1" indent="-169863" eaLnBrk="1" hangingPunct="1">
              <a:spcBef>
                <a:spcPct val="10000"/>
              </a:spcBef>
            </a:pPr>
            <a:r>
              <a:rPr lang="en-US" altLang="zh-CN" sz="2000" smtClean="0">
                <a:ea typeface="宋体" pitchFamily="2" charset="-122"/>
              </a:rPr>
              <a:t>Server/node configuration</a:t>
            </a:r>
          </a:p>
          <a:p>
            <a:pPr marL="511175" lvl="1" indent="-169863" eaLnBrk="1" hangingPunct="1">
              <a:spcBef>
                <a:spcPct val="10000"/>
              </a:spcBef>
            </a:pPr>
            <a:r>
              <a:rPr lang="en-US" altLang="zh-CN" sz="2000" smtClean="0">
                <a:ea typeface="宋体" pitchFamily="2" charset="-122"/>
              </a:rPr>
              <a:t>Object/service configuration</a:t>
            </a:r>
          </a:p>
          <a:p>
            <a:pPr marL="511175" lvl="1" indent="-169863" eaLnBrk="1" hangingPunct="1">
              <a:spcBef>
                <a:spcPct val="10000"/>
              </a:spcBef>
            </a:pPr>
            <a:r>
              <a:rPr lang="en-US" altLang="zh-CN" sz="2000" smtClean="0">
                <a:ea typeface="宋体" pitchFamily="2" charset="-122"/>
              </a:rPr>
              <a:t>Application assembly</a:t>
            </a:r>
          </a:p>
          <a:p>
            <a:pPr marL="511175" lvl="1" indent="-169863" eaLnBrk="1" hangingPunct="1">
              <a:spcBef>
                <a:spcPct val="10000"/>
              </a:spcBef>
            </a:pPr>
            <a:r>
              <a:rPr lang="en-US" altLang="zh-CN" sz="2000" smtClean="0">
                <a:ea typeface="宋体" pitchFamily="2" charset="-122"/>
              </a:rPr>
              <a:t>Object/service deployment </a:t>
            </a:r>
          </a:p>
          <a:p>
            <a:pPr marL="169863" indent="-169863" eaLnBrk="1" hangingPunct="1">
              <a:spcBef>
                <a:spcPct val="10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Consequences: </a:t>
            </a:r>
          </a:p>
          <a:p>
            <a:pPr marL="511175" lvl="1" indent="-169863" eaLnBrk="1" hangingPunct="1">
              <a:spcBef>
                <a:spcPct val="10000"/>
              </a:spcBef>
            </a:pPr>
            <a:r>
              <a:rPr lang="en-US" altLang="zh-CN" sz="2000" smtClean="0">
                <a:ea typeface="宋体" pitchFamily="2" charset="-122"/>
              </a:rPr>
              <a:t>Brittle, non-scalable implementation</a:t>
            </a:r>
          </a:p>
          <a:p>
            <a:pPr marL="511175" lvl="1" indent="-169863" eaLnBrk="1" hangingPunct="1">
              <a:spcBef>
                <a:spcPct val="10000"/>
              </a:spcBef>
            </a:pPr>
            <a:r>
              <a:rPr lang="en-US" altLang="zh-CN" sz="2000" smtClean="0">
                <a:ea typeface="宋体" pitchFamily="2" charset="-122"/>
              </a:rPr>
              <a:t>Hard to adapt &amp; maintain</a:t>
            </a:r>
          </a:p>
          <a:p>
            <a:pPr marL="511175" lvl="1" indent="-169863" eaLnBrk="1" hangingPunct="1">
              <a:spcBef>
                <a:spcPct val="10000"/>
              </a:spcBef>
            </a:pPr>
            <a:r>
              <a:rPr lang="en-US" altLang="zh-CN" sz="2000" smtClean="0">
                <a:ea typeface="宋体" pitchFamily="2" charset="-122"/>
              </a:rPr>
              <a:t>Increased time-to-market</a:t>
            </a:r>
          </a:p>
          <a:p>
            <a:pPr marL="511175" lvl="1" indent="-169863" eaLnBrk="1" hangingPunct="1">
              <a:spcBef>
                <a:spcPct val="10000"/>
              </a:spcBef>
            </a:pPr>
            <a:endParaRPr lang="zh-CN" altLang="en-US" sz="2000" smtClean="0">
              <a:ea typeface="宋体" pitchFamily="2" charset="-122"/>
            </a:endParaRPr>
          </a:p>
        </p:txBody>
      </p:sp>
      <p:sp>
        <p:nvSpPr>
          <p:cNvPr id="83974" name="Rectangle 15"/>
          <p:cNvSpPr>
            <a:spLocks noChangeArrowheads="1"/>
          </p:cNvSpPr>
          <p:nvPr/>
        </p:nvSpPr>
        <p:spPr bwMode="auto">
          <a:xfrm>
            <a:off x="333375" y="1524000"/>
            <a:ext cx="1600200" cy="16002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altLang="zh-CN" sz="2400" i="0">
                <a:latin typeface="Arial Unicode MS" pitchFamily="34" charset="-128"/>
                <a:ea typeface="宋体" pitchFamily="2" charset="-122"/>
              </a:rPr>
              <a:t>Server</a:t>
            </a:r>
          </a:p>
        </p:txBody>
      </p:sp>
      <p:sp>
        <p:nvSpPr>
          <p:cNvPr id="83975" name="AutoShape 16"/>
          <p:cNvSpPr>
            <a:spLocks noChangeArrowheads="1"/>
          </p:cNvSpPr>
          <p:nvPr/>
        </p:nvSpPr>
        <p:spPr bwMode="auto">
          <a:xfrm>
            <a:off x="409575" y="2379663"/>
            <a:ext cx="1447800" cy="287337"/>
          </a:xfrm>
          <a:prstGeom prst="roundRect">
            <a:avLst>
              <a:gd name="adj" fmla="val 16667"/>
            </a:avLst>
          </a:prstGeom>
          <a:solidFill>
            <a:srgbClr val="FF9966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i="0">
                <a:latin typeface="Arial Unicode MS" pitchFamily="34" charset="-128"/>
                <a:ea typeface="宋体" pitchFamily="2" charset="-122"/>
              </a:rPr>
              <a:t>ORB/POA</a:t>
            </a:r>
          </a:p>
        </p:txBody>
      </p:sp>
      <p:sp>
        <p:nvSpPr>
          <p:cNvPr id="83976" name="AutoShape 17"/>
          <p:cNvSpPr>
            <a:spLocks noChangeArrowheads="1"/>
          </p:cNvSpPr>
          <p:nvPr/>
        </p:nvSpPr>
        <p:spPr bwMode="auto">
          <a:xfrm>
            <a:off x="1400175" y="1576388"/>
            <a:ext cx="406400" cy="7620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66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Ctr="1"/>
          <a:lstStyle/>
          <a:p>
            <a:pPr algn="ctr"/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Obj</a:t>
            </a:r>
            <a:br>
              <a:rPr lang="en-US" altLang="zh-CN" sz="1000" i="0">
                <a:latin typeface="Arial Unicode MS" pitchFamily="34" charset="-128"/>
                <a:ea typeface="宋体" pitchFamily="2" charset="-122"/>
              </a:rPr>
            </a:br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Impl</a:t>
            </a:r>
          </a:p>
        </p:txBody>
      </p:sp>
      <p:sp>
        <p:nvSpPr>
          <p:cNvPr id="83977" name="AutoShape 18"/>
          <p:cNvSpPr>
            <a:spLocks noChangeArrowheads="1"/>
          </p:cNvSpPr>
          <p:nvPr/>
        </p:nvSpPr>
        <p:spPr bwMode="auto">
          <a:xfrm>
            <a:off x="911225" y="1576388"/>
            <a:ext cx="406400" cy="7620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66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Ctr="1"/>
          <a:lstStyle/>
          <a:p>
            <a:pPr algn="ctr"/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Obj</a:t>
            </a:r>
            <a:br>
              <a:rPr lang="en-US" altLang="zh-CN" sz="1000" i="0">
                <a:latin typeface="Arial Unicode MS" pitchFamily="34" charset="-128"/>
                <a:ea typeface="宋体" pitchFamily="2" charset="-122"/>
              </a:rPr>
            </a:br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Impl</a:t>
            </a:r>
          </a:p>
        </p:txBody>
      </p:sp>
      <p:sp>
        <p:nvSpPr>
          <p:cNvPr id="83978" name="AutoShape 19"/>
          <p:cNvSpPr>
            <a:spLocks noChangeArrowheads="1"/>
          </p:cNvSpPr>
          <p:nvPr/>
        </p:nvSpPr>
        <p:spPr bwMode="auto">
          <a:xfrm>
            <a:off x="409575" y="1576388"/>
            <a:ext cx="406400" cy="7620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66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Ctr="1"/>
          <a:lstStyle/>
          <a:p>
            <a:pPr algn="ctr"/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Obj</a:t>
            </a:r>
            <a:br>
              <a:rPr lang="en-US" altLang="zh-CN" sz="1000" i="0">
                <a:latin typeface="Arial Unicode MS" pitchFamily="34" charset="-128"/>
                <a:ea typeface="宋体" pitchFamily="2" charset="-122"/>
              </a:rPr>
            </a:br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Impl</a:t>
            </a:r>
          </a:p>
        </p:txBody>
      </p:sp>
      <p:sp>
        <p:nvSpPr>
          <p:cNvPr id="83979" name="Rectangle 20"/>
          <p:cNvSpPr>
            <a:spLocks noChangeArrowheads="1"/>
          </p:cNvSpPr>
          <p:nvPr/>
        </p:nvSpPr>
        <p:spPr bwMode="auto">
          <a:xfrm>
            <a:off x="2619375" y="1524000"/>
            <a:ext cx="1600200" cy="16002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altLang="zh-CN" sz="2400" i="0">
                <a:latin typeface="Arial Unicode MS" pitchFamily="34" charset="-128"/>
                <a:ea typeface="宋体" pitchFamily="2" charset="-122"/>
              </a:rPr>
              <a:t>Server</a:t>
            </a:r>
          </a:p>
        </p:txBody>
      </p:sp>
      <p:sp>
        <p:nvSpPr>
          <p:cNvPr id="83980" name="AutoShape 21"/>
          <p:cNvSpPr>
            <a:spLocks noChangeArrowheads="1"/>
          </p:cNvSpPr>
          <p:nvPr/>
        </p:nvSpPr>
        <p:spPr bwMode="auto">
          <a:xfrm>
            <a:off x="2695575" y="2379663"/>
            <a:ext cx="1447800" cy="287337"/>
          </a:xfrm>
          <a:prstGeom prst="roundRect">
            <a:avLst>
              <a:gd name="adj" fmla="val 16667"/>
            </a:avLst>
          </a:prstGeom>
          <a:solidFill>
            <a:srgbClr val="FF9966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i="0">
                <a:latin typeface="Arial Unicode MS" pitchFamily="34" charset="-128"/>
                <a:ea typeface="宋体" pitchFamily="2" charset="-122"/>
              </a:rPr>
              <a:t>ORB/POA</a:t>
            </a:r>
          </a:p>
        </p:txBody>
      </p:sp>
      <p:sp>
        <p:nvSpPr>
          <p:cNvPr id="83981" name="AutoShape 22"/>
          <p:cNvSpPr>
            <a:spLocks noChangeArrowheads="1"/>
          </p:cNvSpPr>
          <p:nvPr/>
        </p:nvSpPr>
        <p:spPr bwMode="auto">
          <a:xfrm>
            <a:off x="3197225" y="1576388"/>
            <a:ext cx="406400" cy="7620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66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Ctr="1"/>
          <a:lstStyle/>
          <a:p>
            <a:pPr algn="ctr"/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Obj</a:t>
            </a:r>
            <a:br>
              <a:rPr lang="en-US" altLang="zh-CN" sz="1000" i="0">
                <a:latin typeface="Arial Unicode MS" pitchFamily="34" charset="-128"/>
                <a:ea typeface="宋体" pitchFamily="2" charset="-122"/>
              </a:rPr>
            </a:br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Impl</a:t>
            </a:r>
          </a:p>
        </p:txBody>
      </p:sp>
      <p:sp>
        <p:nvSpPr>
          <p:cNvPr id="83982" name="AutoShape 23"/>
          <p:cNvSpPr>
            <a:spLocks noChangeArrowheads="1"/>
          </p:cNvSpPr>
          <p:nvPr/>
        </p:nvSpPr>
        <p:spPr bwMode="auto">
          <a:xfrm>
            <a:off x="2695575" y="1576388"/>
            <a:ext cx="406400" cy="7620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66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Ctr="1"/>
          <a:lstStyle/>
          <a:p>
            <a:pPr algn="ctr"/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Obj</a:t>
            </a:r>
            <a:br>
              <a:rPr lang="en-US" altLang="zh-CN" sz="1000" i="0">
                <a:latin typeface="Arial Unicode MS" pitchFamily="34" charset="-128"/>
                <a:ea typeface="宋体" pitchFamily="2" charset="-122"/>
              </a:rPr>
            </a:br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Impl</a:t>
            </a:r>
          </a:p>
        </p:txBody>
      </p:sp>
      <p:sp>
        <p:nvSpPr>
          <p:cNvPr id="83983" name="AutoShape 24"/>
          <p:cNvSpPr>
            <a:spLocks noChangeArrowheads="1"/>
          </p:cNvSpPr>
          <p:nvPr/>
        </p:nvSpPr>
        <p:spPr bwMode="auto">
          <a:xfrm>
            <a:off x="3686175" y="1600200"/>
            <a:ext cx="376238" cy="747713"/>
          </a:xfrm>
          <a:prstGeom prst="can">
            <a:avLst>
              <a:gd name="adj" fmla="val 49684"/>
            </a:avLst>
          </a:prstGeom>
          <a:solidFill>
            <a:srgbClr val="66FF66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COS</a:t>
            </a:r>
          </a:p>
          <a:p>
            <a:pPr algn="ctr"/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Svc</a:t>
            </a:r>
          </a:p>
        </p:txBody>
      </p:sp>
      <p:sp>
        <p:nvSpPr>
          <p:cNvPr id="83984" name="Rectangle 25"/>
          <p:cNvSpPr>
            <a:spLocks noChangeArrowheads="1"/>
          </p:cNvSpPr>
          <p:nvPr/>
        </p:nvSpPr>
        <p:spPr bwMode="auto">
          <a:xfrm>
            <a:off x="2619375" y="4038600"/>
            <a:ext cx="1600200" cy="16002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altLang="zh-CN" sz="2400" i="0">
                <a:latin typeface="Arial Unicode MS" pitchFamily="34" charset="-128"/>
                <a:ea typeface="宋体" pitchFamily="2" charset="-122"/>
              </a:rPr>
              <a:t>Server</a:t>
            </a:r>
          </a:p>
        </p:txBody>
      </p:sp>
      <p:sp>
        <p:nvSpPr>
          <p:cNvPr id="83985" name="AutoShape 26"/>
          <p:cNvSpPr>
            <a:spLocks noChangeArrowheads="1"/>
          </p:cNvSpPr>
          <p:nvPr/>
        </p:nvSpPr>
        <p:spPr bwMode="auto">
          <a:xfrm>
            <a:off x="2695575" y="4894263"/>
            <a:ext cx="1447800" cy="287337"/>
          </a:xfrm>
          <a:prstGeom prst="roundRect">
            <a:avLst>
              <a:gd name="adj" fmla="val 16667"/>
            </a:avLst>
          </a:prstGeom>
          <a:solidFill>
            <a:srgbClr val="FF9966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i="0">
                <a:latin typeface="Arial Unicode MS" pitchFamily="34" charset="-128"/>
                <a:ea typeface="宋体" pitchFamily="2" charset="-122"/>
              </a:rPr>
              <a:t>ORB/POA</a:t>
            </a:r>
          </a:p>
        </p:txBody>
      </p:sp>
      <p:sp>
        <p:nvSpPr>
          <p:cNvPr id="83986" name="AutoShape 27"/>
          <p:cNvSpPr>
            <a:spLocks noChangeArrowheads="1"/>
          </p:cNvSpPr>
          <p:nvPr/>
        </p:nvSpPr>
        <p:spPr bwMode="auto">
          <a:xfrm>
            <a:off x="3197225" y="4090988"/>
            <a:ext cx="406400" cy="7620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66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Ctr="1"/>
          <a:lstStyle/>
          <a:p>
            <a:pPr algn="ctr"/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Obj</a:t>
            </a:r>
            <a:br>
              <a:rPr lang="en-US" altLang="zh-CN" sz="1000" i="0">
                <a:latin typeface="Arial Unicode MS" pitchFamily="34" charset="-128"/>
                <a:ea typeface="宋体" pitchFamily="2" charset="-122"/>
              </a:rPr>
            </a:br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Impl</a:t>
            </a:r>
          </a:p>
        </p:txBody>
      </p:sp>
      <p:sp>
        <p:nvSpPr>
          <p:cNvPr id="83987" name="AutoShape 28"/>
          <p:cNvSpPr>
            <a:spLocks noChangeArrowheads="1"/>
          </p:cNvSpPr>
          <p:nvPr/>
        </p:nvSpPr>
        <p:spPr bwMode="auto">
          <a:xfrm>
            <a:off x="2695575" y="4090988"/>
            <a:ext cx="406400" cy="7620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FF66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Ctr="1"/>
          <a:lstStyle/>
          <a:p>
            <a:pPr algn="ctr"/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Obj</a:t>
            </a:r>
            <a:br>
              <a:rPr lang="en-US" altLang="zh-CN" sz="1000" i="0">
                <a:latin typeface="Arial Unicode MS" pitchFamily="34" charset="-128"/>
                <a:ea typeface="宋体" pitchFamily="2" charset="-122"/>
              </a:rPr>
            </a:br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Impl</a:t>
            </a:r>
          </a:p>
        </p:txBody>
      </p:sp>
      <p:sp>
        <p:nvSpPr>
          <p:cNvPr id="83988" name="AutoShape 29"/>
          <p:cNvSpPr>
            <a:spLocks noChangeArrowheads="1"/>
          </p:cNvSpPr>
          <p:nvPr/>
        </p:nvSpPr>
        <p:spPr bwMode="auto">
          <a:xfrm>
            <a:off x="3686175" y="4114800"/>
            <a:ext cx="376238" cy="747713"/>
          </a:xfrm>
          <a:prstGeom prst="can">
            <a:avLst>
              <a:gd name="adj" fmla="val 49684"/>
            </a:avLst>
          </a:prstGeom>
          <a:solidFill>
            <a:srgbClr val="66FF66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COS</a:t>
            </a:r>
          </a:p>
          <a:p>
            <a:pPr algn="ctr"/>
            <a:r>
              <a:rPr lang="en-US" altLang="zh-CN" sz="1000" i="0">
                <a:latin typeface="Arial Unicode MS" pitchFamily="34" charset="-128"/>
                <a:ea typeface="宋体" pitchFamily="2" charset="-122"/>
              </a:rPr>
              <a:t>Svc</a:t>
            </a:r>
          </a:p>
        </p:txBody>
      </p:sp>
      <p:sp>
        <p:nvSpPr>
          <p:cNvPr id="83989" name="Rectangle 30"/>
          <p:cNvSpPr>
            <a:spLocks noChangeArrowheads="1"/>
          </p:cNvSpPr>
          <p:nvPr/>
        </p:nvSpPr>
        <p:spPr bwMode="auto">
          <a:xfrm>
            <a:off x="257175" y="4038600"/>
            <a:ext cx="1600200" cy="16002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altLang="zh-CN" sz="2400" i="0">
                <a:latin typeface="Arial Unicode MS" pitchFamily="34" charset="-128"/>
                <a:ea typeface="宋体" pitchFamily="2" charset="-122"/>
              </a:rPr>
              <a:t>Client</a:t>
            </a:r>
          </a:p>
        </p:txBody>
      </p:sp>
      <p:sp>
        <p:nvSpPr>
          <p:cNvPr id="83990" name="Line 31"/>
          <p:cNvSpPr>
            <a:spLocks noChangeShapeType="1"/>
          </p:cNvSpPr>
          <p:nvPr/>
        </p:nvSpPr>
        <p:spPr bwMode="auto">
          <a:xfrm flipV="1">
            <a:off x="582613" y="2214563"/>
            <a:ext cx="0" cy="22860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83991" name="Text Box 32"/>
          <p:cNvSpPr txBox="1">
            <a:spLocks noChangeArrowheads="1"/>
          </p:cNvSpPr>
          <p:nvPr/>
        </p:nvSpPr>
        <p:spPr bwMode="auto">
          <a:xfrm rot="-5400000">
            <a:off x="13494" y="4358481"/>
            <a:ext cx="9144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200" i="0">
                <a:latin typeface="Arial Unicode MS" pitchFamily="34" charset="-128"/>
                <a:ea typeface="宋体" pitchFamily="2" charset="-122"/>
              </a:rPr>
              <a:t>invoke</a:t>
            </a:r>
          </a:p>
        </p:txBody>
      </p:sp>
      <p:grpSp>
        <p:nvGrpSpPr>
          <p:cNvPr id="4" name="Group 33"/>
          <p:cNvGrpSpPr>
            <a:grpSpLocks/>
          </p:cNvGrpSpPr>
          <p:nvPr/>
        </p:nvGrpSpPr>
        <p:grpSpPr bwMode="auto">
          <a:xfrm>
            <a:off x="1857375" y="1524000"/>
            <a:ext cx="2514600" cy="4114800"/>
            <a:chOff x="1248" y="960"/>
            <a:chExt cx="1584" cy="2592"/>
          </a:xfrm>
        </p:grpSpPr>
        <p:sp>
          <p:nvSpPr>
            <p:cNvPr id="84000" name="AutoShape 34"/>
            <p:cNvSpPr>
              <a:spLocks noChangeArrowheads="1"/>
            </p:cNvSpPr>
            <p:nvPr/>
          </p:nvSpPr>
          <p:spPr bwMode="auto">
            <a:xfrm>
              <a:off x="2688" y="2544"/>
              <a:ext cx="144" cy="1008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r"/>
              <a:r>
                <a:rPr lang="en-US" altLang="zh-CN" sz="1200" b="1" i="0">
                  <a:latin typeface="Arial Unicode MS" pitchFamily="34" charset="-128"/>
                  <a:ea typeface="宋体" pitchFamily="2" charset="-122"/>
                </a:rPr>
                <a:t>Config C</a:t>
              </a:r>
            </a:p>
          </p:txBody>
        </p:sp>
        <p:sp>
          <p:nvSpPr>
            <p:cNvPr id="84001" name="AutoShape 35"/>
            <p:cNvSpPr>
              <a:spLocks noChangeArrowheads="1"/>
            </p:cNvSpPr>
            <p:nvPr/>
          </p:nvSpPr>
          <p:spPr bwMode="auto">
            <a:xfrm>
              <a:off x="2688" y="960"/>
              <a:ext cx="144" cy="1008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r"/>
              <a:r>
                <a:rPr lang="en-US" altLang="zh-CN" sz="1200" b="1" i="0">
                  <a:latin typeface="Arial Unicode MS" pitchFamily="34" charset="-128"/>
                  <a:ea typeface="宋体" pitchFamily="2" charset="-122"/>
                </a:rPr>
                <a:t>Config B</a:t>
              </a:r>
            </a:p>
          </p:txBody>
        </p:sp>
        <p:sp>
          <p:nvSpPr>
            <p:cNvPr id="84002" name="AutoShape 36"/>
            <p:cNvSpPr>
              <a:spLocks noChangeArrowheads="1"/>
            </p:cNvSpPr>
            <p:nvPr/>
          </p:nvSpPr>
          <p:spPr bwMode="auto">
            <a:xfrm>
              <a:off x="1248" y="960"/>
              <a:ext cx="144" cy="1008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r"/>
              <a:r>
                <a:rPr lang="en-US" altLang="zh-CN" sz="1200" b="1" i="0">
                  <a:latin typeface="Arial Unicode MS" pitchFamily="34" charset="-128"/>
                  <a:ea typeface="宋体" pitchFamily="2" charset="-122"/>
                </a:rPr>
                <a:t>Config A</a:t>
              </a:r>
            </a:p>
          </p:txBody>
        </p:sp>
      </p:grpSp>
      <p:grpSp>
        <p:nvGrpSpPr>
          <p:cNvPr id="5" name="Group 37"/>
          <p:cNvGrpSpPr>
            <a:grpSpLocks/>
          </p:cNvGrpSpPr>
          <p:nvPr/>
        </p:nvGrpSpPr>
        <p:grpSpPr bwMode="auto">
          <a:xfrm>
            <a:off x="638175" y="2133600"/>
            <a:ext cx="3289300" cy="2133600"/>
            <a:chOff x="402" y="1344"/>
            <a:chExt cx="2072" cy="1344"/>
          </a:xfrm>
        </p:grpSpPr>
        <p:sp>
          <p:nvSpPr>
            <p:cNvPr id="83994" name="Freeform 38"/>
            <p:cNvSpPr>
              <a:spLocks/>
            </p:cNvSpPr>
            <p:nvPr/>
          </p:nvSpPr>
          <p:spPr bwMode="auto">
            <a:xfrm>
              <a:off x="890" y="1392"/>
              <a:ext cx="1032" cy="1028"/>
            </a:xfrm>
            <a:custGeom>
              <a:avLst/>
              <a:gdLst>
                <a:gd name="T0" fmla="*/ 88 w 1032"/>
                <a:gd name="T1" fmla="*/ 54 h 1028"/>
                <a:gd name="T2" fmla="*/ 135 w 1032"/>
                <a:gd name="T3" fmla="*/ 872 h 1028"/>
                <a:gd name="T4" fmla="*/ 896 w 1032"/>
                <a:gd name="T5" fmla="*/ 883 h 1028"/>
                <a:gd name="T6" fmla="*/ 952 w 1032"/>
                <a:gd name="T7" fmla="*/ 0 h 10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32"/>
                <a:gd name="T13" fmla="*/ 0 h 1028"/>
                <a:gd name="T14" fmla="*/ 1032 w 1032"/>
                <a:gd name="T15" fmla="*/ 1028 h 10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32" h="1028">
                  <a:moveTo>
                    <a:pt x="88" y="54"/>
                  </a:moveTo>
                  <a:cubicBezTo>
                    <a:pt x="96" y="190"/>
                    <a:pt x="0" y="734"/>
                    <a:pt x="135" y="872"/>
                  </a:cubicBezTo>
                  <a:cubicBezTo>
                    <a:pt x="270" y="1010"/>
                    <a:pt x="760" y="1028"/>
                    <a:pt x="896" y="883"/>
                  </a:cubicBezTo>
                  <a:cubicBezTo>
                    <a:pt x="1032" y="738"/>
                    <a:pt x="940" y="184"/>
                    <a:pt x="952" y="0"/>
                  </a:cubicBezTo>
                </a:path>
              </a:pathLst>
            </a:cu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  <p:sp>
          <p:nvSpPr>
            <p:cNvPr id="83995" name="Freeform 39"/>
            <p:cNvSpPr>
              <a:spLocks/>
            </p:cNvSpPr>
            <p:nvPr/>
          </p:nvSpPr>
          <p:spPr bwMode="auto">
            <a:xfrm>
              <a:off x="402" y="1344"/>
              <a:ext cx="296" cy="432"/>
            </a:xfrm>
            <a:custGeom>
              <a:avLst/>
              <a:gdLst>
                <a:gd name="T0" fmla="*/ 0 w 296"/>
                <a:gd name="T1" fmla="*/ 48 h 432"/>
                <a:gd name="T2" fmla="*/ 48 w 296"/>
                <a:gd name="T3" fmla="*/ 336 h 432"/>
                <a:gd name="T4" fmla="*/ 240 w 296"/>
                <a:gd name="T5" fmla="*/ 384 h 432"/>
                <a:gd name="T6" fmla="*/ 288 w 296"/>
                <a:gd name="T7" fmla="*/ 48 h 432"/>
                <a:gd name="T8" fmla="*/ 288 w 296"/>
                <a:gd name="T9" fmla="*/ 96 h 4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6"/>
                <a:gd name="T16" fmla="*/ 0 h 432"/>
                <a:gd name="T17" fmla="*/ 296 w 296"/>
                <a:gd name="T18" fmla="*/ 432 h 4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6" h="432">
                  <a:moveTo>
                    <a:pt x="0" y="48"/>
                  </a:moveTo>
                  <a:cubicBezTo>
                    <a:pt x="4" y="164"/>
                    <a:pt x="8" y="280"/>
                    <a:pt x="48" y="336"/>
                  </a:cubicBezTo>
                  <a:cubicBezTo>
                    <a:pt x="88" y="392"/>
                    <a:pt x="200" y="432"/>
                    <a:pt x="240" y="384"/>
                  </a:cubicBezTo>
                  <a:cubicBezTo>
                    <a:pt x="280" y="336"/>
                    <a:pt x="280" y="96"/>
                    <a:pt x="288" y="48"/>
                  </a:cubicBezTo>
                  <a:cubicBezTo>
                    <a:pt x="296" y="0"/>
                    <a:pt x="280" y="96"/>
                    <a:pt x="288" y="96"/>
                  </a:cubicBezTo>
                </a:path>
              </a:pathLst>
            </a:cu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  <p:sp>
          <p:nvSpPr>
            <p:cNvPr id="83996" name="Freeform 40"/>
            <p:cNvSpPr>
              <a:spLocks/>
            </p:cNvSpPr>
            <p:nvPr/>
          </p:nvSpPr>
          <p:spPr bwMode="auto">
            <a:xfrm>
              <a:off x="402" y="1392"/>
              <a:ext cx="1461" cy="1248"/>
            </a:xfrm>
            <a:custGeom>
              <a:avLst/>
              <a:gdLst>
                <a:gd name="T0" fmla="*/ 0 w 1461"/>
                <a:gd name="T1" fmla="*/ 0 h 1248"/>
                <a:gd name="T2" fmla="*/ 144 w 1461"/>
                <a:gd name="T3" fmla="*/ 672 h 1248"/>
                <a:gd name="T4" fmla="*/ 802 w 1461"/>
                <a:gd name="T5" fmla="*/ 906 h 1248"/>
                <a:gd name="T6" fmla="*/ 1355 w 1461"/>
                <a:gd name="T7" fmla="*/ 924 h 1248"/>
                <a:gd name="T8" fmla="*/ 1440 w 1461"/>
                <a:gd name="T9" fmla="*/ 1248 h 12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61"/>
                <a:gd name="T16" fmla="*/ 0 h 1248"/>
                <a:gd name="T17" fmla="*/ 1461 w 1461"/>
                <a:gd name="T18" fmla="*/ 1248 h 12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61" h="1248">
                  <a:moveTo>
                    <a:pt x="0" y="0"/>
                  </a:moveTo>
                  <a:cubicBezTo>
                    <a:pt x="4" y="272"/>
                    <a:pt x="10" y="521"/>
                    <a:pt x="144" y="672"/>
                  </a:cubicBezTo>
                  <a:cubicBezTo>
                    <a:pt x="278" y="823"/>
                    <a:pt x="600" y="864"/>
                    <a:pt x="802" y="906"/>
                  </a:cubicBezTo>
                  <a:cubicBezTo>
                    <a:pt x="1004" y="948"/>
                    <a:pt x="1249" y="867"/>
                    <a:pt x="1355" y="924"/>
                  </a:cubicBezTo>
                  <a:cubicBezTo>
                    <a:pt x="1461" y="981"/>
                    <a:pt x="1422" y="1181"/>
                    <a:pt x="1440" y="1248"/>
                  </a:cubicBezTo>
                </a:path>
              </a:pathLst>
            </a:cu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  <p:sp>
          <p:nvSpPr>
            <p:cNvPr id="83997" name="Freeform 41"/>
            <p:cNvSpPr>
              <a:spLocks/>
            </p:cNvSpPr>
            <p:nvPr/>
          </p:nvSpPr>
          <p:spPr bwMode="auto">
            <a:xfrm>
              <a:off x="2090" y="1440"/>
              <a:ext cx="376" cy="1200"/>
            </a:xfrm>
            <a:custGeom>
              <a:avLst/>
              <a:gdLst>
                <a:gd name="T0" fmla="*/ 40 w 376"/>
                <a:gd name="T1" fmla="*/ 1200 h 1200"/>
                <a:gd name="T2" fmla="*/ 40 w 376"/>
                <a:gd name="T3" fmla="*/ 768 h 1200"/>
                <a:gd name="T4" fmla="*/ 280 w 376"/>
                <a:gd name="T5" fmla="*/ 672 h 1200"/>
                <a:gd name="T6" fmla="*/ 376 w 376"/>
                <a:gd name="T7" fmla="*/ 0 h 12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6"/>
                <a:gd name="T13" fmla="*/ 0 h 1200"/>
                <a:gd name="T14" fmla="*/ 376 w 376"/>
                <a:gd name="T15" fmla="*/ 1200 h 1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6" h="1200">
                  <a:moveTo>
                    <a:pt x="40" y="1200"/>
                  </a:moveTo>
                  <a:cubicBezTo>
                    <a:pt x="20" y="1028"/>
                    <a:pt x="0" y="856"/>
                    <a:pt x="40" y="768"/>
                  </a:cubicBezTo>
                  <a:cubicBezTo>
                    <a:pt x="80" y="680"/>
                    <a:pt x="224" y="800"/>
                    <a:pt x="280" y="672"/>
                  </a:cubicBezTo>
                  <a:cubicBezTo>
                    <a:pt x="336" y="544"/>
                    <a:pt x="356" y="272"/>
                    <a:pt x="376" y="0"/>
                  </a:cubicBezTo>
                </a:path>
              </a:pathLst>
            </a:cu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  <p:sp>
          <p:nvSpPr>
            <p:cNvPr id="83998" name="Freeform 42"/>
            <p:cNvSpPr>
              <a:spLocks/>
            </p:cNvSpPr>
            <p:nvPr/>
          </p:nvSpPr>
          <p:spPr bwMode="auto">
            <a:xfrm>
              <a:off x="978" y="1392"/>
              <a:ext cx="1440" cy="1296"/>
            </a:xfrm>
            <a:custGeom>
              <a:avLst/>
              <a:gdLst>
                <a:gd name="T0" fmla="*/ 48 w 1440"/>
                <a:gd name="T1" fmla="*/ 0 h 1296"/>
                <a:gd name="T2" fmla="*/ 96 w 1440"/>
                <a:gd name="T3" fmla="*/ 960 h 1296"/>
                <a:gd name="T4" fmla="*/ 624 w 1440"/>
                <a:gd name="T5" fmla="*/ 1008 h 1296"/>
                <a:gd name="T6" fmla="*/ 1248 w 1440"/>
                <a:gd name="T7" fmla="*/ 1008 h 1296"/>
                <a:gd name="T8" fmla="*/ 1440 w 1440"/>
                <a:gd name="T9" fmla="*/ 1296 h 12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40"/>
                <a:gd name="T16" fmla="*/ 0 h 1296"/>
                <a:gd name="T17" fmla="*/ 1440 w 1440"/>
                <a:gd name="T18" fmla="*/ 1296 h 12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40" h="1296">
                  <a:moveTo>
                    <a:pt x="48" y="0"/>
                  </a:moveTo>
                  <a:cubicBezTo>
                    <a:pt x="24" y="396"/>
                    <a:pt x="0" y="792"/>
                    <a:pt x="96" y="960"/>
                  </a:cubicBezTo>
                  <a:cubicBezTo>
                    <a:pt x="192" y="1128"/>
                    <a:pt x="432" y="1000"/>
                    <a:pt x="624" y="1008"/>
                  </a:cubicBezTo>
                  <a:cubicBezTo>
                    <a:pt x="816" y="1016"/>
                    <a:pt x="1112" y="960"/>
                    <a:pt x="1248" y="1008"/>
                  </a:cubicBezTo>
                  <a:cubicBezTo>
                    <a:pt x="1384" y="1056"/>
                    <a:pt x="1412" y="1176"/>
                    <a:pt x="1440" y="1296"/>
                  </a:cubicBezTo>
                </a:path>
              </a:pathLst>
            </a:cu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  <p:sp>
          <p:nvSpPr>
            <p:cNvPr id="83999" name="Freeform 43"/>
            <p:cNvSpPr>
              <a:spLocks/>
            </p:cNvSpPr>
            <p:nvPr/>
          </p:nvSpPr>
          <p:spPr bwMode="auto">
            <a:xfrm>
              <a:off x="2082" y="1392"/>
              <a:ext cx="392" cy="1296"/>
            </a:xfrm>
            <a:custGeom>
              <a:avLst/>
              <a:gdLst>
                <a:gd name="T0" fmla="*/ 48 w 392"/>
                <a:gd name="T1" fmla="*/ 0 h 1296"/>
                <a:gd name="T2" fmla="*/ 48 w 392"/>
                <a:gd name="T3" fmla="*/ 720 h 1296"/>
                <a:gd name="T4" fmla="*/ 336 w 392"/>
                <a:gd name="T5" fmla="*/ 864 h 1296"/>
                <a:gd name="T6" fmla="*/ 384 w 392"/>
                <a:gd name="T7" fmla="*/ 1296 h 12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2"/>
                <a:gd name="T13" fmla="*/ 0 h 1296"/>
                <a:gd name="T14" fmla="*/ 392 w 392"/>
                <a:gd name="T15" fmla="*/ 1296 h 12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2" h="1296">
                  <a:moveTo>
                    <a:pt x="48" y="0"/>
                  </a:moveTo>
                  <a:cubicBezTo>
                    <a:pt x="24" y="288"/>
                    <a:pt x="0" y="576"/>
                    <a:pt x="48" y="720"/>
                  </a:cubicBezTo>
                  <a:cubicBezTo>
                    <a:pt x="96" y="864"/>
                    <a:pt x="280" y="768"/>
                    <a:pt x="336" y="864"/>
                  </a:cubicBezTo>
                  <a:cubicBezTo>
                    <a:pt x="392" y="960"/>
                    <a:pt x="388" y="1128"/>
                    <a:pt x="384" y="1296"/>
                  </a:cubicBezTo>
                </a:path>
              </a:pathLst>
            </a:cu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6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6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6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6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6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6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67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67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67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Text Box 2"/>
          <p:cNvSpPr txBox="1">
            <a:spLocks noChangeArrowheads="1"/>
          </p:cNvSpPr>
          <p:nvPr/>
        </p:nvSpPr>
        <p:spPr bwMode="auto">
          <a:xfrm>
            <a:off x="3629025" y="1052513"/>
            <a:ext cx="5467350" cy="3692525"/>
          </a:xfrm>
          <a:prstGeom prst="rect">
            <a:avLst/>
          </a:prstGeom>
          <a:solidFill>
            <a:srgbClr val="E3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//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hello_svnt.h</a:t>
            </a:r>
            <a:endParaRPr lang="en-US" altLang="zh-CN" sz="1200" b="1" i="0" dirty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#include "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helloEC.h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“</a:t>
            </a: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#include “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helloS.h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”</a:t>
            </a:r>
          </a:p>
          <a:p>
            <a:pPr>
              <a:lnSpc>
                <a:spcPct val="50000"/>
              </a:lnSpc>
            </a:pPr>
            <a:endParaRPr lang="en-US" altLang="zh-CN" sz="1200" b="1" i="0" dirty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namespace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Hello_Example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{</a:t>
            </a: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class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HelloHome_Servant</a:t>
            </a:r>
            <a:endParaRPr lang="en-US" altLang="zh-CN" sz="1200" b="1" i="0" dirty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  : public virtual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POA_HelloHome</a:t>
            </a:r>
            <a:endParaRPr lang="en-US" altLang="zh-CN" sz="1200" b="1" i="0" dirty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{</a:t>
            </a: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public:</a:t>
            </a: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  virtual void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utilityOp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();</a:t>
            </a:r>
          </a:p>
          <a:p>
            <a:pPr>
              <a:lnSpc>
                <a:spcPct val="50000"/>
              </a:lnSpc>
            </a:pPr>
            <a:endParaRPr lang="en-US" altLang="zh-CN" sz="1200" b="1" i="0" dirty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  virtual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HelloWorld_ptr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generate (const char *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msg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);</a:t>
            </a:r>
          </a:p>
          <a:p>
            <a:pPr>
              <a:lnSpc>
                <a:spcPct val="50000"/>
              </a:lnSpc>
            </a:pPr>
            <a:endParaRPr lang="en-US" altLang="zh-CN" sz="1200" b="1" i="0" dirty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  virtual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HelloWorld_ptr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lookup (CORBA::Long key);</a:t>
            </a:r>
          </a:p>
          <a:p>
            <a:pPr>
              <a:lnSpc>
                <a:spcPct val="50000"/>
              </a:lnSpc>
            </a:pPr>
            <a:endParaRPr lang="en-US" altLang="zh-CN" sz="1200" b="1" i="0" dirty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  </a:t>
            </a:r>
            <a:r>
              <a:rPr lang="en-US" altLang="zh-CN" sz="1200" b="1" i="0" dirty="0" smtClean="0">
                <a:latin typeface="Courier New" pitchFamily="49" charset="0"/>
                <a:ea typeface="宋体" pitchFamily="2" charset="-122"/>
              </a:rPr>
              <a:t>virtual ::CORBA::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Long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defaultKey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();</a:t>
            </a:r>
          </a:p>
          <a:p>
            <a:pPr>
              <a:lnSpc>
                <a:spcPct val="50000"/>
              </a:lnSpc>
            </a:pPr>
            <a:endParaRPr lang="en-US" altLang="zh-CN" sz="1200" b="1" i="0" dirty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  virtual void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defaultKey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(CORBA::Long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default_key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);</a:t>
            </a: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>
              <a:lnSpc>
                <a:spcPct val="50000"/>
              </a:lnSpc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}</a:t>
            </a:r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title"/>
          </p:nvPr>
        </p:nvSpPr>
        <p:spPr>
          <a:xfrm>
            <a:off x="11113" y="5334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CIDL-Generated Servant Details (6/6)</a:t>
            </a:r>
          </a:p>
        </p:txBody>
      </p:sp>
      <p:sp>
        <p:nvSpPr>
          <p:cNvPr id="136196" name="Text Box 4"/>
          <p:cNvSpPr txBox="1">
            <a:spLocks noChangeArrowheads="1"/>
          </p:cNvSpPr>
          <p:nvPr/>
        </p:nvSpPr>
        <p:spPr bwMode="auto">
          <a:xfrm>
            <a:off x="47625" y="1052513"/>
            <a:ext cx="3525838" cy="4316412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Hello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component HelloWorld supports Hello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attribute string Message;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home HelloHome manages HelloWorld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void utilityOp ();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factory generate (in string msg);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finder lookup (in long key);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attribute long defaultKey;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1544197" name="Rectangle 5"/>
          <p:cNvSpPr>
            <a:spLocks noChangeArrowheads="1"/>
          </p:cNvSpPr>
          <p:nvPr/>
        </p:nvSpPr>
        <p:spPr bwMode="auto">
          <a:xfrm>
            <a:off x="271463" y="3676650"/>
            <a:ext cx="172878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199" name="Rectangle 7"/>
          <p:cNvSpPr>
            <a:spLocks noChangeArrowheads="1"/>
          </p:cNvSpPr>
          <p:nvPr/>
        </p:nvSpPr>
        <p:spPr bwMode="auto">
          <a:xfrm>
            <a:off x="3978275" y="2649538"/>
            <a:ext cx="255428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01" name="Rectangle 9"/>
          <p:cNvSpPr>
            <a:spLocks noChangeArrowheads="1"/>
          </p:cNvSpPr>
          <p:nvPr/>
        </p:nvSpPr>
        <p:spPr bwMode="auto">
          <a:xfrm>
            <a:off x="247650" y="4087813"/>
            <a:ext cx="31829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02" name="Rectangle 10"/>
          <p:cNvSpPr>
            <a:spLocks noChangeArrowheads="1"/>
          </p:cNvSpPr>
          <p:nvPr/>
        </p:nvSpPr>
        <p:spPr bwMode="auto">
          <a:xfrm>
            <a:off x="4745038" y="3011488"/>
            <a:ext cx="142557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03" name="Rectangle 11"/>
          <p:cNvSpPr>
            <a:spLocks noChangeArrowheads="1"/>
          </p:cNvSpPr>
          <p:nvPr/>
        </p:nvSpPr>
        <p:spPr bwMode="auto">
          <a:xfrm>
            <a:off x="2189163" y="3278188"/>
            <a:ext cx="10747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04" name="Rectangle 12"/>
          <p:cNvSpPr>
            <a:spLocks noChangeArrowheads="1"/>
          </p:cNvSpPr>
          <p:nvPr/>
        </p:nvSpPr>
        <p:spPr bwMode="auto">
          <a:xfrm>
            <a:off x="981075" y="2270125"/>
            <a:ext cx="10747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07" name="Rectangle 15"/>
          <p:cNvSpPr>
            <a:spLocks noChangeArrowheads="1"/>
          </p:cNvSpPr>
          <p:nvPr/>
        </p:nvSpPr>
        <p:spPr bwMode="auto">
          <a:xfrm>
            <a:off x="196850" y="4476750"/>
            <a:ext cx="27860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08" name="Rectangle 16"/>
          <p:cNvSpPr>
            <a:spLocks noChangeArrowheads="1"/>
          </p:cNvSpPr>
          <p:nvPr/>
        </p:nvSpPr>
        <p:spPr bwMode="auto">
          <a:xfrm>
            <a:off x="4764088" y="3386138"/>
            <a:ext cx="142557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13" name="Rectangle 21"/>
          <p:cNvSpPr>
            <a:spLocks noChangeArrowheads="1"/>
          </p:cNvSpPr>
          <p:nvPr/>
        </p:nvSpPr>
        <p:spPr bwMode="auto">
          <a:xfrm>
            <a:off x="217488" y="4879975"/>
            <a:ext cx="252888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14" name="Rectangle 22"/>
          <p:cNvSpPr>
            <a:spLocks noChangeArrowheads="1"/>
          </p:cNvSpPr>
          <p:nvPr/>
        </p:nvSpPr>
        <p:spPr bwMode="auto">
          <a:xfrm>
            <a:off x="3992563" y="3748088"/>
            <a:ext cx="4649787" cy="6508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36207" name="Text Box 29"/>
          <p:cNvSpPr txBox="1">
            <a:spLocks noChangeArrowheads="1"/>
          </p:cNvSpPr>
          <p:nvPr/>
        </p:nvSpPr>
        <p:spPr bwMode="auto">
          <a:xfrm>
            <a:off x="-31750" y="5534025"/>
            <a:ext cx="39084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zh-CN" altLang="en-US" sz="1200" b="1" i="0">
                <a:ea typeface="宋体" pitchFamily="2" charset="-122"/>
              </a:rPr>
              <a:t> </a:t>
            </a:r>
            <a:r>
              <a:rPr lang="en-US" altLang="zh-CN" sz="1200" b="1" i="0">
                <a:ea typeface="宋体" pitchFamily="2" charset="-122"/>
              </a:rPr>
              <a:t>Home operations map directly to home servant</a:t>
            </a:r>
          </a:p>
          <a:p>
            <a:pPr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attribute</a:t>
            </a:r>
            <a:r>
              <a:rPr lang="en-US" altLang="zh-CN" sz="1200" b="1" i="0">
                <a:ea typeface="宋体" pitchFamily="2" charset="-122"/>
              </a:rPr>
              <a:t> maps the same as for components</a:t>
            </a:r>
          </a:p>
        </p:txBody>
      </p:sp>
      <p:sp>
        <p:nvSpPr>
          <p:cNvPr id="136208" name="Text Box 30"/>
          <p:cNvSpPr txBox="1">
            <a:spLocks noChangeArrowheads="1"/>
          </p:cNvSpPr>
          <p:nvPr/>
        </p:nvSpPr>
        <p:spPr bwMode="auto">
          <a:xfrm>
            <a:off x="3822700" y="4932363"/>
            <a:ext cx="5214938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2713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Component type maps to implicit return type of</a:t>
            </a:r>
          </a:p>
          <a:p>
            <a:pPr marL="339725" lvl="1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Operations generated from 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factory</a:t>
            </a:r>
            <a:r>
              <a:rPr lang="en-US" altLang="zh-CN" sz="1200" b="1" i="0">
                <a:ea typeface="宋体" pitchFamily="2" charset="-122"/>
              </a:rPr>
              <a:t> declarations</a:t>
            </a:r>
          </a:p>
          <a:p>
            <a:pPr marL="339725" lvl="1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Operations generated from 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finder</a:t>
            </a:r>
            <a:r>
              <a:rPr lang="en-US" altLang="zh-CN" sz="1200" b="1" i="0">
                <a:ea typeface="宋体" pitchFamily="2" charset="-122"/>
              </a:rPr>
              <a:t> declarations</a:t>
            </a:r>
          </a:p>
          <a:p>
            <a:pPr marL="112713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Factory &amp; finder operations can have only 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in</a:t>
            </a:r>
            <a:r>
              <a:rPr lang="en-US" altLang="zh-CN" sz="1200" b="1" i="0">
                <a:ea typeface="宋体" pitchFamily="2" charset="-122"/>
              </a:rPr>
              <a:t> parameters (if any)</a:t>
            </a:r>
          </a:p>
        </p:txBody>
      </p:sp>
      <p:sp>
        <p:nvSpPr>
          <p:cNvPr id="1544223" name="Rectangle 31"/>
          <p:cNvSpPr>
            <a:spLocks noChangeArrowheads="1"/>
          </p:cNvSpPr>
          <p:nvPr/>
        </p:nvSpPr>
        <p:spPr bwMode="auto">
          <a:xfrm>
            <a:off x="26988" y="5538788"/>
            <a:ext cx="362585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24" name="Rectangle 32"/>
          <p:cNvSpPr>
            <a:spLocks noChangeArrowheads="1"/>
          </p:cNvSpPr>
          <p:nvPr/>
        </p:nvSpPr>
        <p:spPr bwMode="auto">
          <a:xfrm>
            <a:off x="23813" y="5810250"/>
            <a:ext cx="362585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25" name="Rectangle 33"/>
          <p:cNvSpPr>
            <a:spLocks noChangeArrowheads="1"/>
          </p:cNvSpPr>
          <p:nvPr/>
        </p:nvSpPr>
        <p:spPr bwMode="auto">
          <a:xfrm>
            <a:off x="3867150" y="4941888"/>
            <a:ext cx="369411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26" name="Rectangle 34"/>
          <p:cNvSpPr>
            <a:spLocks noChangeArrowheads="1"/>
          </p:cNvSpPr>
          <p:nvPr/>
        </p:nvSpPr>
        <p:spPr bwMode="auto">
          <a:xfrm>
            <a:off x="4083050" y="5205413"/>
            <a:ext cx="379888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27" name="Rectangle 35"/>
          <p:cNvSpPr>
            <a:spLocks noChangeArrowheads="1"/>
          </p:cNvSpPr>
          <p:nvPr/>
        </p:nvSpPr>
        <p:spPr bwMode="auto">
          <a:xfrm>
            <a:off x="4081463" y="5483225"/>
            <a:ext cx="379888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28" name="Rectangle 36"/>
          <p:cNvSpPr>
            <a:spLocks noChangeArrowheads="1"/>
          </p:cNvSpPr>
          <p:nvPr/>
        </p:nvSpPr>
        <p:spPr bwMode="auto">
          <a:xfrm>
            <a:off x="3960813" y="3019425"/>
            <a:ext cx="492918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29" name="Rectangle 37"/>
          <p:cNvSpPr>
            <a:spLocks noChangeArrowheads="1"/>
          </p:cNvSpPr>
          <p:nvPr/>
        </p:nvSpPr>
        <p:spPr bwMode="auto">
          <a:xfrm>
            <a:off x="3948113" y="3382963"/>
            <a:ext cx="492918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30" name="Rectangle 38"/>
          <p:cNvSpPr>
            <a:spLocks noChangeArrowheads="1"/>
          </p:cNvSpPr>
          <p:nvPr/>
        </p:nvSpPr>
        <p:spPr bwMode="auto">
          <a:xfrm>
            <a:off x="3867150" y="5757863"/>
            <a:ext cx="492918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31" name="Rectangle 39"/>
          <p:cNvSpPr>
            <a:spLocks noChangeArrowheads="1"/>
          </p:cNvSpPr>
          <p:nvPr/>
        </p:nvSpPr>
        <p:spPr bwMode="auto">
          <a:xfrm>
            <a:off x="1876425" y="4089400"/>
            <a:ext cx="3635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4232" name="Rectangle 40"/>
          <p:cNvSpPr>
            <a:spLocks noChangeArrowheads="1"/>
          </p:cNvSpPr>
          <p:nvPr/>
        </p:nvSpPr>
        <p:spPr bwMode="auto">
          <a:xfrm>
            <a:off x="1592263" y="4471988"/>
            <a:ext cx="3635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4197" grpId="0" animBg="1"/>
      <p:bldP spid="1544197" grpId="1" animBg="1"/>
      <p:bldP spid="1544199" grpId="0" animBg="1"/>
      <p:bldP spid="1544199" grpId="1" animBg="1"/>
      <p:bldP spid="1544201" grpId="0" animBg="1"/>
      <p:bldP spid="1544201" grpId="1" animBg="1"/>
      <p:bldP spid="1544202" grpId="0" animBg="1"/>
      <p:bldP spid="1544202" grpId="1" animBg="1"/>
      <p:bldP spid="1544203" grpId="0" animBg="1"/>
      <p:bldP spid="1544203" grpId="1" animBg="1"/>
      <p:bldP spid="1544204" grpId="0" animBg="1"/>
      <p:bldP spid="1544204" grpId="1" animBg="1"/>
      <p:bldP spid="1544207" grpId="0" animBg="1"/>
      <p:bldP spid="1544207" grpId="1" animBg="1"/>
      <p:bldP spid="1544208" grpId="0" animBg="1"/>
      <p:bldP spid="1544208" grpId="1" animBg="1"/>
      <p:bldP spid="1544213" grpId="0" animBg="1"/>
      <p:bldP spid="1544213" grpId="1" animBg="1"/>
      <p:bldP spid="1544214" grpId="0" animBg="1"/>
      <p:bldP spid="1544214" grpId="1" animBg="1"/>
      <p:bldP spid="1544223" grpId="0" animBg="1"/>
      <p:bldP spid="1544223" grpId="1" animBg="1"/>
      <p:bldP spid="1544224" grpId="0" animBg="1"/>
      <p:bldP spid="1544224" grpId="1" animBg="1"/>
      <p:bldP spid="1544225" grpId="0" animBg="1"/>
      <p:bldP spid="1544225" grpId="1" animBg="1"/>
      <p:bldP spid="1544226" grpId="0" animBg="1"/>
      <p:bldP spid="1544226" grpId="1" animBg="1"/>
      <p:bldP spid="1544227" grpId="0" animBg="1"/>
      <p:bldP spid="1544227" grpId="1" animBg="1"/>
      <p:bldP spid="1544228" grpId="0" animBg="1"/>
      <p:bldP spid="1544228" grpId="1" animBg="1"/>
      <p:bldP spid="1544229" grpId="0" animBg="1"/>
      <p:bldP spid="1544229" grpId="1" animBg="1"/>
      <p:bldP spid="1544230" grpId="0" animBg="1"/>
      <p:bldP spid="1544230" grpId="1" animBg="1"/>
      <p:bldP spid="1544231" grpId="0" animBg="1"/>
      <p:bldP spid="1544231" grpId="1" animBg="1"/>
      <p:bldP spid="1544232" grpId="0" animBg="1"/>
      <p:bldP spid="1544232" grpId="1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95250" y="1074738"/>
          <a:ext cx="4729163" cy="4810125"/>
        </p:xfrm>
        <a:graphic>
          <a:graphicData uri="http://schemas.openxmlformats.org/presentationml/2006/ole">
            <p:oleObj spid="_x0000_s40962" name="Visio" r:id="rId3" imgW="5401921" imgH="5560061" progId="Visio.Drawing.11">
              <p:embed/>
            </p:oleObj>
          </a:graphicData>
        </a:graphic>
      </p:graphicFrame>
      <p:sp>
        <p:nvSpPr>
          <p:cNvPr id="40963" name="Rectangle 14"/>
          <p:cNvSpPr>
            <a:spLocks noChangeArrowheads="1"/>
          </p:cNvSpPr>
          <p:nvPr/>
        </p:nvSpPr>
        <p:spPr bwMode="auto">
          <a:xfrm>
            <a:off x="1784350" y="2414588"/>
            <a:ext cx="3678238" cy="33702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409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 &amp; Generated Executor Code</a:t>
            </a:r>
          </a:p>
        </p:txBody>
      </p:sp>
      <p:sp>
        <p:nvSpPr>
          <p:cNvPr id="40965" name="Rectangle 8"/>
          <p:cNvSpPr>
            <a:spLocks noGrp="1" noChangeArrowheads="1"/>
          </p:cNvSpPr>
          <p:nvPr>
            <p:ph type="body" sz="half" idx="2"/>
          </p:nvPr>
        </p:nvSpPr>
        <p:spPr>
          <a:xfrm>
            <a:off x="5243513" y="969963"/>
            <a:ext cx="3840162" cy="5181600"/>
          </a:xfrm>
        </p:spPr>
        <p:txBody>
          <a:bodyPr/>
          <a:lstStyle/>
          <a:p>
            <a:pPr marL="173038" indent="-173038" eaLnBrk="1" hangingPunct="1"/>
            <a:r>
              <a:rPr lang="en-US" altLang="zh-CN" sz="2000" i="1" smtClean="0">
                <a:ea typeface="宋体" pitchFamily="2" charset="-122"/>
              </a:rPr>
              <a:t>Executor interfaces</a:t>
            </a:r>
            <a:r>
              <a:rPr lang="en-US" altLang="zh-CN" sz="2000" smtClean="0">
                <a:ea typeface="宋体" pitchFamily="2" charset="-122"/>
              </a:rPr>
              <a:t> are IDL or C++/Java code</a:t>
            </a:r>
          </a:p>
          <a:p>
            <a:pPr marL="512763" lvl="1" indent="-165100" eaLnBrk="1" hangingPunct="1"/>
            <a:r>
              <a:rPr lang="en-US" altLang="zh-CN" sz="2000" smtClean="0">
                <a:ea typeface="宋体" pitchFamily="2" charset="-122"/>
              </a:rPr>
              <a:t>Generated by CIDL compiler</a:t>
            </a:r>
          </a:p>
          <a:p>
            <a:pPr marL="512763" lvl="1" indent="-165100" eaLnBrk="1" hangingPunct="1"/>
            <a:r>
              <a:rPr lang="en-US" altLang="zh-CN" sz="2000" smtClean="0">
                <a:ea typeface="宋体" pitchFamily="2" charset="-122"/>
              </a:rPr>
              <a:t>Must be implemented by component developers</a:t>
            </a:r>
          </a:p>
          <a:p>
            <a:pPr marL="173038" indent="-173038" eaLnBrk="1" hangingPunct="1"/>
            <a:r>
              <a:rPr lang="en-US" altLang="zh-CN" sz="2000" smtClean="0">
                <a:ea typeface="宋体" pitchFamily="2" charset="-122"/>
              </a:rPr>
              <a:t>Generated code has interfaces for</a:t>
            </a:r>
          </a:p>
          <a:p>
            <a:pPr marL="512763" lvl="1" indent="-165100" eaLnBrk="1" hangingPunct="1"/>
            <a:r>
              <a:rPr lang="en-US" altLang="zh-CN" sz="2000" smtClean="0">
                <a:ea typeface="宋体" pitchFamily="2" charset="-122"/>
              </a:rPr>
              <a:t>Implicit &amp; explicit homes</a:t>
            </a:r>
          </a:p>
          <a:p>
            <a:pPr marL="512763" lvl="1" indent="-165100" eaLnBrk="1" hangingPunct="1"/>
            <a:r>
              <a:rPr lang="en-US" altLang="zh-CN" sz="2000" smtClean="0">
                <a:ea typeface="宋体" pitchFamily="2" charset="-122"/>
              </a:rPr>
              <a:t>Main home executor</a:t>
            </a:r>
          </a:p>
          <a:p>
            <a:pPr marL="512763" lvl="1" indent="-165100" eaLnBrk="1" hangingPunct="1"/>
            <a:r>
              <a:rPr lang="en-US" altLang="zh-CN" sz="2000" smtClean="0">
                <a:ea typeface="宋体" pitchFamily="2" charset="-122"/>
              </a:rPr>
              <a:t>Main and/or monolithic component executors</a:t>
            </a:r>
          </a:p>
          <a:p>
            <a:pPr marL="512763" lvl="1" indent="-165100" eaLnBrk="1" hangingPunct="1"/>
            <a:r>
              <a:rPr lang="en-US" altLang="zh-CN" sz="2000" smtClean="0">
                <a:ea typeface="宋体" pitchFamily="2" charset="-122"/>
              </a:rPr>
              <a:t>Facet &amp; consumer executor</a:t>
            </a:r>
          </a:p>
          <a:p>
            <a:pPr marL="512763" lvl="1" indent="-165100" eaLnBrk="1" hangingPunct="1"/>
            <a:r>
              <a:rPr lang="en-US" altLang="zh-CN" sz="2000" smtClean="0">
                <a:ea typeface="宋体" pitchFamily="2" charset="-122"/>
              </a:rPr>
              <a:t>Component context</a:t>
            </a:r>
          </a:p>
          <a:p>
            <a:pPr marL="173038" indent="-173038" eaLnBrk="1" hangingPunct="1"/>
            <a:endParaRPr lang="en-US" altLang="zh-CN" sz="2000" i="1" smtClean="0">
              <a:ea typeface="宋体" pitchFamily="2" charset="-122"/>
            </a:endParaRPr>
          </a:p>
        </p:txBody>
      </p:sp>
      <p:sp>
        <p:nvSpPr>
          <p:cNvPr id="1399817" name="Rectangle 9"/>
          <p:cNvSpPr>
            <a:spLocks noChangeArrowheads="1"/>
          </p:cNvSpPr>
          <p:nvPr/>
        </p:nvSpPr>
        <p:spPr bwMode="auto">
          <a:xfrm>
            <a:off x="831850" y="6354763"/>
            <a:ext cx="7185025" cy="427037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en-US" altLang="zh-CN" sz="2000" i="0">
                <a:latin typeface="Arial Narrow" pitchFamily="34" charset="0"/>
                <a:ea typeface="宋体" pitchFamily="2" charset="-122"/>
              </a:rPr>
              <a:t>Component application developers extend &amp; implement executor interfaces</a:t>
            </a:r>
          </a:p>
        </p:txBody>
      </p:sp>
      <p:sp>
        <p:nvSpPr>
          <p:cNvPr id="40967" name="Text Box 10"/>
          <p:cNvSpPr txBox="1">
            <a:spLocks noChangeArrowheads="1"/>
          </p:cNvSpPr>
          <p:nvPr/>
        </p:nvSpPr>
        <p:spPr bwMode="auto">
          <a:xfrm>
            <a:off x="1860550" y="2598738"/>
            <a:ext cx="3300413" cy="1379537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Hello { /* ... /* };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component HelloWorld supports Hello { /* ... */ };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home HelloHome manages HelloWorld {};</a:t>
            </a:r>
          </a:p>
        </p:txBody>
      </p:sp>
      <p:sp>
        <p:nvSpPr>
          <p:cNvPr id="40968" name="Text Box 11"/>
          <p:cNvSpPr txBox="1">
            <a:spLocks noChangeArrowheads="1"/>
          </p:cNvSpPr>
          <p:nvPr/>
        </p:nvSpPr>
        <p:spPr bwMode="auto">
          <a:xfrm>
            <a:off x="1795463" y="4210050"/>
            <a:ext cx="3467100" cy="15621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hello.cdl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“hello.idl”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composition session Hello_Example 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home executor HelloHome_Exec {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implements HelloHome;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manages HelloWorld_Exec;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40969" name="Rectangle 12"/>
          <p:cNvSpPr>
            <a:spLocks noChangeArrowheads="1"/>
          </p:cNvSpPr>
          <p:nvPr/>
        </p:nvSpPr>
        <p:spPr bwMode="auto">
          <a:xfrm>
            <a:off x="0" y="5846763"/>
            <a:ext cx="8943975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>
              <a:spcBef>
                <a:spcPct val="3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All executor interfaces are “locality constrained,” i.e., use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local</a:t>
            </a:r>
            <a:r>
              <a:rPr lang="en-US" altLang="zh-CN" sz="2000" b="1" i="0">
                <a:ea typeface="宋体" pitchFamily="2" charset="-122"/>
              </a:rPr>
              <a:t> </a:t>
            </a:r>
            <a:r>
              <a:rPr lang="en-US" altLang="zh-CN" sz="2000" i="0">
                <a:ea typeface="宋体" pitchFamily="2" charset="-122"/>
              </a:rPr>
              <a:t>keyword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9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9817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Text Box 17"/>
          <p:cNvSpPr txBox="1">
            <a:spLocks noChangeArrowheads="1"/>
          </p:cNvSpPr>
          <p:nvPr/>
        </p:nvSpPr>
        <p:spPr bwMode="auto">
          <a:xfrm>
            <a:off x="211138" y="1009650"/>
            <a:ext cx="2816225" cy="16256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// hello.cdl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#include “hello.idl”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composition session Hello_Example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  home executor HelloHome_Exec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  {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    implements HelloHome;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    manages HellowWorld_Exec;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1402882" name="Text Box 2"/>
          <p:cNvSpPr txBox="1">
            <a:spLocks noChangeArrowheads="1"/>
          </p:cNvSpPr>
          <p:nvPr/>
        </p:nvSpPr>
        <p:spPr bwMode="auto">
          <a:xfrm>
            <a:off x="4973638" y="1062038"/>
            <a:ext cx="3941762" cy="649287"/>
          </a:xfrm>
          <a:prstGeom prst="rect">
            <a:avLst/>
          </a:prstGeom>
          <a:solidFill>
            <a:srgbClr val="D9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CCM_HelloWorld :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Components::EnterpriseComponent, 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::Hello {};</a:t>
            </a:r>
          </a:p>
        </p:txBody>
      </p:sp>
      <p:sp>
        <p:nvSpPr>
          <p:cNvPr id="137220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CIDL-Generated Executor IDL (helloE.idl)</a:t>
            </a:r>
          </a:p>
        </p:txBody>
      </p:sp>
      <p:sp>
        <p:nvSpPr>
          <p:cNvPr id="1402885" name="Text Box 5"/>
          <p:cNvSpPr txBox="1">
            <a:spLocks noChangeArrowheads="1"/>
          </p:cNvSpPr>
          <p:nvPr/>
        </p:nvSpPr>
        <p:spPr bwMode="auto">
          <a:xfrm>
            <a:off x="4973638" y="1862138"/>
            <a:ext cx="3941762" cy="466725"/>
          </a:xfrm>
          <a:prstGeom prst="rect">
            <a:avLst/>
          </a:prstGeom>
          <a:solidFill>
            <a:srgbClr val="E7FFB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CCM_HelloWorld_Context :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::Components::SessionContext {};</a:t>
            </a:r>
          </a:p>
        </p:txBody>
      </p:sp>
      <p:sp>
        <p:nvSpPr>
          <p:cNvPr id="1402886" name="Text Box 6"/>
          <p:cNvSpPr txBox="1">
            <a:spLocks noChangeArrowheads="1"/>
          </p:cNvSpPr>
          <p:nvPr/>
        </p:nvSpPr>
        <p:spPr bwMode="auto">
          <a:xfrm>
            <a:off x="4344988" y="2514600"/>
            <a:ext cx="4537075" cy="1014413"/>
          </a:xfrm>
          <a:prstGeom prst="rect">
            <a:avLst/>
          </a:prstGeom>
          <a:solidFill>
            <a:srgbClr val="FEE5C4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CCM_HelloHomeImplicit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::Components::EnterpriseComponent create ()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raises (::Components::CCMException);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1402887" name="Text Box 7"/>
          <p:cNvSpPr txBox="1">
            <a:spLocks noChangeArrowheads="1"/>
          </p:cNvSpPr>
          <p:nvPr/>
        </p:nvSpPr>
        <p:spPr bwMode="auto">
          <a:xfrm>
            <a:off x="152400" y="3751263"/>
            <a:ext cx="4003675" cy="466725"/>
          </a:xfrm>
          <a:prstGeom prst="rect">
            <a:avLst/>
          </a:prstGeom>
          <a:solidFill>
            <a:srgbClr val="FEDAD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CCM_HelloHomeExplicit :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::Components::HomeExecutorBase {};</a:t>
            </a:r>
          </a:p>
        </p:txBody>
      </p:sp>
      <p:sp>
        <p:nvSpPr>
          <p:cNvPr id="1402888" name="Text Box 8"/>
          <p:cNvSpPr txBox="1">
            <a:spLocks noChangeArrowheads="1"/>
          </p:cNvSpPr>
          <p:nvPr/>
        </p:nvSpPr>
        <p:spPr bwMode="auto">
          <a:xfrm>
            <a:off x="4321175" y="3689350"/>
            <a:ext cx="4668838" cy="649288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CCM_HelloHome :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CCM_HelloHomeExplicit,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CCM_HelloHomeImplicit {};</a:t>
            </a:r>
          </a:p>
        </p:txBody>
      </p:sp>
      <p:sp>
        <p:nvSpPr>
          <p:cNvPr id="1402889" name="Text Box 9"/>
          <p:cNvSpPr txBox="1">
            <a:spLocks noChangeArrowheads="1"/>
          </p:cNvSpPr>
          <p:nvPr/>
        </p:nvSpPr>
        <p:spPr bwMode="auto">
          <a:xfrm>
            <a:off x="149225" y="4545013"/>
            <a:ext cx="3846513" cy="137795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local interface HelloWorld_Exec :  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CCM_HelloWorld,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Components::SessionComponent {};</a:t>
            </a:r>
          </a:p>
          <a:p>
            <a:pPr eaLnBrk="0" hangingPunct="0">
              <a:spcBef>
                <a:spcPct val="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local interface HelloHome_Exec :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::CCM_HelloHome {};</a:t>
            </a:r>
          </a:p>
        </p:txBody>
      </p:sp>
      <p:sp>
        <p:nvSpPr>
          <p:cNvPr id="1402890" name="AutoShape 10"/>
          <p:cNvSpPr>
            <a:spLocks noChangeArrowheads="1"/>
          </p:cNvSpPr>
          <p:nvPr/>
        </p:nvSpPr>
        <p:spPr bwMode="auto">
          <a:xfrm>
            <a:off x="3268663" y="1027113"/>
            <a:ext cx="1385887" cy="873125"/>
          </a:xfrm>
          <a:prstGeom prst="wedgeRectCallout">
            <a:avLst>
              <a:gd name="adj1" fmla="val 73713"/>
              <a:gd name="adj2" fmla="val 1819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solidFill>
                  <a:srgbClr val="FF0000"/>
                </a:solidFill>
                <a:ea typeface="宋体" pitchFamily="2" charset="-122"/>
              </a:rPr>
              <a:t>Component Executor Interface</a:t>
            </a:r>
            <a:r>
              <a:rPr lang="en-US" altLang="zh-CN" i="0">
                <a:ea typeface="宋体" pitchFamily="2" charset="-122"/>
              </a:rPr>
              <a:t> </a:t>
            </a:r>
          </a:p>
        </p:txBody>
      </p:sp>
      <p:sp>
        <p:nvSpPr>
          <p:cNvPr id="1402891" name="AutoShape 11"/>
          <p:cNvSpPr>
            <a:spLocks noChangeArrowheads="1"/>
          </p:cNvSpPr>
          <p:nvPr/>
        </p:nvSpPr>
        <p:spPr bwMode="auto">
          <a:xfrm>
            <a:off x="2711450" y="1971675"/>
            <a:ext cx="1509713" cy="873125"/>
          </a:xfrm>
          <a:prstGeom prst="wedgeRectCallout">
            <a:avLst>
              <a:gd name="adj1" fmla="val 102366"/>
              <a:gd name="adj2" fmla="val -44181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solidFill>
                  <a:srgbClr val="FF0000"/>
                </a:solidFill>
                <a:ea typeface="宋体" pitchFamily="2" charset="-122"/>
              </a:rPr>
              <a:t>Component Context Interface</a:t>
            </a:r>
            <a:r>
              <a:rPr lang="en-US" altLang="zh-CN" i="0">
                <a:ea typeface="宋体" pitchFamily="2" charset="-122"/>
              </a:rPr>
              <a:t> </a:t>
            </a:r>
          </a:p>
        </p:txBody>
      </p:sp>
      <p:sp>
        <p:nvSpPr>
          <p:cNvPr id="1402892" name="AutoShape 12"/>
          <p:cNvSpPr>
            <a:spLocks noChangeArrowheads="1"/>
          </p:cNvSpPr>
          <p:nvPr/>
        </p:nvSpPr>
        <p:spPr bwMode="auto">
          <a:xfrm>
            <a:off x="1635125" y="2922588"/>
            <a:ext cx="1755775" cy="709612"/>
          </a:xfrm>
          <a:prstGeom prst="wedgeRectCallout">
            <a:avLst>
              <a:gd name="adj1" fmla="val 104431"/>
              <a:gd name="adj2" fmla="val -22708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solidFill>
                  <a:srgbClr val="FF0000"/>
                </a:solidFill>
                <a:ea typeface="宋体" pitchFamily="2" charset="-122"/>
              </a:rPr>
              <a:t>Implicit Home interface</a:t>
            </a:r>
            <a:r>
              <a:rPr lang="en-US" altLang="zh-CN" i="0">
                <a:ea typeface="宋体" pitchFamily="2" charset="-122"/>
              </a:rPr>
              <a:t> </a:t>
            </a:r>
          </a:p>
        </p:txBody>
      </p:sp>
      <p:sp>
        <p:nvSpPr>
          <p:cNvPr id="1402893" name="AutoShape 13"/>
          <p:cNvSpPr>
            <a:spLocks noChangeArrowheads="1"/>
          </p:cNvSpPr>
          <p:nvPr/>
        </p:nvSpPr>
        <p:spPr bwMode="auto">
          <a:xfrm>
            <a:off x="38100" y="2463800"/>
            <a:ext cx="1509713" cy="873125"/>
          </a:xfrm>
          <a:prstGeom prst="wedgeRectCallout">
            <a:avLst>
              <a:gd name="adj1" fmla="val 16458"/>
              <a:gd name="adj2" fmla="val 9690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solidFill>
                  <a:srgbClr val="FF0000"/>
                </a:solidFill>
                <a:ea typeface="宋体" pitchFamily="2" charset="-122"/>
              </a:rPr>
              <a:t>Explicit Home interface</a:t>
            </a:r>
            <a:r>
              <a:rPr lang="en-US" altLang="zh-CN" i="0">
                <a:ea typeface="宋体" pitchFamily="2" charset="-122"/>
              </a:rPr>
              <a:t> </a:t>
            </a:r>
          </a:p>
        </p:txBody>
      </p:sp>
      <p:sp>
        <p:nvSpPr>
          <p:cNvPr id="1402895" name="AutoShape 15"/>
          <p:cNvSpPr>
            <a:spLocks noChangeArrowheads="1"/>
          </p:cNvSpPr>
          <p:nvPr/>
        </p:nvSpPr>
        <p:spPr bwMode="auto">
          <a:xfrm>
            <a:off x="4471988" y="5407025"/>
            <a:ext cx="1830387" cy="709613"/>
          </a:xfrm>
          <a:prstGeom prst="wedgeRectCallout">
            <a:avLst>
              <a:gd name="adj1" fmla="val -113051"/>
              <a:gd name="adj2" fmla="val 1454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solidFill>
                  <a:srgbClr val="FF0000"/>
                </a:solidFill>
                <a:ea typeface="宋体" pitchFamily="2" charset="-122"/>
              </a:rPr>
              <a:t>Main Home Interface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402896" name="Text Box 16"/>
          <p:cNvSpPr txBox="1">
            <a:spLocks noChangeArrowheads="1"/>
          </p:cNvSpPr>
          <p:nvPr/>
        </p:nvSpPr>
        <p:spPr bwMode="auto">
          <a:xfrm>
            <a:off x="6432550" y="4511675"/>
            <a:ext cx="2560638" cy="1474788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These interface names are spec-compliant  &amp; generated by examining the CIDL file &amp; included IDL files</a:t>
            </a:r>
          </a:p>
        </p:txBody>
      </p:sp>
      <p:sp>
        <p:nvSpPr>
          <p:cNvPr id="1402899" name="AutoShape 19"/>
          <p:cNvSpPr>
            <a:spLocks noChangeArrowheads="1"/>
          </p:cNvSpPr>
          <p:nvPr/>
        </p:nvSpPr>
        <p:spPr bwMode="auto">
          <a:xfrm>
            <a:off x="4232275" y="4543425"/>
            <a:ext cx="1966913" cy="709613"/>
          </a:xfrm>
          <a:prstGeom prst="wedgeRectCallout">
            <a:avLst>
              <a:gd name="adj1" fmla="val -84546"/>
              <a:gd name="adj2" fmla="val -16444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solidFill>
                  <a:srgbClr val="FF0000"/>
                </a:solidFill>
                <a:ea typeface="宋体" pitchFamily="2" charset="-122"/>
              </a:rPr>
              <a:t>Main Component Interface</a:t>
            </a:r>
            <a:endParaRPr lang="en-US" altLang="zh-CN" i="0"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882" grpId="0" animBg="1"/>
      <p:bldP spid="1402885" grpId="0" animBg="1"/>
      <p:bldP spid="1402886" grpId="0" animBg="1"/>
      <p:bldP spid="1402887" grpId="0" animBg="1"/>
      <p:bldP spid="1402888" grpId="0" animBg="1"/>
      <p:bldP spid="1402890" grpId="0" animBg="1"/>
      <p:bldP spid="1402891" grpId="0" animBg="1"/>
      <p:bldP spid="1402892" grpId="0" animBg="1"/>
      <p:bldP spid="1402893" grpId="0" animBg="1"/>
      <p:bldP spid="1402896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Text Box 2"/>
          <p:cNvSpPr txBox="1">
            <a:spLocks noChangeArrowheads="1"/>
          </p:cNvSpPr>
          <p:nvPr/>
        </p:nvSpPr>
        <p:spPr bwMode="auto">
          <a:xfrm>
            <a:off x="4024313" y="928688"/>
            <a:ext cx="5005387" cy="3840162"/>
          </a:xfrm>
          <a:prstGeom prst="rect">
            <a:avLst/>
          </a:prstGeom>
          <a:solidFill>
            <a:srgbClr val="E3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helloE.idl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"hello.idl“</a:t>
            </a:r>
          </a:p>
          <a:p>
            <a:pPr>
              <a:lnSpc>
                <a:spcPct val="6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CCM_HelloWorld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 Components::EnterpriseComponent, ::Hello {};</a:t>
            </a:r>
          </a:p>
          <a:p>
            <a:pPr>
              <a:lnSpc>
                <a:spcPct val="6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CCM_HelloWorld_Context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  Components::SessionContext {};</a:t>
            </a:r>
          </a:p>
          <a:p>
            <a:pPr>
              <a:lnSpc>
                <a:spcPct val="6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CCM_HelloHomeImplicit {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Components::EnterpriseComponent create ()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raises (Components::CCMException);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lnSpc>
                <a:spcPct val="6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CCM_HelloHomeExplicit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 Components::HomeExecutorBase {};</a:t>
            </a:r>
          </a:p>
          <a:p>
            <a:pPr>
              <a:lnSpc>
                <a:spcPct val="6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CCM_HelloHome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 CCM_HelloHomeExplicit, CCM_HelloHomeImplicit {};</a:t>
            </a:r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title"/>
          </p:nvPr>
        </p:nvSpPr>
        <p:spPr>
          <a:xfrm>
            <a:off x="11113" y="5334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CIDL-Generated Executor IDL Details (1/3)</a:t>
            </a:r>
          </a:p>
        </p:txBody>
      </p:sp>
      <p:sp>
        <p:nvSpPr>
          <p:cNvPr id="138244" name="Text Box 9"/>
          <p:cNvSpPr txBox="1">
            <a:spLocks noChangeArrowheads="1"/>
          </p:cNvSpPr>
          <p:nvPr/>
        </p:nvSpPr>
        <p:spPr bwMode="auto">
          <a:xfrm>
            <a:off x="280988" y="3438525"/>
            <a:ext cx="3465512" cy="2109788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hello.cdl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“hello.idl”</a:t>
            </a:r>
          </a:p>
          <a:p>
            <a:pPr eaLnBrk="0" hangingPunct="0">
              <a:spcBef>
                <a:spcPct val="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composition session Hello_Example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home executor HelloHome_Exec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{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implements HelloHome;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manages HelloWorld_Exec;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138245" name="Text Box 11"/>
          <p:cNvSpPr txBox="1">
            <a:spLocks noChangeArrowheads="1"/>
          </p:cNvSpPr>
          <p:nvPr/>
        </p:nvSpPr>
        <p:spPr bwMode="auto">
          <a:xfrm>
            <a:off x="269875" y="909638"/>
            <a:ext cx="3494088" cy="2300287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Hello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component HelloWorld supports Hello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home HelloHome manages HelloWorld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</p:txBody>
      </p:sp>
      <p:sp>
        <p:nvSpPr>
          <p:cNvPr id="1531916" name="Rectangle 12"/>
          <p:cNvSpPr>
            <a:spLocks noChangeArrowheads="1"/>
          </p:cNvSpPr>
          <p:nvPr/>
        </p:nvSpPr>
        <p:spPr bwMode="auto">
          <a:xfrm>
            <a:off x="1697038" y="4714875"/>
            <a:ext cx="9953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31917" name="Rectangle 13"/>
          <p:cNvSpPr>
            <a:spLocks noChangeArrowheads="1"/>
          </p:cNvSpPr>
          <p:nvPr/>
        </p:nvSpPr>
        <p:spPr bwMode="auto">
          <a:xfrm>
            <a:off x="742950" y="2730500"/>
            <a:ext cx="9953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31918" name="Rectangle 14"/>
          <p:cNvSpPr>
            <a:spLocks noChangeArrowheads="1"/>
          </p:cNvSpPr>
          <p:nvPr/>
        </p:nvSpPr>
        <p:spPr bwMode="auto">
          <a:xfrm>
            <a:off x="2436813" y="2714625"/>
            <a:ext cx="10461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19" name="Rectangle 15"/>
          <p:cNvSpPr>
            <a:spLocks noChangeArrowheads="1"/>
          </p:cNvSpPr>
          <p:nvPr/>
        </p:nvSpPr>
        <p:spPr bwMode="auto">
          <a:xfrm>
            <a:off x="4064000" y="1470025"/>
            <a:ext cx="289718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20" name="Rectangle 16"/>
          <p:cNvSpPr>
            <a:spLocks noChangeArrowheads="1"/>
          </p:cNvSpPr>
          <p:nvPr/>
        </p:nvSpPr>
        <p:spPr bwMode="auto">
          <a:xfrm>
            <a:off x="4071938" y="2089150"/>
            <a:ext cx="362585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21" name="Rectangle 17"/>
          <p:cNvSpPr>
            <a:spLocks noChangeArrowheads="1"/>
          </p:cNvSpPr>
          <p:nvPr/>
        </p:nvSpPr>
        <p:spPr bwMode="auto">
          <a:xfrm>
            <a:off x="4086225" y="2701925"/>
            <a:ext cx="352107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22" name="Rectangle 18"/>
          <p:cNvSpPr>
            <a:spLocks noChangeArrowheads="1"/>
          </p:cNvSpPr>
          <p:nvPr/>
        </p:nvSpPr>
        <p:spPr bwMode="auto">
          <a:xfrm>
            <a:off x="4068763" y="3711575"/>
            <a:ext cx="35893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23" name="Rectangle 19"/>
          <p:cNvSpPr>
            <a:spLocks noChangeArrowheads="1"/>
          </p:cNvSpPr>
          <p:nvPr/>
        </p:nvSpPr>
        <p:spPr bwMode="auto">
          <a:xfrm>
            <a:off x="4056063" y="4305300"/>
            <a:ext cx="28241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26" name="Rectangle 22"/>
          <p:cNvSpPr>
            <a:spLocks noChangeArrowheads="1"/>
          </p:cNvSpPr>
          <p:nvPr/>
        </p:nvSpPr>
        <p:spPr bwMode="auto">
          <a:xfrm>
            <a:off x="1436688" y="3994150"/>
            <a:ext cx="77311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27" name="Rectangle 23"/>
          <p:cNvSpPr>
            <a:spLocks noChangeArrowheads="1"/>
          </p:cNvSpPr>
          <p:nvPr/>
        </p:nvSpPr>
        <p:spPr bwMode="auto">
          <a:xfrm>
            <a:off x="5637213" y="2309813"/>
            <a:ext cx="77311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38256" name="Text Box 25"/>
          <p:cNvSpPr txBox="1">
            <a:spLocks noChangeArrowheads="1"/>
          </p:cNvSpPr>
          <p:nvPr/>
        </p:nvSpPr>
        <p:spPr bwMode="auto">
          <a:xfrm>
            <a:off x="3822700" y="4868863"/>
            <a:ext cx="5214938" cy="131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60000"/>
              </a:lnSpc>
              <a:buFontTx/>
              <a:buChar char="•"/>
            </a:pPr>
            <a:r>
              <a:rPr lang="zh-CN" altLang="en-US" sz="1200" b="1" i="0">
                <a:ea typeface="宋体" pitchFamily="2" charset="-122"/>
              </a:rPr>
              <a:t> </a:t>
            </a:r>
            <a:r>
              <a:rPr lang="en-US" altLang="zh-CN" sz="1200" b="1" i="0">
                <a:ea typeface="宋体" pitchFamily="2" charset="-122"/>
              </a:rPr>
              <a:t>Component type is mapped to 2 local interfaces</a:t>
            </a:r>
          </a:p>
          <a:p>
            <a:pPr>
              <a:lnSpc>
                <a:spcPct val="60000"/>
              </a:lnSpc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Home type is mapped to 3 local interfaces</a:t>
            </a:r>
          </a:p>
          <a:p>
            <a:pPr lvl="1">
              <a:lnSpc>
                <a:spcPct val="75000"/>
              </a:lnSpc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Implicit home interface declares spec-defined operations</a:t>
            </a:r>
          </a:p>
          <a:p>
            <a:pPr lvl="1">
              <a:lnSpc>
                <a:spcPct val="75000"/>
              </a:lnSpc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Explicit home interface maps user-defined operations (if any)</a:t>
            </a:r>
          </a:p>
          <a:p>
            <a:pPr lvl="1">
              <a:lnSpc>
                <a:spcPct val="75000"/>
              </a:lnSpc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Equivalent home interface inherits from both</a:t>
            </a:r>
          </a:p>
          <a:p>
            <a:pPr>
              <a:lnSpc>
                <a:spcPct val="75000"/>
              </a:lnSpc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Composition type (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session</a:t>
            </a:r>
            <a:r>
              <a:rPr lang="en-US" altLang="zh-CN" sz="1200" b="1" i="0">
                <a:ea typeface="宋体" pitchFamily="2" charset="-122"/>
              </a:rPr>
              <a:t>) maps to executor context base class</a:t>
            </a:r>
          </a:p>
        </p:txBody>
      </p:sp>
      <p:sp>
        <p:nvSpPr>
          <p:cNvPr id="1531930" name="Rectangle 26"/>
          <p:cNvSpPr>
            <a:spLocks noChangeArrowheads="1"/>
          </p:cNvSpPr>
          <p:nvPr/>
        </p:nvSpPr>
        <p:spPr bwMode="auto">
          <a:xfrm>
            <a:off x="2971800" y="2120900"/>
            <a:ext cx="77311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31" name="Rectangle 27"/>
          <p:cNvSpPr>
            <a:spLocks noChangeArrowheads="1"/>
          </p:cNvSpPr>
          <p:nvPr/>
        </p:nvSpPr>
        <p:spPr bwMode="auto">
          <a:xfrm>
            <a:off x="1149350" y="1517650"/>
            <a:ext cx="77311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32" name="Rectangle 28"/>
          <p:cNvSpPr>
            <a:spLocks noChangeArrowheads="1"/>
          </p:cNvSpPr>
          <p:nvPr/>
        </p:nvSpPr>
        <p:spPr bwMode="auto">
          <a:xfrm>
            <a:off x="7394575" y="1690688"/>
            <a:ext cx="77311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38260" name="Text Box 29"/>
          <p:cNvSpPr txBox="1">
            <a:spLocks noChangeArrowheads="1"/>
          </p:cNvSpPr>
          <p:nvPr/>
        </p:nvSpPr>
        <p:spPr bwMode="auto">
          <a:xfrm>
            <a:off x="134938" y="5645150"/>
            <a:ext cx="3751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9063" indent="-1190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Supported (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supports</a:t>
            </a:r>
            <a:r>
              <a:rPr lang="en-US" altLang="zh-CN" sz="1200" b="1" i="0">
                <a:ea typeface="宋体" pitchFamily="2" charset="-122"/>
              </a:rPr>
              <a:t>) interface maps to component interface base interface</a:t>
            </a:r>
          </a:p>
        </p:txBody>
      </p:sp>
      <p:sp>
        <p:nvSpPr>
          <p:cNvPr id="1531934" name="Rectangle 30"/>
          <p:cNvSpPr>
            <a:spLocks noChangeArrowheads="1"/>
          </p:cNvSpPr>
          <p:nvPr/>
        </p:nvSpPr>
        <p:spPr bwMode="auto">
          <a:xfrm>
            <a:off x="3832225" y="4800600"/>
            <a:ext cx="382111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35" name="Rectangle 31"/>
          <p:cNvSpPr>
            <a:spLocks noChangeArrowheads="1"/>
          </p:cNvSpPr>
          <p:nvPr/>
        </p:nvSpPr>
        <p:spPr bwMode="auto">
          <a:xfrm>
            <a:off x="114300" y="5648325"/>
            <a:ext cx="3306763" cy="51593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36" name="Rectangle 32"/>
          <p:cNvSpPr>
            <a:spLocks noChangeArrowheads="1"/>
          </p:cNvSpPr>
          <p:nvPr/>
        </p:nvSpPr>
        <p:spPr bwMode="auto">
          <a:xfrm>
            <a:off x="3824288" y="5048250"/>
            <a:ext cx="33655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37" name="Rectangle 33"/>
          <p:cNvSpPr>
            <a:spLocks noChangeArrowheads="1"/>
          </p:cNvSpPr>
          <p:nvPr/>
        </p:nvSpPr>
        <p:spPr bwMode="auto">
          <a:xfrm>
            <a:off x="4289425" y="5259388"/>
            <a:ext cx="445928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38" name="Rectangle 34"/>
          <p:cNvSpPr>
            <a:spLocks noChangeArrowheads="1"/>
          </p:cNvSpPr>
          <p:nvPr/>
        </p:nvSpPr>
        <p:spPr bwMode="auto">
          <a:xfrm>
            <a:off x="4213225" y="2911475"/>
            <a:ext cx="3933825" cy="47783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39" name="Rectangle 35"/>
          <p:cNvSpPr>
            <a:spLocks noChangeArrowheads="1"/>
          </p:cNvSpPr>
          <p:nvPr/>
        </p:nvSpPr>
        <p:spPr bwMode="auto">
          <a:xfrm>
            <a:off x="4279900" y="5722938"/>
            <a:ext cx="35893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40" name="Rectangle 36"/>
          <p:cNvSpPr>
            <a:spLocks noChangeArrowheads="1"/>
          </p:cNvSpPr>
          <p:nvPr/>
        </p:nvSpPr>
        <p:spPr bwMode="auto">
          <a:xfrm>
            <a:off x="4279900" y="4494213"/>
            <a:ext cx="464661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1941" name="Rectangle 37"/>
          <p:cNvSpPr>
            <a:spLocks noChangeArrowheads="1"/>
          </p:cNvSpPr>
          <p:nvPr/>
        </p:nvSpPr>
        <p:spPr bwMode="auto">
          <a:xfrm>
            <a:off x="3846513" y="5948363"/>
            <a:ext cx="509587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1916" grpId="0" animBg="1"/>
      <p:bldP spid="1531916" grpId="1" animBg="1"/>
      <p:bldP spid="1531917" grpId="0" animBg="1"/>
      <p:bldP spid="1531917" grpId="1" animBg="1"/>
      <p:bldP spid="1531918" grpId="0" animBg="1"/>
      <p:bldP spid="1531918" grpId="1" animBg="1"/>
      <p:bldP spid="1531919" grpId="0" animBg="1"/>
      <p:bldP spid="1531919" grpId="1" animBg="1"/>
      <p:bldP spid="1531920" grpId="0" animBg="1"/>
      <p:bldP spid="1531920" grpId="1" animBg="1"/>
      <p:bldP spid="1531921" grpId="0" animBg="1"/>
      <p:bldP spid="1531921" grpId="1" animBg="1"/>
      <p:bldP spid="1531922" grpId="0" animBg="1"/>
      <p:bldP spid="1531922" grpId="1" animBg="1"/>
      <p:bldP spid="1531923" grpId="0" animBg="1"/>
      <p:bldP spid="1531923" grpId="1" animBg="1"/>
      <p:bldP spid="1531926" grpId="0" animBg="1"/>
      <p:bldP spid="1531926" grpId="1" animBg="1"/>
      <p:bldP spid="1531927" grpId="0" animBg="1"/>
      <p:bldP spid="1531927" grpId="1" animBg="1"/>
      <p:bldP spid="1531930" grpId="0" animBg="1"/>
      <p:bldP spid="1531930" grpId="1" animBg="1"/>
      <p:bldP spid="1531931" grpId="0" animBg="1"/>
      <p:bldP spid="1531931" grpId="1" animBg="1"/>
      <p:bldP spid="1531932" grpId="0" animBg="1"/>
      <p:bldP spid="1531932" grpId="1" animBg="1"/>
      <p:bldP spid="1531934" grpId="0" animBg="1"/>
      <p:bldP spid="1531934" grpId="1" animBg="1"/>
      <p:bldP spid="1531935" grpId="0" animBg="1"/>
      <p:bldP spid="1531935" grpId="1" animBg="1"/>
      <p:bldP spid="1531936" grpId="0" animBg="1"/>
      <p:bldP spid="1531936" grpId="1" animBg="1"/>
      <p:bldP spid="1531937" grpId="0" animBg="1"/>
      <p:bldP spid="1531937" grpId="1" animBg="1"/>
      <p:bldP spid="1531938" grpId="0" animBg="1"/>
      <p:bldP spid="1531938" grpId="1" animBg="1"/>
      <p:bldP spid="1531939" grpId="0" animBg="1"/>
      <p:bldP spid="1531939" grpId="1" animBg="1"/>
      <p:bldP spid="1531940" grpId="0" animBg="1"/>
      <p:bldP spid="1531940" grpId="1" animBg="1"/>
      <p:bldP spid="1531941" grpId="0" animBg="1"/>
      <p:bldP spid="1531941" grpId="1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Text Box 2"/>
          <p:cNvSpPr txBox="1">
            <a:spLocks noChangeArrowheads="1"/>
          </p:cNvSpPr>
          <p:nvPr/>
        </p:nvSpPr>
        <p:spPr bwMode="auto">
          <a:xfrm>
            <a:off x="3968750" y="1055688"/>
            <a:ext cx="4899025" cy="2428875"/>
          </a:xfrm>
          <a:prstGeom prst="rect">
            <a:avLst/>
          </a:prstGeom>
          <a:solidFill>
            <a:srgbClr val="E3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helloE.idl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“hello.idl”</a:t>
            </a:r>
          </a:p>
          <a:p>
            <a:pPr>
              <a:lnSpc>
                <a:spcPct val="6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module Hello_Example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local interface HelloWorld_Exec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: CCM_HelloWorld, Components::SessionComponent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{};</a:t>
            </a:r>
          </a:p>
          <a:p>
            <a:pPr>
              <a:lnSpc>
                <a:spcPct val="6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local interface HelloHome_Exec : CCM_HelloHome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{};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title"/>
          </p:nvPr>
        </p:nvSpPr>
        <p:spPr>
          <a:xfrm>
            <a:off x="11113" y="5334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CIDL-Generated Executor IDL Details (2/3)</a:t>
            </a:r>
          </a:p>
        </p:txBody>
      </p:sp>
      <p:sp>
        <p:nvSpPr>
          <p:cNvPr id="139268" name="Text Box 4"/>
          <p:cNvSpPr txBox="1">
            <a:spLocks noChangeArrowheads="1"/>
          </p:cNvSpPr>
          <p:nvPr/>
        </p:nvSpPr>
        <p:spPr bwMode="auto">
          <a:xfrm>
            <a:off x="280988" y="3756025"/>
            <a:ext cx="3465512" cy="2109788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hello.cdl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“hello.idl”</a:t>
            </a:r>
          </a:p>
          <a:p>
            <a:pPr eaLnBrk="0" hangingPunct="0">
              <a:spcBef>
                <a:spcPct val="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composition session Hello_Example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home executor HelloHome_Exec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{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implements HelloHome;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manages HelloWorld_Exec;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139269" name="Text Box 5"/>
          <p:cNvSpPr txBox="1">
            <a:spLocks noChangeArrowheads="1"/>
          </p:cNvSpPr>
          <p:nvPr/>
        </p:nvSpPr>
        <p:spPr bwMode="auto">
          <a:xfrm>
            <a:off x="269875" y="1052513"/>
            <a:ext cx="3494088" cy="2300287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Hello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component HelloWorld supports Hello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home HelloHome manages HelloWorld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</p:txBody>
      </p:sp>
      <p:sp>
        <p:nvSpPr>
          <p:cNvPr id="1532934" name="Rectangle 6"/>
          <p:cNvSpPr>
            <a:spLocks noChangeArrowheads="1"/>
          </p:cNvSpPr>
          <p:nvPr/>
        </p:nvSpPr>
        <p:spPr bwMode="auto">
          <a:xfrm>
            <a:off x="1720850" y="5032375"/>
            <a:ext cx="9953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32936" name="Rectangle 8"/>
          <p:cNvSpPr>
            <a:spLocks noChangeArrowheads="1"/>
          </p:cNvSpPr>
          <p:nvPr/>
        </p:nvSpPr>
        <p:spPr bwMode="auto">
          <a:xfrm>
            <a:off x="2166938" y="4300538"/>
            <a:ext cx="13287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44" name="Rectangle 16"/>
          <p:cNvSpPr>
            <a:spLocks noChangeArrowheads="1"/>
          </p:cNvSpPr>
          <p:nvPr/>
        </p:nvSpPr>
        <p:spPr bwMode="auto">
          <a:xfrm>
            <a:off x="4651375" y="1622425"/>
            <a:ext cx="13287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45" name="Rectangle 17"/>
          <p:cNvSpPr>
            <a:spLocks noChangeArrowheads="1"/>
          </p:cNvSpPr>
          <p:nvPr/>
        </p:nvSpPr>
        <p:spPr bwMode="auto">
          <a:xfrm>
            <a:off x="1457325" y="5203825"/>
            <a:ext cx="151447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48" name="Rectangle 20"/>
          <p:cNvSpPr>
            <a:spLocks noChangeArrowheads="1"/>
          </p:cNvSpPr>
          <p:nvPr/>
        </p:nvSpPr>
        <p:spPr bwMode="auto">
          <a:xfrm>
            <a:off x="1773238" y="4665663"/>
            <a:ext cx="151447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49" name="Rectangle 21"/>
          <p:cNvSpPr>
            <a:spLocks noChangeArrowheads="1"/>
          </p:cNvSpPr>
          <p:nvPr/>
        </p:nvSpPr>
        <p:spPr bwMode="auto">
          <a:xfrm>
            <a:off x="4162425" y="2820988"/>
            <a:ext cx="299085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50" name="Rectangle 22"/>
          <p:cNvSpPr>
            <a:spLocks noChangeArrowheads="1"/>
          </p:cNvSpPr>
          <p:nvPr/>
        </p:nvSpPr>
        <p:spPr bwMode="auto">
          <a:xfrm>
            <a:off x="1411288" y="4314825"/>
            <a:ext cx="8080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52" name="Rectangle 24"/>
          <p:cNvSpPr>
            <a:spLocks noChangeArrowheads="1"/>
          </p:cNvSpPr>
          <p:nvPr/>
        </p:nvSpPr>
        <p:spPr bwMode="auto">
          <a:xfrm>
            <a:off x="2411413" y="2855913"/>
            <a:ext cx="107632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55" name="Rectangle 27"/>
          <p:cNvSpPr>
            <a:spLocks noChangeArrowheads="1"/>
          </p:cNvSpPr>
          <p:nvPr/>
        </p:nvSpPr>
        <p:spPr bwMode="auto">
          <a:xfrm>
            <a:off x="7231063" y="2827338"/>
            <a:ext cx="13541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57" name="Rectangle 29"/>
          <p:cNvSpPr>
            <a:spLocks noChangeArrowheads="1"/>
          </p:cNvSpPr>
          <p:nvPr/>
        </p:nvSpPr>
        <p:spPr bwMode="auto">
          <a:xfrm>
            <a:off x="4194175" y="2014538"/>
            <a:ext cx="296068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58" name="Rectangle 30"/>
          <p:cNvSpPr>
            <a:spLocks noChangeArrowheads="1"/>
          </p:cNvSpPr>
          <p:nvPr/>
        </p:nvSpPr>
        <p:spPr bwMode="auto">
          <a:xfrm>
            <a:off x="4552950" y="2208213"/>
            <a:ext cx="142081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59" name="Rectangle 31"/>
          <p:cNvSpPr>
            <a:spLocks noChangeArrowheads="1"/>
          </p:cNvSpPr>
          <p:nvPr/>
        </p:nvSpPr>
        <p:spPr bwMode="auto">
          <a:xfrm>
            <a:off x="7118350" y="2225675"/>
            <a:ext cx="15875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39282" name="Text Box 33"/>
          <p:cNvSpPr txBox="1">
            <a:spLocks noChangeArrowheads="1"/>
          </p:cNvSpPr>
          <p:nvPr/>
        </p:nvSpPr>
        <p:spPr bwMode="auto">
          <a:xfrm>
            <a:off x="3917950" y="3781425"/>
            <a:ext cx="5121275" cy="219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9063" indent="-1190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Composition name maps to IDL 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module</a:t>
            </a:r>
            <a:endParaRPr lang="en-US" altLang="zh-CN" sz="1200" b="1" i="0">
              <a:ea typeface="宋体" pitchFamily="2" charset="-122"/>
            </a:endParaRPr>
          </a:p>
          <a:p>
            <a:pPr marL="119063" indent="-1190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Home executor name maps to IDL 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local interface</a:t>
            </a:r>
            <a:endParaRPr lang="en-US" altLang="zh-CN" sz="1200" b="1" i="0">
              <a:ea typeface="宋体" pitchFamily="2" charset="-122"/>
            </a:endParaRPr>
          </a:p>
          <a:p>
            <a:pPr marL="119063" indent="-1190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Implemented home type maps to base interface (shown in previous slide)</a:t>
            </a:r>
          </a:p>
          <a:p>
            <a:pPr marL="119063" indent="-1190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Component executor name maps to 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local interface</a:t>
            </a:r>
            <a:endParaRPr lang="en-US" altLang="zh-CN" sz="1200" b="1" i="0">
              <a:ea typeface="宋体" pitchFamily="2" charset="-122"/>
            </a:endParaRPr>
          </a:p>
          <a:p>
            <a:pPr marL="119063" indent="-1190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Managed component type maps to base interface (shown in previous slide)</a:t>
            </a:r>
          </a:p>
          <a:p>
            <a:pPr marL="119063" indent="-1190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Composition type (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session</a:t>
            </a:r>
            <a:r>
              <a:rPr lang="en-US" altLang="zh-CN" sz="1200" b="1" i="0">
                <a:ea typeface="宋体" pitchFamily="2" charset="-122"/>
              </a:rPr>
              <a:t>) maps to a middleware base interface of the component executor</a:t>
            </a:r>
          </a:p>
        </p:txBody>
      </p:sp>
      <p:sp>
        <p:nvSpPr>
          <p:cNvPr id="1532962" name="Rectangle 34"/>
          <p:cNvSpPr>
            <a:spLocks noChangeArrowheads="1"/>
          </p:cNvSpPr>
          <p:nvPr/>
        </p:nvSpPr>
        <p:spPr bwMode="auto">
          <a:xfrm>
            <a:off x="3954463" y="3783013"/>
            <a:ext cx="32004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63" name="Rectangle 35"/>
          <p:cNvSpPr>
            <a:spLocks noChangeArrowheads="1"/>
          </p:cNvSpPr>
          <p:nvPr/>
        </p:nvSpPr>
        <p:spPr bwMode="auto">
          <a:xfrm>
            <a:off x="3949700" y="4062413"/>
            <a:ext cx="41148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64" name="Rectangle 36"/>
          <p:cNvSpPr>
            <a:spLocks noChangeArrowheads="1"/>
          </p:cNvSpPr>
          <p:nvPr/>
        </p:nvSpPr>
        <p:spPr bwMode="auto">
          <a:xfrm>
            <a:off x="3949700" y="4338638"/>
            <a:ext cx="4467225" cy="4572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65" name="Rectangle 37"/>
          <p:cNvSpPr>
            <a:spLocks noChangeArrowheads="1"/>
          </p:cNvSpPr>
          <p:nvPr/>
        </p:nvSpPr>
        <p:spPr bwMode="auto">
          <a:xfrm>
            <a:off x="3949700" y="4797425"/>
            <a:ext cx="436245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66" name="Rectangle 38"/>
          <p:cNvSpPr>
            <a:spLocks noChangeArrowheads="1"/>
          </p:cNvSpPr>
          <p:nvPr/>
        </p:nvSpPr>
        <p:spPr bwMode="auto">
          <a:xfrm>
            <a:off x="3951288" y="5075238"/>
            <a:ext cx="4648200" cy="46513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2967" name="Rectangle 39"/>
          <p:cNvSpPr>
            <a:spLocks noChangeArrowheads="1"/>
          </p:cNvSpPr>
          <p:nvPr/>
        </p:nvSpPr>
        <p:spPr bwMode="auto">
          <a:xfrm>
            <a:off x="3946525" y="5541963"/>
            <a:ext cx="5022850" cy="46513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2934" grpId="0" animBg="1"/>
      <p:bldP spid="1532934" grpId="1" animBg="1"/>
      <p:bldP spid="1532936" grpId="0" animBg="1"/>
      <p:bldP spid="1532936" grpId="1" animBg="1"/>
      <p:bldP spid="1532944" grpId="0" animBg="1"/>
      <p:bldP spid="1532944" grpId="1" animBg="1"/>
      <p:bldP spid="1532945" grpId="0" animBg="1"/>
      <p:bldP spid="1532945" grpId="1" animBg="1"/>
      <p:bldP spid="1532948" grpId="0" animBg="1"/>
      <p:bldP spid="1532948" grpId="1" animBg="1"/>
      <p:bldP spid="1532949" grpId="0" animBg="1"/>
      <p:bldP spid="1532949" grpId="1" animBg="1"/>
      <p:bldP spid="1532950" grpId="0" animBg="1"/>
      <p:bldP spid="1532950" grpId="1" animBg="1"/>
      <p:bldP spid="1532952" grpId="0" animBg="1"/>
      <p:bldP spid="1532952" grpId="1" animBg="1"/>
      <p:bldP spid="1532955" grpId="0" animBg="1"/>
      <p:bldP spid="1532955" grpId="1" animBg="1"/>
      <p:bldP spid="1532957" grpId="0" animBg="1"/>
      <p:bldP spid="1532957" grpId="1" animBg="1"/>
      <p:bldP spid="1532958" grpId="0" animBg="1"/>
      <p:bldP spid="1532958" grpId="1" animBg="1"/>
      <p:bldP spid="1532959" grpId="0" animBg="1"/>
      <p:bldP spid="1532959" grpId="1" animBg="1"/>
      <p:bldP spid="1532962" grpId="0" animBg="1"/>
      <p:bldP spid="1532962" grpId="1" animBg="1"/>
      <p:bldP spid="1532963" grpId="0" animBg="1"/>
      <p:bldP spid="1532963" grpId="1" animBg="1"/>
      <p:bldP spid="1532964" grpId="0" animBg="1"/>
      <p:bldP spid="1532964" grpId="1" animBg="1"/>
      <p:bldP spid="1532965" grpId="0" animBg="1"/>
      <p:bldP spid="1532965" grpId="1" animBg="1"/>
      <p:bldP spid="1532966" grpId="0" animBg="1"/>
      <p:bldP spid="1532966" grpId="1" animBg="1"/>
      <p:bldP spid="1532967" grpId="0" animBg="1"/>
      <p:bldP spid="1532967" grpId="1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Text Box 2"/>
          <p:cNvSpPr txBox="1">
            <a:spLocks noChangeArrowheads="1"/>
          </p:cNvSpPr>
          <p:nvPr/>
        </p:nvSpPr>
        <p:spPr bwMode="auto">
          <a:xfrm>
            <a:off x="3689350" y="892175"/>
            <a:ext cx="5391150" cy="4256088"/>
          </a:xfrm>
          <a:prstGeom prst="rect">
            <a:avLst/>
          </a:prstGeom>
          <a:solidFill>
            <a:srgbClr val="E3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35000"/>
              </a:lnSpc>
            </a:pPr>
            <a:endParaRPr lang="zh-CN" altLang="en-US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helloE.idl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"hello.idl“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CCM_Goodbye : Goodbye {};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CCM_HelloWorld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 Components::EnterpriseComponent, Hello {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CCM_Goodbye get_Farewell ();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attribute long uuid;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CCM_HelloWorld_Context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 Components::SessionContext {};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CCM_HelloHomeImplicit {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Components::EnterpriseComponent create ()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raises (Components::CCMException);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CCM_HelloHomeExplicit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 Components::HomeExecutorBase {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Components::EnterpriseComponent genComp (in long id);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local interface CCM_HelloHome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 CCM_HelloHomeExplicit, CCM_HelloHomeImplicit {};</a:t>
            </a:r>
            <a:endParaRPr lang="en-US" altLang="zh-CN" sz="1200" b="1" i="0">
              <a:solidFill>
                <a:srgbClr val="0000FF"/>
              </a:solidFill>
              <a:latin typeface="Courier New" pitchFamily="49" charset="0"/>
              <a:ea typeface="宋体" pitchFamily="2" charset="-122"/>
            </a:endParaRPr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title"/>
          </p:nvPr>
        </p:nvSpPr>
        <p:spPr>
          <a:xfrm>
            <a:off x="11113" y="485775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CIDL-Generated Executor IDL Details (3/3)</a:t>
            </a:r>
          </a:p>
        </p:txBody>
      </p:sp>
      <p:sp>
        <p:nvSpPr>
          <p:cNvPr id="140292" name="Text Box 5"/>
          <p:cNvSpPr txBox="1">
            <a:spLocks noChangeArrowheads="1"/>
          </p:cNvSpPr>
          <p:nvPr/>
        </p:nvSpPr>
        <p:spPr bwMode="auto">
          <a:xfrm>
            <a:off x="95250" y="885825"/>
            <a:ext cx="3494088" cy="4719638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Hello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void SayHello (in string msg);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Goodbye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void SayGoodbye (in string msg);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component HelloWorld supports Hello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provides Goodbye Farewell;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attribute long uuid;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home HelloHome manages HelloWorld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factory genComp (in long id);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1533959" name="Rectangle 7"/>
          <p:cNvSpPr>
            <a:spLocks noChangeArrowheads="1"/>
          </p:cNvSpPr>
          <p:nvPr/>
        </p:nvSpPr>
        <p:spPr bwMode="auto">
          <a:xfrm>
            <a:off x="1162050" y="3910013"/>
            <a:ext cx="7493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70" name="Rectangle 18"/>
          <p:cNvSpPr>
            <a:spLocks noChangeArrowheads="1"/>
          </p:cNvSpPr>
          <p:nvPr/>
        </p:nvSpPr>
        <p:spPr bwMode="auto">
          <a:xfrm>
            <a:off x="1068388" y="2501900"/>
            <a:ext cx="7493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71" name="Rectangle 19"/>
          <p:cNvSpPr>
            <a:spLocks noChangeArrowheads="1"/>
          </p:cNvSpPr>
          <p:nvPr/>
        </p:nvSpPr>
        <p:spPr bwMode="auto">
          <a:xfrm>
            <a:off x="5573713" y="1476375"/>
            <a:ext cx="7493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72" name="Rectangle 20"/>
          <p:cNvSpPr>
            <a:spLocks noChangeArrowheads="1"/>
          </p:cNvSpPr>
          <p:nvPr/>
        </p:nvSpPr>
        <p:spPr bwMode="auto">
          <a:xfrm>
            <a:off x="6496050" y="1474788"/>
            <a:ext cx="7493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73" name="Rectangle 21"/>
          <p:cNvSpPr>
            <a:spLocks noChangeArrowheads="1"/>
          </p:cNvSpPr>
          <p:nvPr/>
        </p:nvSpPr>
        <p:spPr bwMode="auto">
          <a:xfrm>
            <a:off x="4249738" y="2122488"/>
            <a:ext cx="7493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74" name="Rectangle 22"/>
          <p:cNvSpPr>
            <a:spLocks noChangeArrowheads="1"/>
          </p:cNvSpPr>
          <p:nvPr/>
        </p:nvSpPr>
        <p:spPr bwMode="auto">
          <a:xfrm>
            <a:off x="1870075" y="3911600"/>
            <a:ext cx="89852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75" name="Rectangle 23"/>
          <p:cNvSpPr>
            <a:spLocks noChangeArrowheads="1"/>
          </p:cNvSpPr>
          <p:nvPr/>
        </p:nvSpPr>
        <p:spPr bwMode="auto">
          <a:xfrm>
            <a:off x="5353050" y="2108200"/>
            <a:ext cx="89852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76" name="Rectangle 24"/>
          <p:cNvSpPr>
            <a:spLocks noChangeArrowheads="1"/>
          </p:cNvSpPr>
          <p:nvPr/>
        </p:nvSpPr>
        <p:spPr bwMode="auto">
          <a:xfrm>
            <a:off x="312738" y="4130675"/>
            <a:ext cx="203517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77" name="Rectangle 25"/>
          <p:cNvSpPr>
            <a:spLocks noChangeArrowheads="1"/>
          </p:cNvSpPr>
          <p:nvPr/>
        </p:nvSpPr>
        <p:spPr bwMode="auto">
          <a:xfrm>
            <a:off x="3862388" y="2268538"/>
            <a:ext cx="20367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78" name="Rectangle 26"/>
          <p:cNvSpPr>
            <a:spLocks noChangeArrowheads="1"/>
          </p:cNvSpPr>
          <p:nvPr/>
        </p:nvSpPr>
        <p:spPr bwMode="auto">
          <a:xfrm>
            <a:off x="1020763" y="5119688"/>
            <a:ext cx="81438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79" name="Rectangle 27"/>
          <p:cNvSpPr>
            <a:spLocks noChangeArrowheads="1"/>
          </p:cNvSpPr>
          <p:nvPr/>
        </p:nvSpPr>
        <p:spPr bwMode="auto">
          <a:xfrm>
            <a:off x="6834188" y="4265613"/>
            <a:ext cx="8001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82" name="Rectangle 30"/>
          <p:cNvSpPr>
            <a:spLocks noChangeArrowheads="1"/>
          </p:cNvSpPr>
          <p:nvPr/>
        </p:nvSpPr>
        <p:spPr bwMode="auto">
          <a:xfrm>
            <a:off x="342900" y="5122863"/>
            <a:ext cx="7493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83" name="Rectangle 31"/>
          <p:cNvSpPr>
            <a:spLocks noChangeArrowheads="1"/>
          </p:cNvSpPr>
          <p:nvPr/>
        </p:nvSpPr>
        <p:spPr bwMode="auto">
          <a:xfrm>
            <a:off x="3892550" y="4265613"/>
            <a:ext cx="29718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40306" name="Text Box 33"/>
          <p:cNvSpPr txBox="1">
            <a:spLocks noChangeArrowheads="1"/>
          </p:cNvSpPr>
          <p:nvPr/>
        </p:nvSpPr>
        <p:spPr bwMode="auto">
          <a:xfrm>
            <a:off x="-7938" y="5645150"/>
            <a:ext cx="402907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9063" indent="-1190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Facet (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provides</a:t>
            </a:r>
            <a:r>
              <a:rPr lang="en-US" altLang="zh-CN" sz="1200" b="1" i="0">
                <a:ea typeface="宋体" pitchFamily="2" charset="-122"/>
              </a:rPr>
              <a:t>) type maps to local interface, base class, &amp; return type of accessor operation</a:t>
            </a:r>
          </a:p>
        </p:txBody>
      </p:sp>
      <p:sp>
        <p:nvSpPr>
          <p:cNvPr id="140307" name="Text Box 34"/>
          <p:cNvSpPr txBox="1">
            <a:spLocks noChangeArrowheads="1"/>
          </p:cNvSpPr>
          <p:nvPr/>
        </p:nvSpPr>
        <p:spPr bwMode="auto">
          <a:xfrm>
            <a:off x="3822700" y="5170488"/>
            <a:ext cx="5214938" cy="111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60000"/>
              </a:lnSpc>
              <a:buFontTx/>
              <a:buChar char="•"/>
            </a:pPr>
            <a:r>
              <a:rPr lang="zh-CN" altLang="en-US" sz="1200" b="1" i="0">
                <a:ea typeface="宋体" pitchFamily="2" charset="-122"/>
              </a:rPr>
              <a:t> </a:t>
            </a:r>
            <a:r>
              <a:rPr lang="en-US" altLang="zh-CN" sz="1200" b="1" i="0">
                <a:ea typeface="宋体" pitchFamily="2" charset="-122"/>
              </a:rPr>
              <a:t>Facet name maps to accessor operation</a:t>
            </a:r>
          </a:p>
          <a:p>
            <a:pPr>
              <a:lnSpc>
                <a:spcPct val="75000"/>
              </a:lnSpc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attribute</a:t>
            </a:r>
            <a:r>
              <a:rPr lang="en-US" altLang="zh-CN" sz="1200" b="1" i="0">
                <a:ea typeface="宋体" pitchFamily="2" charset="-122"/>
              </a:rPr>
              <a:t> maps with no change to component executor IDL</a:t>
            </a:r>
          </a:p>
          <a:p>
            <a:pPr>
              <a:lnSpc>
                <a:spcPct val="75000"/>
              </a:lnSpc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factory</a:t>
            </a:r>
            <a:r>
              <a:rPr lang="en-US" altLang="zh-CN" sz="1200" b="1" i="0">
                <a:ea typeface="宋体" pitchFamily="2" charset="-122"/>
              </a:rPr>
              <a:t> declaration maps to implicit (base class) return type</a:t>
            </a:r>
          </a:p>
          <a:p>
            <a:pPr>
              <a:lnSpc>
                <a:spcPct val="75000"/>
              </a:lnSpc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Factory name maps to IDL operation</a:t>
            </a:r>
          </a:p>
          <a:p>
            <a:pPr>
              <a:lnSpc>
                <a:spcPct val="75000"/>
              </a:lnSpc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Factory parameters map with no change</a:t>
            </a:r>
          </a:p>
        </p:txBody>
      </p:sp>
      <p:sp>
        <p:nvSpPr>
          <p:cNvPr id="1533987" name="Rectangle 35"/>
          <p:cNvSpPr>
            <a:spLocks noChangeArrowheads="1"/>
          </p:cNvSpPr>
          <p:nvPr/>
        </p:nvSpPr>
        <p:spPr bwMode="auto">
          <a:xfrm>
            <a:off x="1892300" y="5114925"/>
            <a:ext cx="115252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88" name="Rectangle 36"/>
          <p:cNvSpPr>
            <a:spLocks noChangeArrowheads="1"/>
          </p:cNvSpPr>
          <p:nvPr/>
        </p:nvSpPr>
        <p:spPr bwMode="auto">
          <a:xfrm>
            <a:off x="7650163" y="4264025"/>
            <a:ext cx="115252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89" name="Rectangle 37"/>
          <p:cNvSpPr>
            <a:spLocks noChangeArrowheads="1"/>
          </p:cNvSpPr>
          <p:nvPr/>
        </p:nvSpPr>
        <p:spPr bwMode="auto">
          <a:xfrm>
            <a:off x="4052888" y="1936750"/>
            <a:ext cx="302418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90" name="Rectangle 38"/>
          <p:cNvSpPr>
            <a:spLocks noChangeArrowheads="1"/>
          </p:cNvSpPr>
          <p:nvPr/>
        </p:nvSpPr>
        <p:spPr bwMode="auto">
          <a:xfrm>
            <a:off x="47625" y="5632450"/>
            <a:ext cx="3738563" cy="59213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91" name="Rectangle 39"/>
          <p:cNvSpPr>
            <a:spLocks noChangeArrowheads="1"/>
          </p:cNvSpPr>
          <p:nvPr/>
        </p:nvSpPr>
        <p:spPr bwMode="auto">
          <a:xfrm>
            <a:off x="3865563" y="5106988"/>
            <a:ext cx="31924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93" name="Rectangle 41"/>
          <p:cNvSpPr>
            <a:spLocks noChangeArrowheads="1"/>
          </p:cNvSpPr>
          <p:nvPr/>
        </p:nvSpPr>
        <p:spPr bwMode="auto">
          <a:xfrm>
            <a:off x="3865563" y="5349875"/>
            <a:ext cx="469582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94" name="Rectangle 42"/>
          <p:cNvSpPr>
            <a:spLocks noChangeArrowheads="1"/>
          </p:cNvSpPr>
          <p:nvPr/>
        </p:nvSpPr>
        <p:spPr bwMode="auto">
          <a:xfrm>
            <a:off x="3873500" y="5573713"/>
            <a:ext cx="47244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95" name="Rectangle 43"/>
          <p:cNvSpPr>
            <a:spLocks noChangeArrowheads="1"/>
          </p:cNvSpPr>
          <p:nvPr/>
        </p:nvSpPr>
        <p:spPr bwMode="auto">
          <a:xfrm>
            <a:off x="3857625" y="5784850"/>
            <a:ext cx="299561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3996" name="Rectangle 44"/>
          <p:cNvSpPr>
            <a:spLocks noChangeArrowheads="1"/>
          </p:cNvSpPr>
          <p:nvPr/>
        </p:nvSpPr>
        <p:spPr bwMode="auto">
          <a:xfrm>
            <a:off x="3843338" y="6015038"/>
            <a:ext cx="320675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3959" grpId="0" animBg="1"/>
      <p:bldP spid="1533959" grpId="1" animBg="1"/>
      <p:bldP spid="1533970" grpId="0" animBg="1"/>
      <p:bldP spid="1533970" grpId="1" animBg="1"/>
      <p:bldP spid="1533971" grpId="0" animBg="1"/>
      <p:bldP spid="1533971" grpId="1" animBg="1"/>
      <p:bldP spid="1533972" grpId="0" animBg="1"/>
      <p:bldP spid="1533972" grpId="1" animBg="1"/>
      <p:bldP spid="1533973" grpId="0" animBg="1"/>
      <p:bldP spid="1533973" grpId="1" animBg="1"/>
      <p:bldP spid="1533974" grpId="0" animBg="1"/>
      <p:bldP spid="1533974" grpId="1" animBg="1"/>
      <p:bldP spid="1533975" grpId="0" animBg="1"/>
      <p:bldP spid="1533975" grpId="1" animBg="1"/>
      <p:bldP spid="1533976" grpId="0" animBg="1"/>
      <p:bldP spid="1533976" grpId="1" animBg="1"/>
      <p:bldP spid="1533977" grpId="0" animBg="1"/>
      <p:bldP spid="1533977" grpId="1" animBg="1"/>
      <p:bldP spid="1533978" grpId="0" animBg="1"/>
      <p:bldP spid="1533978" grpId="1" animBg="1"/>
      <p:bldP spid="1533979" grpId="0" animBg="1"/>
      <p:bldP spid="1533979" grpId="1" animBg="1"/>
      <p:bldP spid="1533982" grpId="0" animBg="1"/>
      <p:bldP spid="1533982" grpId="1" animBg="1"/>
      <p:bldP spid="1533983" grpId="0" animBg="1"/>
      <p:bldP spid="1533983" grpId="1" animBg="1"/>
      <p:bldP spid="1533987" grpId="0" animBg="1"/>
      <p:bldP spid="1533987" grpId="1" animBg="1"/>
      <p:bldP spid="1533988" grpId="0" animBg="1"/>
      <p:bldP spid="1533988" grpId="1" animBg="1"/>
      <p:bldP spid="1533989" grpId="0" animBg="1"/>
      <p:bldP spid="1533989" grpId="1" animBg="1"/>
      <p:bldP spid="1533990" grpId="0" animBg="1"/>
      <p:bldP spid="1533990" grpId="1" animBg="1"/>
      <p:bldP spid="1533991" grpId="0" animBg="1"/>
      <p:bldP spid="1533991" grpId="1" animBg="1"/>
      <p:bldP spid="1533993" grpId="0" animBg="1"/>
      <p:bldP spid="1533993" grpId="1" animBg="1"/>
      <p:bldP spid="1533994" grpId="0" animBg="1"/>
      <p:bldP spid="1533994" grpId="1" animBg="1"/>
      <p:bldP spid="1533995" grpId="0" animBg="1"/>
      <p:bldP spid="1533995" grpId="1" animBg="1"/>
      <p:bldP spid="1533996" grpId="0" animBg="1"/>
      <p:bldP spid="1533996" grpId="1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Text Box 16"/>
          <p:cNvSpPr>
            <a:spLocks noGrp="1" noChangeArrowheads="1"/>
          </p:cNvSpPr>
          <p:nvPr>
            <p:ph type="body" idx="1"/>
          </p:nvPr>
        </p:nvSpPr>
        <p:spPr>
          <a:xfrm>
            <a:off x="28575" y="968375"/>
            <a:ext cx="4165600" cy="2462213"/>
          </a:xfrm>
          <a:solidFill>
            <a:srgbClr val="FFFF66"/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lnSpc>
                <a:spcPct val="85000"/>
              </a:lnSpc>
              <a:spcBef>
                <a:spcPct val="0"/>
              </a:spcBef>
              <a:buClr>
                <a:schemeClr val="tx1"/>
              </a:buClr>
              <a:buFontTx/>
              <a:buNone/>
            </a:pPr>
            <a:r>
              <a:rPr lang="en-US" altLang="zh-CN" sz="1800" smtClean="0">
                <a:ea typeface="宋体" pitchFamily="2" charset="-122"/>
              </a:rPr>
              <a:t>// hello.cdl</a:t>
            </a:r>
          </a:p>
          <a:p>
            <a:pPr eaLnBrk="1" hangingPunct="1">
              <a:lnSpc>
                <a:spcPct val="85000"/>
              </a:lnSpc>
              <a:spcBef>
                <a:spcPct val="0"/>
              </a:spcBef>
              <a:buClr>
                <a:schemeClr val="tx1"/>
              </a:buClr>
              <a:buFontTx/>
              <a:buNone/>
            </a:pPr>
            <a:r>
              <a:rPr lang="en-US" altLang="zh-CN" sz="1800" smtClean="0">
                <a:ea typeface="宋体" pitchFamily="2" charset="-122"/>
              </a:rPr>
              <a:t>#include “hello.idl”</a:t>
            </a:r>
          </a:p>
          <a:p>
            <a:pPr eaLnBrk="1" hangingPunct="1">
              <a:lnSpc>
                <a:spcPct val="85000"/>
              </a:lnSpc>
              <a:spcBef>
                <a:spcPct val="0"/>
              </a:spcBef>
              <a:buClr>
                <a:schemeClr val="tx1"/>
              </a:buClr>
              <a:buFontTx/>
              <a:buNone/>
            </a:pPr>
            <a:r>
              <a:rPr lang="en-US" altLang="zh-CN" sz="1800" smtClean="0">
                <a:ea typeface="宋体" pitchFamily="2" charset="-122"/>
              </a:rPr>
              <a:t>composition session Hello_Example</a:t>
            </a:r>
          </a:p>
          <a:p>
            <a:pPr eaLnBrk="1" hangingPunct="1">
              <a:lnSpc>
                <a:spcPct val="85000"/>
              </a:lnSpc>
              <a:spcBef>
                <a:spcPct val="0"/>
              </a:spcBef>
              <a:buClr>
                <a:schemeClr val="tx1"/>
              </a:buClr>
              <a:buFontTx/>
              <a:buNone/>
            </a:pPr>
            <a:r>
              <a:rPr lang="en-US" altLang="zh-CN" sz="1800" smtClean="0">
                <a:ea typeface="宋体" pitchFamily="2" charset="-122"/>
              </a:rPr>
              <a:t>{</a:t>
            </a:r>
            <a:br>
              <a:rPr lang="en-US" altLang="zh-CN" sz="1800" smtClean="0">
                <a:ea typeface="宋体" pitchFamily="2" charset="-122"/>
              </a:rPr>
            </a:br>
            <a:r>
              <a:rPr lang="en-US" altLang="zh-CN" sz="1800" smtClean="0">
                <a:ea typeface="宋体" pitchFamily="2" charset="-122"/>
              </a:rPr>
              <a:t>home executor HelloHome_Exec</a:t>
            </a:r>
            <a:br>
              <a:rPr lang="en-US" altLang="zh-CN" sz="1800" smtClean="0">
                <a:ea typeface="宋体" pitchFamily="2" charset="-122"/>
              </a:rPr>
            </a:br>
            <a:r>
              <a:rPr lang="en-US" altLang="zh-CN" sz="1800" smtClean="0">
                <a:ea typeface="宋体" pitchFamily="2" charset="-122"/>
              </a:rPr>
              <a:t>{</a:t>
            </a:r>
            <a:br>
              <a:rPr lang="en-US" altLang="zh-CN" sz="1800" smtClean="0">
                <a:ea typeface="宋体" pitchFamily="2" charset="-122"/>
              </a:rPr>
            </a:br>
            <a:r>
              <a:rPr lang="en-US" altLang="zh-CN" sz="1800" smtClean="0">
                <a:ea typeface="宋体" pitchFamily="2" charset="-122"/>
              </a:rPr>
              <a:t>    implements HelloHome;      </a:t>
            </a:r>
            <a:br>
              <a:rPr lang="en-US" altLang="zh-CN" sz="1800" smtClean="0">
                <a:ea typeface="宋体" pitchFamily="2" charset="-122"/>
              </a:rPr>
            </a:br>
            <a:r>
              <a:rPr lang="en-US" altLang="zh-CN" sz="1800" smtClean="0">
                <a:ea typeface="宋体" pitchFamily="2" charset="-122"/>
              </a:rPr>
              <a:t>    manages HelloWorld_Exec; </a:t>
            </a:r>
            <a:br>
              <a:rPr lang="en-US" altLang="zh-CN" sz="1800" smtClean="0">
                <a:ea typeface="宋体" pitchFamily="2" charset="-122"/>
              </a:rPr>
            </a:br>
            <a:r>
              <a:rPr lang="en-US" altLang="zh-CN" sz="1800" smtClean="0">
                <a:ea typeface="宋体" pitchFamily="2" charset="-122"/>
              </a:rPr>
              <a:t>}</a:t>
            </a:r>
          </a:p>
          <a:p>
            <a:pPr eaLnBrk="1" hangingPunct="1">
              <a:lnSpc>
                <a:spcPct val="85000"/>
              </a:lnSpc>
              <a:spcBef>
                <a:spcPct val="0"/>
              </a:spcBef>
              <a:buClr>
                <a:schemeClr val="tx1"/>
              </a:buClr>
              <a:buFontTx/>
              <a:buNone/>
            </a:pPr>
            <a:r>
              <a:rPr lang="en-US" altLang="zh-CN" sz="1800" smtClean="0">
                <a:ea typeface="宋体" pitchFamily="2" charset="-122"/>
              </a:rPr>
              <a:t>};</a:t>
            </a:r>
          </a:p>
        </p:txBody>
      </p:sp>
      <p:sp>
        <p:nvSpPr>
          <p:cNvPr id="14131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Implementing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Executor (hello_exec.*) </a:t>
            </a:r>
          </a:p>
        </p:txBody>
      </p:sp>
      <p:sp>
        <p:nvSpPr>
          <p:cNvPr id="141316" name="AutoShape 4"/>
          <p:cNvSpPr>
            <a:spLocks noChangeArrowheads="1"/>
          </p:cNvSpPr>
          <p:nvPr/>
        </p:nvSpPr>
        <p:spPr bwMode="auto">
          <a:xfrm>
            <a:off x="446088" y="3505200"/>
            <a:ext cx="2840037" cy="990600"/>
          </a:xfrm>
          <a:prstGeom prst="roundRect">
            <a:avLst>
              <a:gd name="adj" fmla="val 16667"/>
            </a:avLst>
          </a:prstGeom>
          <a:solidFill>
            <a:srgbClr val="CCFFFF">
              <a:alpha val="65881"/>
            </a:srgbClr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/>
          <a:lstStyle/>
          <a:p>
            <a:pPr algn="ctr"/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HelloHome servant</a:t>
            </a:r>
          </a:p>
        </p:txBody>
      </p:sp>
      <p:sp>
        <p:nvSpPr>
          <p:cNvPr id="141317" name="AutoShape 5"/>
          <p:cNvSpPr>
            <a:spLocks noChangeArrowheads="1"/>
          </p:cNvSpPr>
          <p:nvPr/>
        </p:nvSpPr>
        <p:spPr bwMode="auto">
          <a:xfrm>
            <a:off x="544513" y="5105400"/>
            <a:ext cx="2590800" cy="1066800"/>
          </a:xfrm>
          <a:prstGeom prst="roundRect">
            <a:avLst>
              <a:gd name="adj" fmla="val 16667"/>
            </a:avLst>
          </a:prstGeom>
          <a:solidFill>
            <a:srgbClr val="66FF66">
              <a:alpha val="65881"/>
            </a:srgbClr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/>
          <a:lstStyle/>
          <a:p>
            <a:pPr algn="ctr"/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HelloWorld servant</a:t>
            </a:r>
          </a:p>
        </p:txBody>
      </p:sp>
      <p:sp>
        <p:nvSpPr>
          <p:cNvPr id="141318" name="AutoShape 6"/>
          <p:cNvSpPr>
            <a:spLocks noChangeArrowheads="1"/>
          </p:cNvSpPr>
          <p:nvPr/>
        </p:nvSpPr>
        <p:spPr bwMode="auto">
          <a:xfrm>
            <a:off x="836613" y="4113213"/>
            <a:ext cx="2057400" cy="306387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HelloHome_Exec</a:t>
            </a:r>
          </a:p>
        </p:txBody>
      </p:sp>
      <p:sp>
        <p:nvSpPr>
          <p:cNvPr id="141319" name="AutoShape 7"/>
          <p:cNvSpPr>
            <a:spLocks noChangeArrowheads="1"/>
          </p:cNvSpPr>
          <p:nvPr/>
        </p:nvSpPr>
        <p:spPr bwMode="auto">
          <a:xfrm>
            <a:off x="925513" y="5713413"/>
            <a:ext cx="1828800" cy="306387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HelloWorld_Exec</a:t>
            </a:r>
          </a:p>
        </p:txBody>
      </p:sp>
      <p:sp>
        <p:nvSpPr>
          <p:cNvPr id="141320" name="AutoShape 8"/>
          <p:cNvSpPr>
            <a:spLocks noChangeArrowheads="1"/>
          </p:cNvSpPr>
          <p:nvPr/>
        </p:nvSpPr>
        <p:spPr bwMode="auto">
          <a:xfrm>
            <a:off x="1663700" y="4572000"/>
            <a:ext cx="381000" cy="457200"/>
          </a:xfrm>
          <a:prstGeom prst="downArrow">
            <a:avLst>
              <a:gd name="adj1" fmla="val 50000"/>
              <a:gd name="adj2" fmla="val 30000"/>
            </a:avLst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41321" name="Text Box 9"/>
          <p:cNvSpPr txBox="1">
            <a:spLocks noChangeArrowheads="1"/>
          </p:cNvSpPr>
          <p:nvPr/>
        </p:nvSpPr>
        <p:spPr bwMode="auto">
          <a:xfrm>
            <a:off x="2044700" y="4667250"/>
            <a:ext cx="9937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i="0">
                <a:latin typeface="Arial Unicode MS" pitchFamily="34" charset="-128"/>
                <a:ea typeface="宋体" pitchFamily="2" charset="-122"/>
              </a:rPr>
              <a:t>Manages</a:t>
            </a:r>
          </a:p>
        </p:txBody>
      </p:sp>
      <p:sp>
        <p:nvSpPr>
          <p:cNvPr id="141322" name="Line 10"/>
          <p:cNvSpPr>
            <a:spLocks noChangeShapeType="1"/>
          </p:cNvSpPr>
          <p:nvPr/>
        </p:nvSpPr>
        <p:spPr bwMode="auto">
          <a:xfrm flipV="1">
            <a:off x="4027488" y="2092325"/>
            <a:ext cx="338137" cy="635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 type="oval" w="med" len="med"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41323" name="Line 11"/>
          <p:cNvSpPr>
            <a:spLocks noChangeShapeType="1"/>
          </p:cNvSpPr>
          <p:nvPr/>
        </p:nvSpPr>
        <p:spPr bwMode="auto">
          <a:xfrm>
            <a:off x="4359275" y="2101850"/>
            <a:ext cx="0" cy="2136775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41324" name="Line 12"/>
          <p:cNvSpPr>
            <a:spLocks noChangeShapeType="1"/>
          </p:cNvSpPr>
          <p:nvPr/>
        </p:nvSpPr>
        <p:spPr bwMode="auto">
          <a:xfrm flipH="1" flipV="1">
            <a:off x="2897188" y="4254500"/>
            <a:ext cx="1470025" cy="7938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lg" len="lg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41325" name="Line 13"/>
          <p:cNvSpPr>
            <a:spLocks noChangeShapeType="1"/>
          </p:cNvSpPr>
          <p:nvPr/>
        </p:nvSpPr>
        <p:spPr bwMode="auto">
          <a:xfrm flipV="1">
            <a:off x="3697288" y="2854325"/>
            <a:ext cx="371475" cy="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 type="oval" w="med" len="med"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41326" name="Line 14"/>
          <p:cNvSpPr>
            <a:spLocks noChangeShapeType="1"/>
          </p:cNvSpPr>
          <p:nvPr/>
        </p:nvSpPr>
        <p:spPr bwMode="auto">
          <a:xfrm>
            <a:off x="4089400" y="2841625"/>
            <a:ext cx="0" cy="297180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41327" name="Line 15"/>
          <p:cNvSpPr>
            <a:spLocks noChangeShapeType="1"/>
          </p:cNvSpPr>
          <p:nvPr/>
        </p:nvSpPr>
        <p:spPr bwMode="auto">
          <a:xfrm flipH="1">
            <a:off x="2757488" y="5808663"/>
            <a:ext cx="1346200" cy="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 type="triangle" w="lg" len="lg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41328" name="Rectangle 18"/>
          <p:cNvSpPr>
            <a:spLocks noChangeArrowheads="1"/>
          </p:cNvSpPr>
          <p:nvPr/>
        </p:nvSpPr>
        <p:spPr bwMode="auto">
          <a:xfrm>
            <a:off x="4446588" y="879475"/>
            <a:ext cx="4592637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>
              <a:spcBef>
                <a:spcPct val="3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An executor is where a component/home is implemented</a:t>
            </a:r>
          </a:p>
          <a:p>
            <a:pPr marL="517525" lvl="1" indent="-173038">
              <a:spcBef>
                <a:spcPct val="3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The component/home’s servant forwards a client’s </a:t>
            </a:r>
            <a:r>
              <a:rPr lang="en-US" altLang="zh-CN" sz="2000">
                <a:ea typeface="宋体" pitchFamily="2" charset="-122"/>
              </a:rPr>
              <a:t>business logic</a:t>
            </a:r>
            <a:r>
              <a:rPr lang="en-US" altLang="zh-CN" sz="2000" i="0">
                <a:ea typeface="宋体" pitchFamily="2" charset="-122"/>
              </a:rPr>
              <a:t> request to component’s executor</a:t>
            </a:r>
          </a:p>
          <a:p>
            <a:pPr marL="173038" indent="-173038">
              <a:spcBef>
                <a:spcPct val="3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Developers subclass &amp; implement the following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*_Exec</a:t>
            </a:r>
            <a:r>
              <a:rPr lang="en-US" altLang="zh-CN" sz="2000" i="0">
                <a:ea typeface="宋体" pitchFamily="2" charset="-122"/>
              </a:rPr>
              <a:t>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local</a:t>
            </a:r>
            <a:r>
              <a:rPr lang="en-US" altLang="zh-CN" sz="2000" i="0">
                <a:ea typeface="宋体" pitchFamily="2" charset="-122"/>
              </a:rPr>
              <a:t> interfaces generated by CIDL:</a:t>
            </a:r>
          </a:p>
          <a:p>
            <a:pPr marL="517525" lvl="1" indent="-173038">
              <a:spcBef>
                <a:spcPct val="30000"/>
              </a:spcBef>
              <a:buFontTx/>
              <a:buChar char="–"/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HelloHome_Exec</a:t>
            </a:r>
            <a:r>
              <a:rPr lang="en-US" altLang="zh-CN" sz="2000" i="0">
                <a:ea typeface="宋体" pitchFamily="2" charset="-122"/>
              </a:rPr>
              <a:t> </a:t>
            </a:r>
          </a:p>
          <a:p>
            <a:pPr marL="517525" lvl="1" indent="-173038">
              <a:spcBef>
                <a:spcPct val="30000"/>
              </a:spcBef>
              <a:buFontTx/>
              <a:buChar char="–"/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HelloWorld_Exec </a:t>
            </a:r>
          </a:p>
          <a:p>
            <a:pPr marL="173038" indent="-173038">
              <a:spcBef>
                <a:spcPct val="30000"/>
              </a:spcBef>
              <a:buFontTx/>
              <a:buChar char="•"/>
            </a:pPr>
            <a:r>
              <a:rPr lang="en-US" altLang="zh-CN" sz="2000">
                <a:ea typeface="宋体" pitchFamily="2" charset="-122"/>
              </a:rPr>
              <a:t>Our</a:t>
            </a:r>
            <a:r>
              <a:rPr lang="en-US" altLang="zh-CN" sz="2000" i="0">
                <a:ea typeface="宋体" pitchFamily="2" charset="-122"/>
              </a:rPr>
              <a:t> (CIAO’s) convention is to give these executor implementations stylized names, such as</a:t>
            </a:r>
          </a:p>
          <a:p>
            <a:pPr marL="517525" lvl="1" indent="-173038">
              <a:spcBef>
                <a:spcPct val="30000"/>
              </a:spcBef>
              <a:buFontTx/>
              <a:buChar char="–"/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HelloHome_Exec_Impl</a:t>
            </a:r>
          </a:p>
          <a:p>
            <a:pPr marL="517525" lvl="1" indent="-173038">
              <a:spcBef>
                <a:spcPct val="30000"/>
              </a:spcBef>
              <a:buFontTx/>
              <a:buChar char="–"/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HelloWorld_Exec_Impl</a:t>
            </a:r>
          </a:p>
          <a:p>
            <a:pPr marL="173038" indent="-173038">
              <a:spcBef>
                <a:spcPct val="30000"/>
              </a:spcBef>
              <a:buFontTx/>
              <a:buChar char="•"/>
            </a:pPr>
            <a:endParaRPr lang="zh-CN" altLang="en-US" sz="2000" i="0"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" y="533400"/>
            <a:ext cx="89916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Example 2: Heads Up Display (HUD)</a:t>
            </a:r>
          </a:p>
        </p:txBody>
      </p:sp>
      <p:sp>
        <p:nvSpPr>
          <p:cNvPr id="4198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181600" y="1046163"/>
            <a:ext cx="3962400" cy="3048000"/>
          </a:xfrm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Component developers must implement 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Executors for “provided” ports that are invoked by its clients</a:t>
            </a:r>
          </a:p>
          <a:p>
            <a:pPr marL="854075" lvl="2" indent="-16351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Facets</a:t>
            </a:r>
          </a:p>
          <a:p>
            <a:pPr marL="854075" lvl="2" indent="-16351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Event sinks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Executors that invoke operations on the component’s “required” ports</a:t>
            </a:r>
          </a:p>
          <a:p>
            <a:pPr marL="854075" lvl="2" indent="-16351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Receptacles</a:t>
            </a:r>
          </a:p>
          <a:p>
            <a:pPr marL="854075" lvl="2" indent="-16351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Event sources</a:t>
            </a:r>
          </a:p>
        </p:txBody>
      </p:sp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228600" y="2133600"/>
          <a:ext cx="4691063" cy="1933575"/>
        </p:xfrm>
        <a:graphic>
          <a:graphicData uri="http://schemas.openxmlformats.org/presentationml/2006/ole">
            <p:oleObj spid="_x0000_s41986" name="Visio" r:id="rId4" imgW="4695217" imgH="1935889" progId="Visio.Drawing.11">
              <p:embed/>
            </p:oleObj>
          </a:graphicData>
        </a:graphic>
      </p:graphicFrame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76200" y="2057400"/>
            <a:ext cx="5105400" cy="2590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990600" y="41148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 i="0">
                <a:latin typeface="Arial Unicode MS" pitchFamily="34" charset="-128"/>
                <a:ea typeface="宋体" pitchFamily="2" charset="-122"/>
              </a:rPr>
              <a:t>Component Server</a:t>
            </a:r>
          </a:p>
        </p:txBody>
      </p:sp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152400" y="1257300"/>
            <a:ext cx="1295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  <a:t>Rate Generator</a:t>
            </a:r>
          </a:p>
        </p:txBody>
      </p:sp>
      <p:sp>
        <p:nvSpPr>
          <p:cNvPr id="41992" name="Text Box 9"/>
          <p:cNvSpPr txBox="1">
            <a:spLocks noChangeArrowheads="1"/>
          </p:cNvSpPr>
          <p:nvPr/>
        </p:nvSpPr>
        <p:spPr bwMode="auto">
          <a:xfrm>
            <a:off x="1676400" y="1257300"/>
            <a:ext cx="1295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  <a:t>Positioning</a:t>
            </a:r>
            <a:b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</a:br>
            <a: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  <a:t>Sensor</a:t>
            </a:r>
          </a:p>
        </p:txBody>
      </p:sp>
      <p:sp>
        <p:nvSpPr>
          <p:cNvPr id="41993" name="Text Box 10"/>
          <p:cNvSpPr txBox="1">
            <a:spLocks noChangeArrowheads="1"/>
          </p:cNvSpPr>
          <p:nvPr/>
        </p:nvSpPr>
        <p:spPr bwMode="auto">
          <a:xfrm>
            <a:off x="3200400" y="1257300"/>
            <a:ext cx="1295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  <a:t>Displaying</a:t>
            </a:r>
            <a:b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</a:br>
            <a: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  <a:t>Device</a:t>
            </a:r>
          </a:p>
        </p:txBody>
      </p:sp>
      <p:sp>
        <p:nvSpPr>
          <p:cNvPr id="41994" name="Rectangle 11"/>
          <p:cNvSpPr>
            <a:spLocks noChangeArrowheads="1"/>
          </p:cNvSpPr>
          <p:nvPr/>
        </p:nvSpPr>
        <p:spPr bwMode="auto">
          <a:xfrm>
            <a:off x="434975" y="5721350"/>
            <a:ext cx="8274050" cy="4064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This is the majority of the code implemented by component developers!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Implementing GPS Facet Local Interface 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152400" y="1066800"/>
            <a:ext cx="3657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interface position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long get_pos ();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component GPS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400" b="1" i="0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provides</a:t>
            </a: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position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         MyLocation;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…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/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interface GPS :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Components::CCMObject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position 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  provide_MyLocation ();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…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43013" name="Text Box 7"/>
          <p:cNvSpPr txBox="1">
            <a:spLocks noChangeArrowheads="1"/>
          </p:cNvSpPr>
          <p:nvPr/>
        </p:nvSpPr>
        <p:spPr bwMode="auto">
          <a:xfrm>
            <a:off x="3781425" y="1023938"/>
            <a:ext cx="5173663" cy="17875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// Executor IDL generated by CIDL compiler</a:t>
            </a:r>
          </a:p>
          <a:p>
            <a:pPr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local interface CCM_position : position {};</a:t>
            </a:r>
          </a:p>
          <a:p>
            <a:pPr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local interface </a:t>
            </a:r>
            <a:r>
              <a:rPr lang="en-US" altLang="zh-CN" sz="1400" b="1" i="0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GPS_Exec</a:t>
            </a: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: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CCM_GPS,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Components::SessionComponent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CCM_position get_MyLocation ();</a:t>
            </a:r>
          </a:p>
          <a:p>
            <a:pPr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0"/>
              </a:spcBef>
            </a:pPr>
            <a:endParaRPr lang="zh-CN" altLang="en-US" sz="1400" b="1" i="0">
              <a:latin typeface="Courier New" pitchFamily="49" charset="0"/>
              <a:ea typeface="宋体" pitchFamily="2" charset="-122"/>
            </a:endParaRPr>
          </a:p>
        </p:txBody>
      </p:sp>
      <p:sp>
        <p:nvSpPr>
          <p:cNvPr id="43014" name="AutoShape 8"/>
          <p:cNvSpPr>
            <a:spLocks noChangeArrowheads="1"/>
          </p:cNvSpPr>
          <p:nvPr/>
        </p:nvSpPr>
        <p:spPr bwMode="auto">
          <a:xfrm>
            <a:off x="990600" y="3394075"/>
            <a:ext cx="485775" cy="976313"/>
          </a:xfrm>
          <a:prstGeom prst="downArrow">
            <a:avLst>
              <a:gd name="adj1" fmla="val 50000"/>
              <a:gd name="adj2" fmla="val 50245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43015" name="Text Box 10"/>
          <p:cNvSpPr txBox="1">
            <a:spLocks noChangeArrowheads="1"/>
          </p:cNvSpPr>
          <p:nvPr/>
        </p:nvSpPr>
        <p:spPr bwMode="auto">
          <a:xfrm>
            <a:off x="4619625" y="3001963"/>
            <a:ext cx="4343400" cy="31829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// Implemented by executor developers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class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position_Exec_Impl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: 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public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CCM_position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, … { 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</a:rPr>
              <a:t>virtual ::CORBA::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Long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get_pos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()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{ return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cached_current_location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_; }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0"/>
              </a:spcBef>
            </a:pPr>
            <a:endParaRPr lang="en-US" altLang="zh-CN" sz="1000" b="1" i="0" dirty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class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GPS_Exec_Impl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public virtual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GPS_Exec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,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public virtual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</a:rPr>
              <a:t>::CORBA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::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LocalObject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public: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virtual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CCM_position_ptr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/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get_MyLocation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() 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{ return new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position_Exec_Impl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; }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0"/>
              </a:spcBef>
            </a:pPr>
            <a:endParaRPr lang="zh-CN" altLang="en-US" sz="1400" b="1" i="0" dirty="0">
              <a:latin typeface="Courier New" pitchFamily="49" charset="0"/>
              <a:ea typeface="宋体" pitchFamily="2" charset="-122"/>
            </a:endParaRPr>
          </a:p>
        </p:txBody>
      </p:sp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2489200" y="2911475"/>
          <a:ext cx="1816100" cy="1728788"/>
        </p:xfrm>
        <a:graphic>
          <a:graphicData uri="http://schemas.openxmlformats.org/presentationml/2006/ole">
            <p:oleObj spid="_x0000_s43010" name="Visio" r:id="rId4" imgW="1625240" imgH="1548639" progId="Visio.Drawing.11">
              <p:embed/>
            </p:oleObj>
          </a:graphicData>
        </a:graphic>
      </p:graphicFrame>
      <p:sp>
        <p:nvSpPr>
          <p:cNvPr id="43016" name="AutoShape 14"/>
          <p:cNvSpPr>
            <a:spLocks noChangeArrowheads="1"/>
          </p:cNvSpPr>
          <p:nvPr/>
        </p:nvSpPr>
        <p:spPr bwMode="auto">
          <a:xfrm>
            <a:off x="2341563" y="6367463"/>
            <a:ext cx="1808162" cy="365125"/>
          </a:xfrm>
          <a:prstGeom prst="wedgeRectCallout">
            <a:avLst>
              <a:gd name="adj1" fmla="val 86259"/>
              <a:gd name="adj2" fmla="val -243912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Factory method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NavDisplay Component Event Sink</a:t>
            </a:r>
          </a:p>
        </p:txBody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60788" y="1093788"/>
            <a:ext cx="5383212" cy="1905000"/>
          </a:xfrm>
        </p:spPr>
        <p:txBody>
          <a:bodyPr/>
          <a:lstStyle/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Components can be connected to event consumer interfaces, similar to facets 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CIDL generates event consumer servants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Executor mapping defines typed push operations directly</a:t>
            </a:r>
          </a:p>
        </p:txBody>
      </p:sp>
      <p:sp>
        <p:nvSpPr>
          <p:cNvPr id="44037" name="Text Box 4"/>
          <p:cNvSpPr txBox="1">
            <a:spLocks noChangeArrowheads="1"/>
          </p:cNvSpPr>
          <p:nvPr/>
        </p:nvSpPr>
        <p:spPr bwMode="auto">
          <a:xfrm>
            <a:off x="-11113" y="1066800"/>
            <a:ext cx="4349751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component NavDisplay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…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</a:t>
            </a:r>
            <a:r>
              <a:rPr lang="en-US" altLang="zh-CN" sz="14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consumes</a:t>
            </a: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tick Refresh;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interface NavDisplay :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Components::CCMObject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…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tickConsumer get_consumer_Refresh ();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…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44038" name="AutoShape 5"/>
          <p:cNvSpPr>
            <a:spLocks noChangeArrowheads="1"/>
          </p:cNvSpPr>
          <p:nvPr/>
        </p:nvSpPr>
        <p:spPr bwMode="auto">
          <a:xfrm>
            <a:off x="533400" y="2747963"/>
            <a:ext cx="609600" cy="1066800"/>
          </a:xfrm>
          <a:prstGeom prst="downArrow">
            <a:avLst>
              <a:gd name="adj1" fmla="val 50000"/>
              <a:gd name="adj2" fmla="val 4375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1662113" y="2300288"/>
          <a:ext cx="2057400" cy="1816100"/>
        </p:xfrm>
        <a:graphic>
          <a:graphicData uri="http://schemas.openxmlformats.org/presentationml/2006/ole">
            <p:oleObj spid="_x0000_s44034" name="Visio" r:id="rId4" imgW="1755662" imgH="1551163" progId="Visio.Drawing.11">
              <p:embed/>
            </p:oleObj>
          </a:graphicData>
        </a:graphic>
      </p:graphicFrame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4435475" y="3324225"/>
            <a:ext cx="4511675" cy="27241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class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NavDisplay_Exec_Impl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public virtual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NavDisplay_Exec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,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public virtual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</a:rPr>
              <a:t>::CORBA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::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LocalObject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public: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...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virtual void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push_Refresh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(tick *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ev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) 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// Call a user-defined method </a:t>
            </a: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// (see next page) to perform some </a:t>
            </a: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// work on the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</a:rPr>
              <a:t>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event.</a:t>
            </a: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this-&gt;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refresh_reading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(); 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}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...</a:t>
            </a: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Solution: Component Middleware</a:t>
            </a:r>
          </a:p>
        </p:txBody>
      </p:sp>
      <p:sp>
        <p:nvSpPr>
          <p:cNvPr id="84995" name="Rectangle 11"/>
          <p:cNvSpPr>
            <a:spLocks noChangeArrowheads="1"/>
          </p:cNvSpPr>
          <p:nvPr/>
        </p:nvSpPr>
        <p:spPr bwMode="auto">
          <a:xfrm>
            <a:off x="0" y="1000125"/>
            <a:ext cx="305435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33363" lvl="1" indent="-117475">
              <a:spcBef>
                <a:spcPct val="30000"/>
              </a:spcBef>
              <a:buFontTx/>
              <a:buChar char="•"/>
            </a:pPr>
            <a:r>
              <a:rPr lang="en-US" i="0"/>
              <a:t>Creates a standard “virtual boundary” around application </a:t>
            </a:r>
            <a:r>
              <a:rPr lang="en-US" b="1" i="0"/>
              <a:t>component</a:t>
            </a:r>
            <a:r>
              <a:rPr lang="en-US" i="0"/>
              <a:t> implementations that interact only via well-defined interfaces</a:t>
            </a:r>
          </a:p>
        </p:txBody>
      </p:sp>
      <p:sp>
        <p:nvSpPr>
          <p:cNvPr id="727052" name="Rectangle 12"/>
          <p:cNvSpPr>
            <a:spLocks noChangeArrowheads="1"/>
          </p:cNvSpPr>
          <p:nvPr/>
        </p:nvSpPr>
        <p:spPr bwMode="auto">
          <a:xfrm>
            <a:off x="3162300" y="1000125"/>
            <a:ext cx="2976563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33363" lvl="1" indent="-117475">
              <a:spcBef>
                <a:spcPct val="40000"/>
              </a:spcBef>
              <a:buFontTx/>
              <a:buChar char="•"/>
            </a:pPr>
            <a:r>
              <a:rPr lang="en-US" i="0"/>
              <a:t>Define standard </a:t>
            </a:r>
            <a:r>
              <a:rPr lang="en-US" b="1" i="0"/>
              <a:t>container</a:t>
            </a:r>
            <a:r>
              <a:rPr lang="en-US" i="0"/>
              <a:t> mechanisms needed to execute components in generic component servers </a:t>
            </a:r>
          </a:p>
        </p:txBody>
      </p:sp>
      <p:sp>
        <p:nvSpPr>
          <p:cNvPr id="727053" name="Rectangle 13"/>
          <p:cNvSpPr>
            <a:spLocks noChangeArrowheads="1"/>
          </p:cNvSpPr>
          <p:nvPr/>
        </p:nvSpPr>
        <p:spPr bwMode="auto">
          <a:xfrm>
            <a:off x="6049963" y="1001713"/>
            <a:ext cx="3297237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33363" lvl="1" indent="-117475">
              <a:spcBef>
                <a:spcPct val="40000"/>
              </a:spcBef>
              <a:buFontTx/>
              <a:buChar char="•"/>
            </a:pPr>
            <a:r>
              <a:rPr lang="en-US" i="0"/>
              <a:t>Specify the infrastructure needed to </a:t>
            </a:r>
            <a:r>
              <a:rPr lang="en-US" b="1" i="0"/>
              <a:t>configure &amp; deploy</a:t>
            </a:r>
            <a:r>
              <a:rPr lang="en-US" i="0"/>
              <a:t> components throughout a distributed system</a:t>
            </a:r>
          </a:p>
        </p:txBody>
      </p:sp>
      <p:sp>
        <p:nvSpPr>
          <p:cNvPr id="727054" name="Text Box 14"/>
          <p:cNvSpPr txBox="1">
            <a:spLocks noChangeArrowheads="1"/>
          </p:cNvSpPr>
          <p:nvPr/>
        </p:nvSpPr>
        <p:spPr bwMode="auto">
          <a:xfrm>
            <a:off x="515938" y="4645025"/>
            <a:ext cx="8008937" cy="19304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&lt;ComponentAssemblyDescription id="a_HUDDisplay"&gt; ...</a:t>
            </a:r>
          </a:p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 &lt;connection&gt;</a:t>
            </a:r>
          </a:p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   &lt;name&gt;GPS-RateGen&lt;/name&gt; </a:t>
            </a:r>
          </a:p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   &lt;internalEndPoint&gt;&lt;portName&gt;Refresh&lt;/portName&gt;&lt;instance&gt;a_GPS&lt;/instance&gt;&lt;/internalEndPoint&gt;</a:t>
            </a:r>
          </a:p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   &lt;internalEndPoint&gt;&lt;portName&gt;Pulse&lt;/portName&gt;&lt;instance&gt;a_RateGen&lt;/instance&gt;&lt;/internalEndPoint&gt;</a:t>
            </a:r>
          </a:p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  &lt;/connection&gt;</a:t>
            </a:r>
          </a:p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  &lt;connection&gt;</a:t>
            </a:r>
          </a:p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    &lt;name&gt;NavDisplay-GPS&lt;/name&gt;</a:t>
            </a:r>
          </a:p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    &lt;internalEndPoint&gt;&lt;portName&gt;Refresh&lt;/portName&gt;&lt;instance&gt;a_NavDisplay&lt;/instance&gt;&lt;/internalEndPoint&gt;</a:t>
            </a:r>
          </a:p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    &lt;internalEndPoint&gt;&lt;portName&gt;Ready&lt;/portName&gt;&lt;instance&gt;a_GPS&lt;/instance&gt;&lt;/internalEndPoint&gt;</a:t>
            </a:r>
          </a:p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  &lt;/connection&gt; ...</a:t>
            </a:r>
          </a:p>
          <a:p>
            <a:pPr>
              <a:spcBef>
                <a:spcPct val="0"/>
              </a:spcBef>
            </a:pPr>
            <a:r>
              <a:rPr lang="en-US" sz="1000" b="1" i="0">
                <a:latin typeface="Courier New" pitchFamily="49" charset="0"/>
              </a:rPr>
              <a:t>&lt;/ComponentAssemblyDescription&gt;</a:t>
            </a:r>
          </a:p>
        </p:txBody>
      </p:sp>
      <p:grpSp>
        <p:nvGrpSpPr>
          <p:cNvPr id="2" name="Group 15"/>
          <p:cNvGrpSpPr>
            <a:grpSpLocks noChangeAspect="1"/>
          </p:cNvGrpSpPr>
          <p:nvPr/>
        </p:nvGrpSpPr>
        <p:grpSpPr bwMode="auto">
          <a:xfrm>
            <a:off x="704850" y="2908300"/>
            <a:ext cx="1292225" cy="1411288"/>
            <a:chOff x="429" y="2214"/>
            <a:chExt cx="1018" cy="1110"/>
          </a:xfrm>
        </p:grpSpPr>
        <p:sp>
          <p:nvSpPr>
            <p:cNvPr id="85051" name="Rectangle 16"/>
            <p:cNvSpPr>
              <a:spLocks noChangeAspect="1" noChangeArrowheads="1"/>
            </p:cNvSpPr>
            <p:nvPr/>
          </p:nvSpPr>
          <p:spPr bwMode="auto">
            <a:xfrm>
              <a:off x="429" y="2214"/>
              <a:ext cx="1011" cy="1090"/>
            </a:xfrm>
            <a:prstGeom prst="rect">
              <a:avLst/>
            </a:prstGeom>
            <a:solidFill>
              <a:srgbClr val="FFAC3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52" name="Text Box 17"/>
            <p:cNvSpPr txBox="1">
              <a:spLocks noChangeAspect="1" noChangeArrowheads="1"/>
            </p:cNvSpPr>
            <p:nvPr/>
          </p:nvSpPr>
          <p:spPr bwMode="auto">
            <a:xfrm>
              <a:off x="651" y="3084"/>
              <a:ext cx="796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en-GB" sz="1400" b="1" i="0"/>
                <a:t>Container</a:t>
              </a:r>
            </a:p>
          </p:txBody>
        </p:sp>
      </p:grpSp>
      <p:sp>
        <p:nvSpPr>
          <p:cNvPr id="85000" name="AutoShape 18"/>
          <p:cNvSpPr>
            <a:spLocks noChangeAspect="1" noChangeArrowheads="1"/>
          </p:cNvSpPr>
          <p:nvPr/>
        </p:nvSpPr>
        <p:spPr bwMode="auto">
          <a:xfrm>
            <a:off x="1030288" y="3295650"/>
            <a:ext cx="754062" cy="633413"/>
          </a:xfrm>
          <a:prstGeom prst="roundRect">
            <a:avLst>
              <a:gd name="adj" fmla="val 16667"/>
            </a:avLst>
          </a:prstGeom>
          <a:solidFill>
            <a:srgbClr val="CCCC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 eaLnBrk="0" hangingPunct="0">
              <a:spcBef>
                <a:spcPct val="0"/>
              </a:spcBef>
            </a:pPr>
            <a:r>
              <a:rPr lang="en-GB" sz="2400" b="1" i="0">
                <a:latin typeface="Times New Roman" pitchFamily="18" charset="0"/>
              </a:rPr>
              <a:t>…</a:t>
            </a:r>
          </a:p>
        </p:txBody>
      </p:sp>
      <p:sp>
        <p:nvSpPr>
          <p:cNvPr id="85001" name="Line 19"/>
          <p:cNvSpPr>
            <a:spLocks noChangeAspect="1" noChangeShapeType="1"/>
          </p:cNvSpPr>
          <p:nvPr/>
        </p:nvSpPr>
        <p:spPr bwMode="auto">
          <a:xfrm rot="5400000" flipH="1" flipV="1">
            <a:off x="1294606" y="3158332"/>
            <a:ext cx="2428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5002" name="Oval 20"/>
          <p:cNvSpPr>
            <a:spLocks noChangeAspect="1" noChangeArrowheads="1"/>
          </p:cNvSpPr>
          <p:nvPr/>
        </p:nvSpPr>
        <p:spPr bwMode="auto">
          <a:xfrm rot="5400000">
            <a:off x="1299369" y="2978944"/>
            <a:ext cx="233363" cy="238125"/>
          </a:xfrm>
          <a:prstGeom prst="ellipse">
            <a:avLst/>
          </a:prstGeom>
          <a:solidFill>
            <a:srgbClr val="3366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5003" name="Line 21"/>
          <p:cNvSpPr>
            <a:spLocks noChangeAspect="1" noChangeShapeType="1"/>
          </p:cNvSpPr>
          <p:nvPr/>
        </p:nvSpPr>
        <p:spPr bwMode="auto">
          <a:xfrm flipH="1" flipV="1">
            <a:off x="1722438" y="3775075"/>
            <a:ext cx="7826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5004" name="Rectangle 22"/>
          <p:cNvSpPr>
            <a:spLocks noChangeAspect="1" noChangeArrowheads="1"/>
          </p:cNvSpPr>
          <p:nvPr/>
        </p:nvSpPr>
        <p:spPr bwMode="auto">
          <a:xfrm>
            <a:off x="1627188" y="3721100"/>
            <a:ext cx="93662" cy="1079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5005" name="AutoShape 23"/>
          <p:cNvSpPr>
            <a:spLocks noChangeAspect="1" noChangeArrowheads="1"/>
          </p:cNvSpPr>
          <p:nvPr/>
        </p:nvSpPr>
        <p:spPr bwMode="auto">
          <a:xfrm>
            <a:off x="2417763" y="3657600"/>
            <a:ext cx="214312" cy="222250"/>
          </a:xfrm>
          <a:prstGeom prst="homePlat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grpSp>
        <p:nvGrpSpPr>
          <p:cNvPr id="85006" name="Group 24"/>
          <p:cNvGrpSpPr>
            <a:grpSpLocks noChangeAspect="1"/>
          </p:cNvGrpSpPr>
          <p:nvPr/>
        </p:nvGrpSpPr>
        <p:grpSpPr bwMode="auto">
          <a:xfrm>
            <a:off x="479425" y="3424238"/>
            <a:ext cx="565150" cy="349250"/>
            <a:chOff x="504" y="2290"/>
            <a:chExt cx="193" cy="275"/>
          </a:xfrm>
        </p:grpSpPr>
        <p:sp>
          <p:nvSpPr>
            <p:cNvPr id="85049" name="Line 25"/>
            <p:cNvSpPr>
              <a:spLocks noChangeAspect="1" noChangeShapeType="1"/>
            </p:cNvSpPr>
            <p:nvPr/>
          </p:nvSpPr>
          <p:spPr bwMode="auto">
            <a:xfrm flipH="1" flipV="1">
              <a:off x="518" y="2565"/>
              <a:ext cx="17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50" name="Line 26"/>
            <p:cNvSpPr>
              <a:spLocks noChangeAspect="1" noChangeShapeType="1"/>
            </p:cNvSpPr>
            <p:nvPr/>
          </p:nvSpPr>
          <p:spPr bwMode="auto">
            <a:xfrm flipH="1" flipV="1">
              <a:off x="504" y="2290"/>
              <a:ext cx="19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85007" name="Group 27"/>
          <p:cNvGrpSpPr>
            <a:grpSpLocks noChangeAspect="1"/>
          </p:cNvGrpSpPr>
          <p:nvPr/>
        </p:nvGrpSpPr>
        <p:grpSpPr bwMode="auto">
          <a:xfrm>
            <a:off x="328613" y="3306763"/>
            <a:ext cx="236537" cy="579437"/>
            <a:chOff x="349" y="2197"/>
            <a:chExt cx="186" cy="457"/>
          </a:xfrm>
        </p:grpSpPr>
        <p:sp>
          <p:nvSpPr>
            <p:cNvPr id="85047" name="AutoShape 28"/>
            <p:cNvSpPr>
              <a:spLocks noChangeAspect="1" noChangeArrowheads="1"/>
            </p:cNvSpPr>
            <p:nvPr/>
          </p:nvSpPr>
          <p:spPr bwMode="auto">
            <a:xfrm>
              <a:off x="350" y="2478"/>
              <a:ext cx="179" cy="176"/>
            </a:xfrm>
            <a:prstGeom prst="chevron">
              <a:avLst>
                <a:gd name="adj" fmla="val 25426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48" name="Oval 29"/>
            <p:cNvSpPr>
              <a:spLocks noChangeAspect="1" noChangeArrowheads="1"/>
            </p:cNvSpPr>
            <p:nvPr/>
          </p:nvSpPr>
          <p:spPr bwMode="auto">
            <a:xfrm>
              <a:off x="349" y="2197"/>
              <a:ext cx="186" cy="186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85008" name="Rectangle 30"/>
          <p:cNvSpPr>
            <a:spLocks noChangeAspect="1" noChangeArrowheads="1"/>
          </p:cNvSpPr>
          <p:nvPr/>
        </p:nvSpPr>
        <p:spPr bwMode="auto">
          <a:xfrm>
            <a:off x="1309688" y="3873500"/>
            <a:ext cx="209550" cy="104775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5009" name="Line 31"/>
          <p:cNvSpPr>
            <a:spLocks noChangeAspect="1" noChangeShapeType="1"/>
          </p:cNvSpPr>
          <p:nvPr/>
        </p:nvSpPr>
        <p:spPr bwMode="auto">
          <a:xfrm flipH="1" flipV="1">
            <a:off x="1735138" y="3413125"/>
            <a:ext cx="7842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5010" name="Rectangle 32"/>
          <p:cNvSpPr>
            <a:spLocks noChangeAspect="1" noChangeArrowheads="1"/>
          </p:cNvSpPr>
          <p:nvPr/>
        </p:nvSpPr>
        <p:spPr bwMode="auto">
          <a:xfrm>
            <a:off x="1690688" y="3389313"/>
            <a:ext cx="65087" cy="635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5011" name="AutoShape 33"/>
          <p:cNvSpPr>
            <a:spLocks noChangeAspect="1" noChangeArrowheads="1"/>
          </p:cNvSpPr>
          <p:nvPr/>
        </p:nvSpPr>
        <p:spPr bwMode="auto">
          <a:xfrm rot="-5400000">
            <a:off x="2400300" y="3211513"/>
            <a:ext cx="446088" cy="39211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199" y="7817"/>
                  <a:pt x="16199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grpSp>
        <p:nvGrpSpPr>
          <p:cNvPr id="5" name="Group 34"/>
          <p:cNvGrpSpPr>
            <a:grpSpLocks/>
          </p:cNvGrpSpPr>
          <p:nvPr/>
        </p:nvGrpSpPr>
        <p:grpSpPr bwMode="auto">
          <a:xfrm>
            <a:off x="2527300" y="2362200"/>
            <a:ext cx="5703888" cy="2106613"/>
            <a:chOff x="1592" y="1254"/>
            <a:chExt cx="3593" cy="1327"/>
          </a:xfrm>
        </p:grpSpPr>
        <p:sp>
          <p:nvSpPr>
            <p:cNvPr id="85013" name="Rectangle 35"/>
            <p:cNvSpPr>
              <a:spLocks noChangeAspect="1" noChangeArrowheads="1"/>
            </p:cNvSpPr>
            <p:nvPr/>
          </p:nvSpPr>
          <p:spPr bwMode="auto">
            <a:xfrm rot="-5400000">
              <a:off x="2422" y="1306"/>
              <a:ext cx="928" cy="1477"/>
            </a:xfrm>
            <a:prstGeom prst="rect">
              <a:avLst/>
            </a:prstGeom>
            <a:solidFill>
              <a:srgbClr val="FFAC3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14" name="Line 36"/>
            <p:cNvSpPr>
              <a:spLocks noChangeAspect="1" noChangeShapeType="1"/>
            </p:cNvSpPr>
            <p:nvPr/>
          </p:nvSpPr>
          <p:spPr bwMode="auto">
            <a:xfrm rot="5400000" flipH="1" flipV="1">
              <a:off x="2389" y="1731"/>
              <a:ext cx="15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15" name="Oval 37"/>
            <p:cNvSpPr>
              <a:spLocks noChangeAspect="1" noChangeArrowheads="1"/>
            </p:cNvSpPr>
            <p:nvPr/>
          </p:nvSpPr>
          <p:spPr bwMode="auto">
            <a:xfrm rot="5400000">
              <a:off x="2392" y="1617"/>
              <a:ext cx="148" cy="149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16" name="AutoShape 38"/>
            <p:cNvSpPr>
              <a:spLocks noChangeAspect="1" noChangeArrowheads="1"/>
            </p:cNvSpPr>
            <p:nvPr/>
          </p:nvSpPr>
          <p:spPr bwMode="auto">
            <a:xfrm>
              <a:off x="1624" y="2072"/>
              <a:ext cx="143" cy="139"/>
            </a:xfrm>
            <a:prstGeom prst="chevron">
              <a:avLst>
                <a:gd name="adj" fmla="val 25719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pSp>
          <p:nvGrpSpPr>
            <p:cNvPr id="85017" name="Group 39"/>
            <p:cNvGrpSpPr>
              <a:grpSpLocks noChangeAspect="1"/>
            </p:cNvGrpSpPr>
            <p:nvPr/>
          </p:nvGrpSpPr>
          <p:grpSpPr bwMode="auto">
            <a:xfrm>
              <a:off x="1682" y="1918"/>
              <a:ext cx="649" cy="219"/>
              <a:chOff x="2019" y="2282"/>
              <a:chExt cx="414" cy="274"/>
            </a:xfrm>
          </p:grpSpPr>
          <p:sp>
            <p:nvSpPr>
              <p:cNvPr id="85045" name="Line 40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079" y="2556"/>
                <a:ext cx="35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5046" name="Line 41"/>
              <p:cNvSpPr>
                <a:spLocks noChangeAspect="1" noChangeShapeType="1"/>
              </p:cNvSpPr>
              <p:nvPr/>
            </p:nvSpPr>
            <p:spPr bwMode="auto">
              <a:xfrm flipH="1" flipV="1">
                <a:off x="2019" y="2282"/>
                <a:ext cx="41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85018" name="AutoShape 42"/>
            <p:cNvSpPr>
              <a:spLocks noChangeAspect="1" noChangeArrowheads="1"/>
            </p:cNvSpPr>
            <p:nvPr/>
          </p:nvSpPr>
          <p:spPr bwMode="auto">
            <a:xfrm>
              <a:off x="3113" y="2021"/>
              <a:ext cx="475" cy="399"/>
            </a:xfrm>
            <a:prstGeom prst="roundRect">
              <a:avLst>
                <a:gd name="adj" fmla="val 16667"/>
              </a:avLst>
            </a:prstGeom>
            <a:solidFill>
              <a:srgbClr val="CC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 anchorCtr="1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2400" b="1" i="0">
                  <a:latin typeface="Times New Roman" pitchFamily="18" charset="0"/>
                </a:rPr>
                <a:t>…</a:t>
              </a:r>
            </a:p>
          </p:txBody>
        </p:sp>
        <p:sp>
          <p:nvSpPr>
            <p:cNvPr id="85019" name="Rectangle 43"/>
            <p:cNvSpPr>
              <a:spLocks noChangeAspect="1" noChangeArrowheads="1"/>
            </p:cNvSpPr>
            <p:nvPr/>
          </p:nvSpPr>
          <p:spPr bwMode="auto">
            <a:xfrm>
              <a:off x="3308" y="2385"/>
              <a:ext cx="132" cy="66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20" name="Oval 44"/>
            <p:cNvSpPr>
              <a:spLocks noChangeAspect="1" noChangeArrowheads="1"/>
            </p:cNvSpPr>
            <p:nvPr/>
          </p:nvSpPr>
          <p:spPr bwMode="auto">
            <a:xfrm>
              <a:off x="1592" y="1839"/>
              <a:ext cx="148" cy="149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21" name="AutoShape 45"/>
            <p:cNvSpPr>
              <a:spLocks noChangeAspect="1" noChangeArrowheads="1"/>
            </p:cNvSpPr>
            <p:nvPr/>
          </p:nvSpPr>
          <p:spPr bwMode="auto">
            <a:xfrm>
              <a:off x="2222" y="1817"/>
              <a:ext cx="474" cy="398"/>
            </a:xfrm>
            <a:prstGeom prst="roundRect">
              <a:avLst>
                <a:gd name="adj" fmla="val 16667"/>
              </a:avLst>
            </a:prstGeom>
            <a:solidFill>
              <a:srgbClr val="CC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 anchorCtr="1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2400" b="1" i="0">
                  <a:latin typeface="Times New Roman" pitchFamily="18" charset="0"/>
                </a:rPr>
                <a:t>…</a:t>
              </a:r>
            </a:p>
          </p:txBody>
        </p:sp>
        <p:sp>
          <p:nvSpPr>
            <p:cNvPr id="85022" name="Rectangle 46"/>
            <p:cNvSpPr>
              <a:spLocks noChangeAspect="1" noChangeArrowheads="1"/>
            </p:cNvSpPr>
            <p:nvPr/>
          </p:nvSpPr>
          <p:spPr bwMode="auto">
            <a:xfrm>
              <a:off x="2399" y="2181"/>
              <a:ext cx="132" cy="6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pSp>
          <p:nvGrpSpPr>
            <p:cNvPr id="85023" name="Group 47"/>
            <p:cNvGrpSpPr>
              <a:grpSpLocks/>
            </p:cNvGrpSpPr>
            <p:nvPr/>
          </p:nvGrpSpPr>
          <p:grpSpPr bwMode="auto">
            <a:xfrm rot="-5400000">
              <a:off x="2805" y="1880"/>
              <a:ext cx="139" cy="477"/>
              <a:chOff x="2679" y="2150"/>
              <a:chExt cx="139" cy="477"/>
            </a:xfrm>
          </p:grpSpPr>
          <p:sp>
            <p:nvSpPr>
              <p:cNvPr id="85042" name="Line 48"/>
              <p:cNvSpPr>
                <a:spLocks noChangeAspect="1" noChangeShapeType="1"/>
              </p:cNvSpPr>
              <p:nvPr/>
            </p:nvSpPr>
            <p:spPr bwMode="auto">
              <a:xfrm rot="5400000" flipH="1" flipV="1">
                <a:off x="2509" y="2389"/>
                <a:ext cx="47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5043" name="AutoShape 49"/>
              <p:cNvSpPr>
                <a:spLocks noChangeAspect="1" noChangeArrowheads="1"/>
              </p:cNvSpPr>
              <p:nvPr/>
            </p:nvSpPr>
            <p:spPr bwMode="auto">
              <a:xfrm rot="5400000">
                <a:off x="2677" y="2414"/>
                <a:ext cx="143" cy="139"/>
              </a:xfrm>
              <a:prstGeom prst="chevron">
                <a:avLst>
                  <a:gd name="adj" fmla="val 25719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5044" name="AutoShape 50"/>
              <p:cNvSpPr>
                <a:spLocks noChangeAspect="1" noChangeArrowheads="1"/>
              </p:cNvSpPr>
              <p:nvPr/>
            </p:nvSpPr>
            <p:spPr bwMode="auto">
              <a:xfrm rot="5400000">
                <a:off x="2682" y="2306"/>
                <a:ext cx="134" cy="139"/>
              </a:xfrm>
              <a:prstGeom prst="homePlate">
                <a:avLst>
                  <a:gd name="adj" fmla="val 2500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85024" name="Line 51"/>
            <p:cNvSpPr>
              <a:spLocks noChangeShapeType="1"/>
            </p:cNvSpPr>
            <p:nvPr/>
          </p:nvSpPr>
          <p:spPr bwMode="auto">
            <a:xfrm flipV="1">
              <a:off x="2664" y="1758"/>
              <a:ext cx="1704" cy="1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5025" name="Rectangle 52"/>
            <p:cNvSpPr>
              <a:spLocks noChangeAspect="1" noChangeArrowheads="1"/>
            </p:cNvSpPr>
            <p:nvPr/>
          </p:nvSpPr>
          <p:spPr bwMode="auto">
            <a:xfrm>
              <a:off x="2598" y="2086"/>
              <a:ext cx="59" cy="6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26" name="Rectangle 53"/>
            <p:cNvSpPr>
              <a:spLocks noChangeAspect="1" noChangeArrowheads="1"/>
            </p:cNvSpPr>
            <p:nvPr/>
          </p:nvSpPr>
          <p:spPr bwMode="auto">
            <a:xfrm>
              <a:off x="2639" y="1875"/>
              <a:ext cx="41" cy="4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27" name="Line 54"/>
            <p:cNvSpPr>
              <a:spLocks noChangeAspect="1" noChangeShapeType="1"/>
            </p:cNvSpPr>
            <p:nvPr/>
          </p:nvSpPr>
          <p:spPr bwMode="auto">
            <a:xfrm flipH="1" flipV="1">
              <a:off x="3543" y="2132"/>
              <a:ext cx="84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28" name="Rectangle 55"/>
            <p:cNvSpPr>
              <a:spLocks noChangeAspect="1" noChangeArrowheads="1"/>
            </p:cNvSpPr>
            <p:nvPr/>
          </p:nvSpPr>
          <p:spPr bwMode="auto">
            <a:xfrm>
              <a:off x="3505" y="2099"/>
              <a:ext cx="59" cy="6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29" name="Rectangle 56"/>
            <p:cNvSpPr>
              <a:spLocks noChangeAspect="1" noChangeArrowheads="1"/>
            </p:cNvSpPr>
            <p:nvPr/>
          </p:nvSpPr>
          <p:spPr bwMode="auto">
            <a:xfrm>
              <a:off x="4425" y="1345"/>
              <a:ext cx="760" cy="1236"/>
            </a:xfrm>
            <a:prstGeom prst="rect">
              <a:avLst/>
            </a:prstGeom>
            <a:solidFill>
              <a:srgbClr val="FFAC3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30" name="AutoShape 57"/>
            <p:cNvSpPr>
              <a:spLocks noChangeAspect="1" noChangeArrowheads="1"/>
            </p:cNvSpPr>
            <p:nvPr/>
          </p:nvSpPr>
          <p:spPr bwMode="auto">
            <a:xfrm rot="-5400000">
              <a:off x="4158" y="1659"/>
              <a:ext cx="282" cy="24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69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31" name="AutoShape 58"/>
            <p:cNvSpPr>
              <a:spLocks noChangeAspect="1" noChangeArrowheads="1"/>
            </p:cNvSpPr>
            <p:nvPr/>
          </p:nvSpPr>
          <p:spPr bwMode="auto">
            <a:xfrm>
              <a:off x="4155" y="2092"/>
              <a:ext cx="134" cy="139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32" name="AutoShape 59"/>
            <p:cNvSpPr>
              <a:spLocks noChangeAspect="1" noChangeArrowheads="1"/>
            </p:cNvSpPr>
            <p:nvPr/>
          </p:nvSpPr>
          <p:spPr bwMode="auto">
            <a:xfrm>
              <a:off x="4575" y="1452"/>
              <a:ext cx="474" cy="399"/>
            </a:xfrm>
            <a:prstGeom prst="roundRect">
              <a:avLst>
                <a:gd name="adj" fmla="val 16667"/>
              </a:avLst>
            </a:prstGeom>
            <a:solidFill>
              <a:srgbClr val="CC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 anchorCtr="1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2400" b="1" i="0">
                  <a:latin typeface="Times New Roman" pitchFamily="18" charset="0"/>
                </a:rPr>
                <a:t>…</a:t>
              </a:r>
            </a:p>
          </p:txBody>
        </p:sp>
        <p:sp>
          <p:nvSpPr>
            <p:cNvPr id="85033" name="Line 60"/>
            <p:cNvSpPr>
              <a:spLocks noChangeAspect="1" noChangeShapeType="1"/>
            </p:cNvSpPr>
            <p:nvPr/>
          </p:nvSpPr>
          <p:spPr bwMode="auto">
            <a:xfrm rot="5400000" flipH="1" flipV="1">
              <a:off x="4742" y="1367"/>
              <a:ext cx="15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34" name="Oval 61"/>
            <p:cNvSpPr>
              <a:spLocks noChangeAspect="1" noChangeArrowheads="1"/>
            </p:cNvSpPr>
            <p:nvPr/>
          </p:nvSpPr>
          <p:spPr bwMode="auto">
            <a:xfrm rot="5400000">
              <a:off x="4744" y="1253"/>
              <a:ext cx="148" cy="149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35" name="Line 62"/>
            <p:cNvSpPr>
              <a:spLocks noChangeAspect="1" noChangeShapeType="1"/>
            </p:cNvSpPr>
            <p:nvPr/>
          </p:nvSpPr>
          <p:spPr bwMode="auto">
            <a:xfrm flipH="1" flipV="1">
              <a:off x="4391" y="2159"/>
              <a:ext cx="1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36" name="AutoShape 63"/>
            <p:cNvSpPr>
              <a:spLocks noChangeAspect="1" noChangeArrowheads="1"/>
            </p:cNvSpPr>
            <p:nvPr/>
          </p:nvSpPr>
          <p:spPr bwMode="auto">
            <a:xfrm>
              <a:off x="4255" y="2090"/>
              <a:ext cx="144" cy="139"/>
            </a:xfrm>
            <a:prstGeom prst="chevron">
              <a:avLst>
                <a:gd name="adj" fmla="val 25899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37" name="Line 64"/>
            <p:cNvSpPr>
              <a:spLocks noChangeAspect="1" noChangeShapeType="1"/>
            </p:cNvSpPr>
            <p:nvPr/>
          </p:nvSpPr>
          <p:spPr bwMode="auto">
            <a:xfrm flipH="1" flipV="1">
              <a:off x="4382" y="1779"/>
              <a:ext cx="17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38" name="Oval 65"/>
            <p:cNvSpPr>
              <a:spLocks noChangeAspect="1" noChangeArrowheads="1"/>
            </p:cNvSpPr>
            <p:nvPr/>
          </p:nvSpPr>
          <p:spPr bwMode="auto">
            <a:xfrm>
              <a:off x="4234" y="1708"/>
              <a:ext cx="149" cy="149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39" name="Rectangle 66"/>
            <p:cNvSpPr>
              <a:spLocks noChangeAspect="1" noChangeArrowheads="1"/>
            </p:cNvSpPr>
            <p:nvPr/>
          </p:nvSpPr>
          <p:spPr bwMode="auto">
            <a:xfrm>
              <a:off x="4751" y="1816"/>
              <a:ext cx="132" cy="66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5040" name="AutoShape 67"/>
            <p:cNvSpPr>
              <a:spLocks noChangeAspect="1" noChangeArrowheads="1"/>
            </p:cNvSpPr>
            <p:nvPr/>
          </p:nvSpPr>
          <p:spPr bwMode="auto">
            <a:xfrm>
              <a:off x="4529" y="2092"/>
              <a:ext cx="474" cy="398"/>
            </a:xfrm>
            <a:prstGeom prst="roundRect">
              <a:avLst>
                <a:gd name="adj" fmla="val 16667"/>
              </a:avLst>
            </a:prstGeom>
            <a:solidFill>
              <a:srgbClr val="CC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 anchorCtr="1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2400" b="1" i="0">
                  <a:latin typeface="Times New Roman" pitchFamily="18" charset="0"/>
                </a:rPr>
                <a:t>…</a:t>
              </a:r>
            </a:p>
          </p:txBody>
        </p:sp>
        <p:sp>
          <p:nvSpPr>
            <p:cNvPr id="85041" name="Rectangle 68"/>
            <p:cNvSpPr>
              <a:spLocks noChangeAspect="1" noChangeArrowheads="1"/>
            </p:cNvSpPr>
            <p:nvPr/>
          </p:nvSpPr>
          <p:spPr bwMode="auto">
            <a:xfrm>
              <a:off x="4706" y="2456"/>
              <a:ext cx="132" cy="6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52" grpId="0"/>
      <p:bldP spid="727053" grpId="0"/>
      <p:bldP spid="727054" grpId="0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Using NavDisplay Receptacle Connections</a:t>
            </a:r>
          </a:p>
        </p:txBody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33763" y="947738"/>
            <a:ext cx="5595937" cy="1752600"/>
          </a:xfrm>
        </p:spPr>
        <p:txBody>
          <a:bodyPr/>
          <a:lstStyle/>
          <a:p>
            <a:pPr marL="169863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Component-specific context manages receptacle connections</a:t>
            </a:r>
          </a:p>
          <a:p>
            <a:pPr marL="169863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Executor acquires its connected receptacle reference from its component-specific context</a:t>
            </a:r>
          </a:p>
        </p:txBody>
      </p:sp>
      <p:sp>
        <p:nvSpPr>
          <p:cNvPr id="45061" name="Text Box 4"/>
          <p:cNvSpPr txBox="1">
            <a:spLocks noChangeArrowheads="1"/>
          </p:cNvSpPr>
          <p:nvPr/>
        </p:nvSpPr>
        <p:spPr bwMode="auto">
          <a:xfrm>
            <a:off x="76200" y="1066800"/>
            <a:ext cx="47244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component NavDisplay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…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</a:t>
            </a:r>
            <a:r>
              <a:rPr lang="en-US" altLang="zh-CN" sz="14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uses</a:t>
            </a: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position GPSLocation;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…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interface NavDisplay :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Components::CCMObject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…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void connect_GPSLocation (in position c);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position disconnect_GPSLocation();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position get_connection_GPSLocation ();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…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45062" name="AutoShape 5"/>
          <p:cNvSpPr>
            <a:spLocks noChangeArrowheads="1"/>
          </p:cNvSpPr>
          <p:nvPr/>
        </p:nvSpPr>
        <p:spPr bwMode="auto">
          <a:xfrm>
            <a:off x="838200" y="2611438"/>
            <a:ext cx="609600" cy="1066800"/>
          </a:xfrm>
          <a:prstGeom prst="downArrow">
            <a:avLst>
              <a:gd name="adj1" fmla="val 50000"/>
              <a:gd name="adj2" fmla="val 4375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2292350" y="2319338"/>
          <a:ext cx="2066925" cy="1825625"/>
        </p:xfrm>
        <a:graphic>
          <a:graphicData uri="http://schemas.openxmlformats.org/presentationml/2006/ole">
            <p:oleObj spid="_x0000_s45058" name="Visio" r:id="rId4" imgW="1755662" imgH="1551163" progId="Visio.Drawing.11">
              <p:embed/>
            </p:oleObj>
          </a:graphicData>
        </a:graphic>
      </p:graphicFrame>
      <p:sp>
        <p:nvSpPr>
          <p:cNvPr id="45063" name="Text Box 9"/>
          <p:cNvSpPr txBox="1">
            <a:spLocks noChangeArrowheads="1"/>
          </p:cNvSpPr>
          <p:nvPr/>
        </p:nvSpPr>
        <p:spPr bwMode="auto">
          <a:xfrm>
            <a:off x="4672013" y="2552700"/>
            <a:ext cx="4379912" cy="35544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class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NavDisplay_Exec_Impl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public virtual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NavDisplay_Exec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,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public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</a:rPr>
              <a:t>virtual ::CORBA::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LocalObject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public: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...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virtual void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refresh_reading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(void) 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// Local call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position_var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cur =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  this-&gt;context_-&gt;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   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get_connection_GPSLocation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();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// Remote call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long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coord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= cur-&gt;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get_pos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();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...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}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...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7625" y="533400"/>
            <a:ext cx="89916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Initializing NavDisplay Component Context</a:t>
            </a:r>
          </a:p>
        </p:txBody>
      </p:sp>
      <p:sp>
        <p:nvSpPr>
          <p:cNvPr id="1423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152900" y="1016000"/>
            <a:ext cx="4914900" cy="1963738"/>
          </a:xfrm>
        </p:spPr>
        <p:txBody>
          <a:bodyPr/>
          <a:lstStyle/>
          <a:p>
            <a:pPr marL="169863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Calls to set context information are invoked automatically as </a:t>
            </a:r>
            <a:r>
              <a:rPr lang="en-US" altLang="zh-CN" sz="2000" i="1" smtClean="0">
                <a:ea typeface="宋体" pitchFamily="2" charset="-122"/>
              </a:rPr>
              <a:t>callbacks</a:t>
            </a:r>
            <a:r>
              <a:rPr lang="en-US" altLang="zh-CN" sz="2000" smtClean="0">
                <a:ea typeface="宋体" pitchFamily="2" charset="-122"/>
              </a:rPr>
              <a:t> from containers during deployment</a:t>
            </a:r>
          </a:p>
          <a:p>
            <a:pPr marL="169863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Component developers implement these callbacks in their executor code</a:t>
            </a:r>
          </a:p>
          <a:p>
            <a:pPr marL="169863" indent="-169863" eaLnBrk="1" hangingPunct="1">
              <a:spcBef>
                <a:spcPct val="50000"/>
              </a:spcBef>
            </a:pPr>
            <a:endParaRPr lang="zh-CN" altLang="en-US" sz="2000" smtClean="0">
              <a:ea typeface="宋体" pitchFamily="2" charset="-122"/>
            </a:endParaRPr>
          </a:p>
        </p:txBody>
      </p:sp>
      <p:sp>
        <p:nvSpPr>
          <p:cNvPr id="142340" name="Text Box 17"/>
          <p:cNvSpPr txBox="1">
            <a:spLocks noChangeArrowheads="1"/>
          </p:cNvSpPr>
          <p:nvPr/>
        </p:nvSpPr>
        <p:spPr bwMode="auto">
          <a:xfrm>
            <a:off x="4368800" y="3130550"/>
            <a:ext cx="4743450" cy="307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class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NavDisplay_Exec_Impl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public virtual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NavDisplay_Exec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,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public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</a:rPr>
              <a:t>virtual ::CORBA::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LocalObject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private: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CCM_NavDisplay_Context_var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context_;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public: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...</a:t>
            </a: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// Called back by container</a:t>
            </a: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void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set_session_context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/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(Components::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SessionContext_ptr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c) 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this-&gt;context_ =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 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CCM_NavDisplay_Context</a:t>
            </a:r>
            <a:r>
              <a:rPr lang="en-US" altLang="zh-CN" sz="1400" b="1" i="0" dirty="0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::_narrow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(c);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}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...</a:t>
            </a:r>
          </a:p>
          <a:p>
            <a:pPr>
              <a:lnSpc>
                <a:spcPct val="95000"/>
              </a:lnSpc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142341" name="Rectangle 26"/>
          <p:cNvSpPr>
            <a:spLocks noChangeArrowheads="1"/>
          </p:cNvSpPr>
          <p:nvPr/>
        </p:nvSpPr>
        <p:spPr bwMode="auto">
          <a:xfrm>
            <a:off x="0" y="4154488"/>
            <a:ext cx="4572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30000"/>
              </a:spcBef>
              <a:buFontTx/>
              <a:buChar char="•"/>
            </a:pPr>
            <a:r>
              <a:rPr lang="en-US" altLang="zh-CN" sz="1900" i="0">
                <a:ea typeface="宋体" pitchFamily="2" charset="-122"/>
              </a:rPr>
              <a:t>Component-specific context manages connections &amp; subscriptions</a:t>
            </a:r>
          </a:p>
          <a:p>
            <a:pPr marL="169863" indent="-169863">
              <a:spcBef>
                <a:spcPct val="30000"/>
              </a:spcBef>
              <a:buFontTx/>
              <a:buChar char="•"/>
            </a:pPr>
            <a:r>
              <a:rPr lang="en-US" altLang="zh-CN" sz="1900" i="0">
                <a:ea typeface="宋体" pitchFamily="2" charset="-122"/>
              </a:rPr>
              <a:t>Container passes component its context via callbacks, e.g. </a:t>
            </a:r>
          </a:p>
          <a:p>
            <a:pPr marL="511175" lvl="1" indent="-169863">
              <a:spcBef>
                <a:spcPct val="30000"/>
              </a:spcBef>
              <a:buFontTx/>
              <a:buChar char="–"/>
            </a:pPr>
            <a:r>
              <a:rPr lang="en-US" altLang="zh-CN" sz="1900" b="1" i="0">
                <a:latin typeface="Courier New" pitchFamily="49" charset="0"/>
                <a:ea typeface="宋体" pitchFamily="2" charset="-122"/>
              </a:rPr>
              <a:t>set_session_context()</a:t>
            </a:r>
          </a:p>
          <a:p>
            <a:pPr marL="511175" lvl="1" indent="-169863">
              <a:spcBef>
                <a:spcPct val="30000"/>
              </a:spcBef>
              <a:buFontTx/>
              <a:buChar char="–"/>
            </a:pPr>
            <a:r>
              <a:rPr lang="en-US" altLang="zh-CN" sz="1900" b="1" i="0">
                <a:latin typeface="Courier New" pitchFamily="49" charset="0"/>
                <a:ea typeface="宋体" pitchFamily="2" charset="-122"/>
              </a:rPr>
              <a:t>set_entity_context()</a:t>
            </a:r>
            <a:endParaRPr lang="en-US" altLang="zh-CN" sz="1900" b="1" i="0">
              <a:ea typeface="宋体" pitchFamily="2" charset="-122"/>
            </a:endParaRPr>
          </a:p>
        </p:txBody>
      </p:sp>
      <p:grpSp>
        <p:nvGrpSpPr>
          <p:cNvPr id="142342" name="Group 292"/>
          <p:cNvGrpSpPr>
            <a:grpSpLocks/>
          </p:cNvGrpSpPr>
          <p:nvPr/>
        </p:nvGrpSpPr>
        <p:grpSpPr bwMode="auto">
          <a:xfrm>
            <a:off x="171450" y="973138"/>
            <a:ext cx="3976688" cy="3054350"/>
            <a:chOff x="108" y="613"/>
            <a:chExt cx="2505" cy="1924"/>
          </a:xfrm>
        </p:grpSpPr>
        <p:sp>
          <p:nvSpPr>
            <p:cNvPr id="142343" name="AutoShape 28"/>
            <p:cNvSpPr>
              <a:spLocks noChangeAspect="1" noChangeArrowheads="1" noTextEdit="1"/>
            </p:cNvSpPr>
            <p:nvPr/>
          </p:nvSpPr>
          <p:spPr bwMode="auto">
            <a:xfrm>
              <a:off x="108" y="613"/>
              <a:ext cx="2505" cy="19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44" name="Rectangle 29"/>
            <p:cNvSpPr>
              <a:spLocks noChangeAspect="1" noChangeArrowheads="1"/>
            </p:cNvSpPr>
            <p:nvPr/>
          </p:nvSpPr>
          <p:spPr bwMode="auto">
            <a:xfrm>
              <a:off x="289" y="752"/>
              <a:ext cx="2122" cy="1770"/>
            </a:xfrm>
            <a:prstGeom prst="rect">
              <a:avLst/>
            </a:prstGeom>
            <a:solidFill>
              <a:srgbClr val="BFFFB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45" name="Rectangle 30"/>
            <p:cNvSpPr>
              <a:spLocks noChangeAspect="1" noChangeArrowheads="1"/>
            </p:cNvSpPr>
            <p:nvPr/>
          </p:nvSpPr>
          <p:spPr bwMode="auto">
            <a:xfrm>
              <a:off x="358" y="2372"/>
              <a:ext cx="484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i="0">
                  <a:solidFill>
                    <a:srgbClr val="000000"/>
                  </a:solidFill>
                  <a:ea typeface="宋体" pitchFamily="2" charset="-122"/>
                </a:rPr>
                <a:t>Container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346" name="Rectangle 31"/>
            <p:cNvSpPr>
              <a:spLocks noChangeAspect="1" noChangeArrowheads="1"/>
            </p:cNvSpPr>
            <p:nvPr/>
          </p:nvSpPr>
          <p:spPr bwMode="auto">
            <a:xfrm>
              <a:off x="332" y="813"/>
              <a:ext cx="2045" cy="1444"/>
            </a:xfrm>
            <a:prstGeom prst="rect">
              <a:avLst/>
            </a:prstGeom>
            <a:solidFill>
              <a:srgbClr val="BFFFB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47" name="Rectangle 32"/>
            <p:cNvSpPr>
              <a:spLocks noChangeAspect="1" noChangeArrowheads="1"/>
            </p:cNvSpPr>
            <p:nvPr/>
          </p:nvSpPr>
          <p:spPr bwMode="auto">
            <a:xfrm>
              <a:off x="1189" y="2108"/>
              <a:ext cx="385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i="0">
                  <a:solidFill>
                    <a:srgbClr val="000000"/>
                  </a:solidFill>
                  <a:ea typeface="宋体" pitchFamily="2" charset="-122"/>
                </a:rPr>
                <a:t>Servant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348" name="Freeform 33"/>
            <p:cNvSpPr>
              <a:spLocks noChangeAspect="1"/>
            </p:cNvSpPr>
            <p:nvPr/>
          </p:nvSpPr>
          <p:spPr bwMode="auto">
            <a:xfrm>
              <a:off x="2495" y="1188"/>
              <a:ext cx="61" cy="104"/>
            </a:xfrm>
            <a:custGeom>
              <a:avLst/>
              <a:gdLst>
                <a:gd name="T0" fmla="*/ 6 w 68"/>
                <a:gd name="T1" fmla="*/ 12 h 115"/>
                <a:gd name="T2" fmla="*/ 6 w 68"/>
                <a:gd name="T3" fmla="*/ 11 h 115"/>
                <a:gd name="T4" fmla="*/ 6 w 68"/>
                <a:gd name="T5" fmla="*/ 11 h 115"/>
                <a:gd name="T6" fmla="*/ 6 w 68"/>
                <a:gd name="T7" fmla="*/ 10 h 115"/>
                <a:gd name="T8" fmla="*/ 5 w 68"/>
                <a:gd name="T9" fmla="*/ 10 h 115"/>
                <a:gd name="T10" fmla="*/ 4 w 68"/>
                <a:gd name="T11" fmla="*/ 9 h 115"/>
                <a:gd name="T12" fmla="*/ 4 w 68"/>
                <a:gd name="T13" fmla="*/ 9 h 115"/>
                <a:gd name="T14" fmla="*/ 4 w 68"/>
                <a:gd name="T15" fmla="*/ 7 h 115"/>
                <a:gd name="T16" fmla="*/ 4 w 68"/>
                <a:gd name="T17" fmla="*/ 6 h 115"/>
                <a:gd name="T18" fmla="*/ 4 w 68"/>
                <a:gd name="T19" fmla="*/ 5 h 115"/>
                <a:gd name="T20" fmla="*/ 4 w 68"/>
                <a:gd name="T21" fmla="*/ 5 h 115"/>
                <a:gd name="T22" fmla="*/ 4 w 68"/>
                <a:gd name="T23" fmla="*/ 5 h 115"/>
                <a:gd name="T24" fmla="*/ 5 w 68"/>
                <a:gd name="T25" fmla="*/ 5 h 115"/>
                <a:gd name="T26" fmla="*/ 6 w 68"/>
                <a:gd name="T27" fmla="*/ 5 h 115"/>
                <a:gd name="T28" fmla="*/ 6 w 68"/>
                <a:gd name="T29" fmla="*/ 5 h 115"/>
                <a:gd name="T30" fmla="*/ 6 w 68"/>
                <a:gd name="T31" fmla="*/ 5 h 115"/>
                <a:gd name="T32" fmla="*/ 6 w 68"/>
                <a:gd name="T33" fmla="*/ 5 h 115"/>
                <a:gd name="T34" fmla="*/ 6 w 68"/>
                <a:gd name="T35" fmla="*/ 5 h 115"/>
                <a:gd name="T36" fmla="*/ 6 w 68"/>
                <a:gd name="T37" fmla="*/ 2 h 115"/>
                <a:gd name="T38" fmla="*/ 5 w 68"/>
                <a:gd name="T39" fmla="*/ 0 h 115"/>
                <a:gd name="T40" fmla="*/ 4 w 68"/>
                <a:gd name="T41" fmla="*/ 0 h 115"/>
                <a:gd name="T42" fmla="*/ 4 w 68"/>
                <a:gd name="T43" fmla="*/ 5 h 115"/>
                <a:gd name="T44" fmla="*/ 4 w 68"/>
                <a:gd name="T45" fmla="*/ 5 h 115"/>
                <a:gd name="T46" fmla="*/ 4 w 68"/>
                <a:gd name="T47" fmla="*/ 5 h 115"/>
                <a:gd name="T48" fmla="*/ 4 w 68"/>
                <a:gd name="T49" fmla="*/ 5 h 115"/>
                <a:gd name="T50" fmla="*/ 2 w 68"/>
                <a:gd name="T51" fmla="*/ 5 h 115"/>
                <a:gd name="T52" fmla="*/ 0 w 68"/>
                <a:gd name="T53" fmla="*/ 6 h 115"/>
                <a:gd name="T54" fmla="*/ 2 w 68"/>
                <a:gd name="T55" fmla="*/ 8 h 115"/>
                <a:gd name="T56" fmla="*/ 4 w 68"/>
                <a:gd name="T57" fmla="*/ 9 h 115"/>
                <a:gd name="T58" fmla="*/ 4 w 68"/>
                <a:gd name="T59" fmla="*/ 11 h 115"/>
                <a:gd name="T60" fmla="*/ 4 w 68"/>
                <a:gd name="T61" fmla="*/ 12 h 115"/>
                <a:gd name="T62" fmla="*/ 4 w 68"/>
                <a:gd name="T63" fmla="*/ 12 h 115"/>
                <a:gd name="T64" fmla="*/ 4 w 68"/>
                <a:gd name="T65" fmla="*/ 13 h 115"/>
                <a:gd name="T66" fmla="*/ 5 w 68"/>
                <a:gd name="T67" fmla="*/ 13 h 115"/>
                <a:gd name="T68" fmla="*/ 6 w 68"/>
                <a:gd name="T69" fmla="*/ 12 h 115"/>
                <a:gd name="T70" fmla="*/ 6 w 68"/>
                <a:gd name="T71" fmla="*/ 12 h 115"/>
                <a:gd name="T72" fmla="*/ 6 w 68"/>
                <a:gd name="T73" fmla="*/ 12 h 11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8"/>
                <a:gd name="T112" fmla="*/ 0 h 115"/>
                <a:gd name="T113" fmla="*/ 68 w 68"/>
                <a:gd name="T114" fmla="*/ 115 h 11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8" h="115">
                  <a:moveTo>
                    <a:pt x="68" y="104"/>
                  </a:moveTo>
                  <a:lnTo>
                    <a:pt x="68" y="98"/>
                  </a:lnTo>
                  <a:lnTo>
                    <a:pt x="67" y="94"/>
                  </a:lnTo>
                  <a:lnTo>
                    <a:pt x="64" y="90"/>
                  </a:lnTo>
                  <a:lnTo>
                    <a:pt x="58" y="87"/>
                  </a:lnTo>
                  <a:lnTo>
                    <a:pt x="48" y="83"/>
                  </a:lnTo>
                  <a:lnTo>
                    <a:pt x="39" y="76"/>
                  </a:lnTo>
                  <a:lnTo>
                    <a:pt x="34" y="68"/>
                  </a:lnTo>
                  <a:lnTo>
                    <a:pt x="33" y="57"/>
                  </a:lnTo>
                  <a:lnTo>
                    <a:pt x="34" y="48"/>
                  </a:lnTo>
                  <a:lnTo>
                    <a:pt x="39" y="38"/>
                  </a:lnTo>
                  <a:lnTo>
                    <a:pt x="48" y="31"/>
                  </a:lnTo>
                  <a:lnTo>
                    <a:pt x="58" y="28"/>
                  </a:lnTo>
                  <a:lnTo>
                    <a:pt x="64" y="25"/>
                  </a:lnTo>
                  <a:lnTo>
                    <a:pt x="67" y="21"/>
                  </a:lnTo>
                  <a:lnTo>
                    <a:pt x="68" y="16"/>
                  </a:lnTo>
                  <a:lnTo>
                    <a:pt x="68" y="10"/>
                  </a:lnTo>
                  <a:lnTo>
                    <a:pt x="67" y="6"/>
                  </a:lnTo>
                  <a:lnTo>
                    <a:pt x="64" y="2"/>
                  </a:lnTo>
                  <a:lnTo>
                    <a:pt x="58" y="0"/>
                  </a:lnTo>
                  <a:lnTo>
                    <a:pt x="53" y="0"/>
                  </a:lnTo>
                  <a:lnTo>
                    <a:pt x="38" y="5"/>
                  </a:lnTo>
                  <a:lnTo>
                    <a:pt x="25" y="11"/>
                  </a:lnTo>
                  <a:lnTo>
                    <a:pt x="14" y="21"/>
                  </a:lnTo>
                  <a:lnTo>
                    <a:pt x="6" y="31"/>
                  </a:lnTo>
                  <a:lnTo>
                    <a:pt x="2" y="44"/>
                  </a:lnTo>
                  <a:lnTo>
                    <a:pt x="0" y="57"/>
                  </a:lnTo>
                  <a:lnTo>
                    <a:pt x="2" y="71"/>
                  </a:lnTo>
                  <a:lnTo>
                    <a:pt x="6" y="83"/>
                  </a:lnTo>
                  <a:lnTo>
                    <a:pt x="14" y="94"/>
                  </a:lnTo>
                  <a:lnTo>
                    <a:pt x="25" y="103"/>
                  </a:lnTo>
                  <a:lnTo>
                    <a:pt x="38" y="111"/>
                  </a:lnTo>
                  <a:lnTo>
                    <a:pt x="53" y="115"/>
                  </a:lnTo>
                  <a:lnTo>
                    <a:pt x="58" y="115"/>
                  </a:lnTo>
                  <a:lnTo>
                    <a:pt x="64" y="113"/>
                  </a:lnTo>
                  <a:lnTo>
                    <a:pt x="67" y="109"/>
                  </a:lnTo>
                  <a:lnTo>
                    <a:pt x="68" y="104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49" name="Freeform 34"/>
            <p:cNvSpPr>
              <a:spLocks noChangeAspect="1"/>
            </p:cNvSpPr>
            <p:nvPr/>
          </p:nvSpPr>
          <p:spPr bwMode="auto">
            <a:xfrm>
              <a:off x="123" y="970"/>
              <a:ext cx="59" cy="51"/>
            </a:xfrm>
            <a:custGeom>
              <a:avLst/>
              <a:gdLst>
                <a:gd name="T0" fmla="*/ 0 w 65"/>
                <a:gd name="T1" fmla="*/ 5 h 56"/>
                <a:gd name="T2" fmla="*/ 2 w 65"/>
                <a:gd name="T3" fmla="*/ 5 h 56"/>
                <a:gd name="T4" fmla="*/ 5 w 65"/>
                <a:gd name="T5" fmla="*/ 5 h 56"/>
                <a:gd name="T6" fmla="*/ 5 w 65"/>
                <a:gd name="T7" fmla="*/ 4 h 56"/>
                <a:gd name="T8" fmla="*/ 5 w 65"/>
                <a:gd name="T9" fmla="*/ 0 h 56"/>
                <a:gd name="T10" fmla="*/ 5 w 65"/>
                <a:gd name="T11" fmla="*/ 0 h 56"/>
                <a:gd name="T12" fmla="*/ 5 w 65"/>
                <a:gd name="T13" fmla="*/ 4 h 56"/>
                <a:gd name="T14" fmla="*/ 7 w 65"/>
                <a:gd name="T15" fmla="*/ 5 h 56"/>
                <a:gd name="T16" fmla="*/ 8 w 65"/>
                <a:gd name="T17" fmla="*/ 5 h 56"/>
                <a:gd name="T18" fmla="*/ 8 w 65"/>
                <a:gd name="T19" fmla="*/ 5 h 56"/>
                <a:gd name="T20" fmla="*/ 8 w 65"/>
                <a:gd name="T21" fmla="*/ 5 h 56"/>
                <a:gd name="T22" fmla="*/ 7 w 65"/>
                <a:gd name="T23" fmla="*/ 5 h 56"/>
                <a:gd name="T24" fmla="*/ 5 w 65"/>
                <a:gd name="T25" fmla="*/ 6 h 56"/>
                <a:gd name="T26" fmla="*/ 5 w 65"/>
                <a:gd name="T27" fmla="*/ 7 h 56"/>
                <a:gd name="T28" fmla="*/ 5 w 65"/>
                <a:gd name="T29" fmla="*/ 7 h 56"/>
                <a:gd name="T30" fmla="*/ 5 w 65"/>
                <a:gd name="T31" fmla="*/ 6 h 56"/>
                <a:gd name="T32" fmla="*/ 5 w 65"/>
                <a:gd name="T33" fmla="*/ 5 h 56"/>
                <a:gd name="T34" fmla="*/ 2 w 65"/>
                <a:gd name="T35" fmla="*/ 5 h 56"/>
                <a:gd name="T36" fmla="*/ 0 w 65"/>
                <a:gd name="T37" fmla="*/ 5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"/>
                <a:gd name="T58" fmla="*/ 0 h 56"/>
                <a:gd name="T59" fmla="*/ 65 w 65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" h="56">
                  <a:moveTo>
                    <a:pt x="0" y="29"/>
                  </a:moveTo>
                  <a:lnTo>
                    <a:pt x="2" y="18"/>
                  </a:lnTo>
                  <a:lnTo>
                    <a:pt x="7" y="10"/>
                  </a:lnTo>
                  <a:lnTo>
                    <a:pt x="16" y="4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50" y="4"/>
                  </a:lnTo>
                  <a:lnTo>
                    <a:pt x="58" y="10"/>
                  </a:lnTo>
                  <a:lnTo>
                    <a:pt x="64" y="18"/>
                  </a:lnTo>
                  <a:lnTo>
                    <a:pt x="65" y="29"/>
                  </a:lnTo>
                  <a:lnTo>
                    <a:pt x="64" y="38"/>
                  </a:lnTo>
                  <a:lnTo>
                    <a:pt x="58" y="47"/>
                  </a:lnTo>
                  <a:lnTo>
                    <a:pt x="50" y="53"/>
                  </a:lnTo>
                  <a:lnTo>
                    <a:pt x="38" y="56"/>
                  </a:lnTo>
                  <a:lnTo>
                    <a:pt x="27" y="56"/>
                  </a:lnTo>
                  <a:lnTo>
                    <a:pt x="16" y="53"/>
                  </a:lnTo>
                  <a:lnTo>
                    <a:pt x="7" y="47"/>
                  </a:lnTo>
                  <a:lnTo>
                    <a:pt x="2" y="38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BD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50" name="Freeform 35"/>
            <p:cNvSpPr>
              <a:spLocks noChangeAspect="1"/>
            </p:cNvSpPr>
            <p:nvPr/>
          </p:nvSpPr>
          <p:spPr bwMode="auto">
            <a:xfrm>
              <a:off x="129" y="1525"/>
              <a:ext cx="95" cy="81"/>
            </a:xfrm>
            <a:custGeom>
              <a:avLst/>
              <a:gdLst>
                <a:gd name="T0" fmla="*/ 8 w 106"/>
                <a:gd name="T1" fmla="*/ 0 h 90"/>
                <a:gd name="T2" fmla="*/ 10 w 106"/>
                <a:gd name="T3" fmla="*/ 5 h 90"/>
                <a:gd name="T4" fmla="*/ 8 w 106"/>
                <a:gd name="T5" fmla="*/ 9 h 90"/>
                <a:gd name="T6" fmla="*/ 0 w 106"/>
                <a:gd name="T7" fmla="*/ 9 h 90"/>
                <a:gd name="T8" fmla="*/ 4 w 106"/>
                <a:gd name="T9" fmla="*/ 5 h 90"/>
                <a:gd name="T10" fmla="*/ 0 w 106"/>
                <a:gd name="T11" fmla="*/ 0 h 90"/>
                <a:gd name="T12" fmla="*/ 8 w 106"/>
                <a:gd name="T13" fmla="*/ 0 h 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"/>
                <a:gd name="T22" fmla="*/ 0 h 90"/>
                <a:gd name="T23" fmla="*/ 106 w 106"/>
                <a:gd name="T24" fmla="*/ 90 h 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" h="90">
                  <a:moveTo>
                    <a:pt x="79" y="0"/>
                  </a:moveTo>
                  <a:lnTo>
                    <a:pt x="106" y="45"/>
                  </a:lnTo>
                  <a:lnTo>
                    <a:pt x="79" y="90"/>
                  </a:lnTo>
                  <a:lnTo>
                    <a:pt x="0" y="90"/>
                  </a:lnTo>
                  <a:lnTo>
                    <a:pt x="27" y="45"/>
                  </a:lnTo>
                  <a:lnTo>
                    <a:pt x="0" y="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FFB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51" name="Freeform 36"/>
            <p:cNvSpPr>
              <a:spLocks noChangeAspect="1"/>
            </p:cNvSpPr>
            <p:nvPr/>
          </p:nvSpPr>
          <p:spPr bwMode="auto">
            <a:xfrm>
              <a:off x="2495" y="1647"/>
              <a:ext cx="95" cy="81"/>
            </a:xfrm>
            <a:custGeom>
              <a:avLst/>
              <a:gdLst>
                <a:gd name="T0" fmla="*/ 0 w 105"/>
                <a:gd name="T1" fmla="*/ 0 h 90"/>
                <a:gd name="T2" fmla="*/ 0 w 105"/>
                <a:gd name="T3" fmla="*/ 9 h 90"/>
                <a:gd name="T4" fmla="*/ 9 w 105"/>
                <a:gd name="T5" fmla="*/ 9 h 90"/>
                <a:gd name="T6" fmla="*/ 12 w 105"/>
                <a:gd name="T7" fmla="*/ 5 h 90"/>
                <a:gd name="T8" fmla="*/ 9 w 105"/>
                <a:gd name="T9" fmla="*/ 0 h 90"/>
                <a:gd name="T10" fmla="*/ 0 w 105"/>
                <a:gd name="T11" fmla="*/ 0 h 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5"/>
                <a:gd name="T19" fmla="*/ 0 h 90"/>
                <a:gd name="T20" fmla="*/ 105 w 105"/>
                <a:gd name="T21" fmla="*/ 90 h 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5" h="90">
                  <a:moveTo>
                    <a:pt x="0" y="0"/>
                  </a:moveTo>
                  <a:lnTo>
                    <a:pt x="0" y="90"/>
                  </a:lnTo>
                  <a:lnTo>
                    <a:pt x="78" y="90"/>
                  </a:lnTo>
                  <a:lnTo>
                    <a:pt x="105" y="45"/>
                  </a:lnTo>
                  <a:lnTo>
                    <a:pt x="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52" name="Rectangle 37"/>
            <p:cNvSpPr>
              <a:spLocks noChangeAspect="1" noChangeArrowheads="1"/>
            </p:cNvSpPr>
            <p:nvPr/>
          </p:nvSpPr>
          <p:spPr bwMode="auto">
            <a:xfrm>
              <a:off x="135" y="1951"/>
              <a:ext cx="94" cy="41"/>
            </a:xfrm>
            <a:prstGeom prst="rect">
              <a:avLst/>
            </a:prstGeom>
            <a:solidFill>
              <a:srgbClr val="00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53" name="Rectangle 38"/>
            <p:cNvSpPr>
              <a:spLocks noChangeAspect="1" noChangeArrowheads="1"/>
            </p:cNvSpPr>
            <p:nvPr/>
          </p:nvSpPr>
          <p:spPr bwMode="auto">
            <a:xfrm>
              <a:off x="1551" y="853"/>
              <a:ext cx="708" cy="915"/>
            </a:xfrm>
            <a:prstGeom prst="rect">
              <a:avLst/>
            </a:prstGeom>
            <a:solidFill>
              <a:srgbClr val="BD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54" name="Rectangle 39"/>
            <p:cNvSpPr>
              <a:spLocks noChangeAspect="1" noChangeArrowheads="1"/>
            </p:cNvSpPr>
            <p:nvPr/>
          </p:nvSpPr>
          <p:spPr bwMode="auto">
            <a:xfrm>
              <a:off x="1662" y="1154"/>
              <a:ext cx="53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Component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355" name="Rectangle 40"/>
            <p:cNvSpPr>
              <a:spLocks noChangeAspect="1" noChangeArrowheads="1"/>
            </p:cNvSpPr>
            <p:nvPr/>
          </p:nvSpPr>
          <p:spPr bwMode="auto">
            <a:xfrm>
              <a:off x="1746" y="1256"/>
              <a:ext cx="368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Specific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356" name="Rectangle 41"/>
            <p:cNvSpPr>
              <a:spLocks noChangeAspect="1" noChangeArrowheads="1"/>
            </p:cNvSpPr>
            <p:nvPr/>
          </p:nvSpPr>
          <p:spPr bwMode="auto">
            <a:xfrm>
              <a:off x="1750" y="1360"/>
              <a:ext cx="35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357" name="Rectangle 42"/>
            <p:cNvSpPr>
              <a:spLocks noChangeAspect="1" noChangeArrowheads="1"/>
            </p:cNvSpPr>
            <p:nvPr/>
          </p:nvSpPr>
          <p:spPr bwMode="auto">
            <a:xfrm>
              <a:off x="1551" y="1768"/>
              <a:ext cx="708" cy="306"/>
            </a:xfrm>
            <a:prstGeom prst="rect">
              <a:avLst/>
            </a:prstGeom>
            <a:solidFill>
              <a:srgbClr val="FFBFB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58" name="Rectangle 43"/>
            <p:cNvSpPr>
              <a:spLocks noChangeAspect="1" noChangeArrowheads="1"/>
            </p:cNvSpPr>
            <p:nvPr/>
          </p:nvSpPr>
          <p:spPr bwMode="auto">
            <a:xfrm>
              <a:off x="1642" y="1867"/>
              <a:ext cx="575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CCMContext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359" name="Freeform 44"/>
            <p:cNvSpPr>
              <a:spLocks noChangeAspect="1"/>
            </p:cNvSpPr>
            <p:nvPr/>
          </p:nvSpPr>
          <p:spPr bwMode="auto">
            <a:xfrm>
              <a:off x="2495" y="1525"/>
              <a:ext cx="95" cy="81"/>
            </a:xfrm>
            <a:custGeom>
              <a:avLst/>
              <a:gdLst>
                <a:gd name="T0" fmla="*/ 0 w 105"/>
                <a:gd name="T1" fmla="*/ 0 h 90"/>
                <a:gd name="T2" fmla="*/ 0 w 105"/>
                <a:gd name="T3" fmla="*/ 9 h 90"/>
                <a:gd name="T4" fmla="*/ 9 w 105"/>
                <a:gd name="T5" fmla="*/ 9 h 90"/>
                <a:gd name="T6" fmla="*/ 12 w 105"/>
                <a:gd name="T7" fmla="*/ 5 h 90"/>
                <a:gd name="T8" fmla="*/ 9 w 105"/>
                <a:gd name="T9" fmla="*/ 0 h 90"/>
                <a:gd name="T10" fmla="*/ 0 w 105"/>
                <a:gd name="T11" fmla="*/ 0 h 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5"/>
                <a:gd name="T19" fmla="*/ 0 h 90"/>
                <a:gd name="T20" fmla="*/ 105 w 105"/>
                <a:gd name="T21" fmla="*/ 90 h 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5" h="90">
                  <a:moveTo>
                    <a:pt x="0" y="0"/>
                  </a:moveTo>
                  <a:lnTo>
                    <a:pt x="0" y="90"/>
                  </a:lnTo>
                  <a:lnTo>
                    <a:pt x="78" y="90"/>
                  </a:lnTo>
                  <a:lnTo>
                    <a:pt x="105" y="45"/>
                  </a:lnTo>
                  <a:lnTo>
                    <a:pt x="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60" name="Freeform 45"/>
            <p:cNvSpPr>
              <a:spLocks noChangeAspect="1"/>
            </p:cNvSpPr>
            <p:nvPr/>
          </p:nvSpPr>
          <p:spPr bwMode="auto">
            <a:xfrm>
              <a:off x="2495" y="1402"/>
              <a:ext cx="95" cy="82"/>
            </a:xfrm>
            <a:custGeom>
              <a:avLst/>
              <a:gdLst>
                <a:gd name="T0" fmla="*/ 0 w 105"/>
                <a:gd name="T1" fmla="*/ 0 h 91"/>
                <a:gd name="T2" fmla="*/ 0 w 105"/>
                <a:gd name="T3" fmla="*/ 10 h 91"/>
                <a:gd name="T4" fmla="*/ 9 w 105"/>
                <a:gd name="T5" fmla="*/ 10 h 91"/>
                <a:gd name="T6" fmla="*/ 12 w 105"/>
                <a:gd name="T7" fmla="*/ 5 h 91"/>
                <a:gd name="T8" fmla="*/ 9 w 105"/>
                <a:gd name="T9" fmla="*/ 0 h 91"/>
                <a:gd name="T10" fmla="*/ 0 w 105"/>
                <a:gd name="T11" fmla="*/ 0 h 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5"/>
                <a:gd name="T19" fmla="*/ 0 h 91"/>
                <a:gd name="T20" fmla="*/ 105 w 105"/>
                <a:gd name="T21" fmla="*/ 91 h 9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5" h="91">
                  <a:moveTo>
                    <a:pt x="0" y="0"/>
                  </a:moveTo>
                  <a:lnTo>
                    <a:pt x="0" y="91"/>
                  </a:lnTo>
                  <a:lnTo>
                    <a:pt x="78" y="91"/>
                  </a:lnTo>
                  <a:lnTo>
                    <a:pt x="105" y="45"/>
                  </a:lnTo>
                  <a:lnTo>
                    <a:pt x="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61" name="Freeform 46"/>
            <p:cNvSpPr>
              <a:spLocks noChangeAspect="1"/>
            </p:cNvSpPr>
            <p:nvPr/>
          </p:nvSpPr>
          <p:spPr bwMode="auto">
            <a:xfrm>
              <a:off x="2495" y="1063"/>
              <a:ext cx="61" cy="104"/>
            </a:xfrm>
            <a:custGeom>
              <a:avLst/>
              <a:gdLst>
                <a:gd name="T0" fmla="*/ 6 w 68"/>
                <a:gd name="T1" fmla="*/ 10 h 116"/>
                <a:gd name="T2" fmla="*/ 6 w 68"/>
                <a:gd name="T3" fmla="*/ 10 h 116"/>
                <a:gd name="T4" fmla="*/ 6 w 68"/>
                <a:gd name="T5" fmla="*/ 9 h 116"/>
                <a:gd name="T6" fmla="*/ 6 w 68"/>
                <a:gd name="T7" fmla="*/ 9 h 116"/>
                <a:gd name="T8" fmla="*/ 5 w 68"/>
                <a:gd name="T9" fmla="*/ 9 h 116"/>
                <a:gd name="T10" fmla="*/ 4 w 68"/>
                <a:gd name="T11" fmla="*/ 8 h 116"/>
                <a:gd name="T12" fmla="*/ 4 w 68"/>
                <a:gd name="T13" fmla="*/ 7 h 116"/>
                <a:gd name="T14" fmla="*/ 4 w 68"/>
                <a:gd name="T15" fmla="*/ 6 h 116"/>
                <a:gd name="T16" fmla="*/ 4 w 68"/>
                <a:gd name="T17" fmla="*/ 5 h 116"/>
                <a:gd name="T18" fmla="*/ 4 w 68"/>
                <a:gd name="T19" fmla="*/ 4 h 116"/>
                <a:gd name="T20" fmla="*/ 4 w 68"/>
                <a:gd name="T21" fmla="*/ 4 h 116"/>
                <a:gd name="T22" fmla="*/ 4 w 68"/>
                <a:gd name="T23" fmla="*/ 4 h 116"/>
                <a:gd name="T24" fmla="*/ 5 w 68"/>
                <a:gd name="T25" fmla="*/ 4 h 116"/>
                <a:gd name="T26" fmla="*/ 6 w 68"/>
                <a:gd name="T27" fmla="*/ 4 h 116"/>
                <a:gd name="T28" fmla="*/ 6 w 68"/>
                <a:gd name="T29" fmla="*/ 4 h 116"/>
                <a:gd name="T30" fmla="*/ 6 w 68"/>
                <a:gd name="T31" fmla="*/ 4 h 116"/>
                <a:gd name="T32" fmla="*/ 6 w 68"/>
                <a:gd name="T33" fmla="*/ 4 h 116"/>
                <a:gd name="T34" fmla="*/ 6 w 68"/>
                <a:gd name="T35" fmla="*/ 4 h 116"/>
                <a:gd name="T36" fmla="*/ 6 w 68"/>
                <a:gd name="T37" fmla="*/ 2 h 116"/>
                <a:gd name="T38" fmla="*/ 5 w 68"/>
                <a:gd name="T39" fmla="*/ 0 h 116"/>
                <a:gd name="T40" fmla="*/ 4 w 68"/>
                <a:gd name="T41" fmla="*/ 0 h 116"/>
                <a:gd name="T42" fmla="*/ 4 w 68"/>
                <a:gd name="T43" fmla="*/ 4 h 116"/>
                <a:gd name="T44" fmla="*/ 4 w 68"/>
                <a:gd name="T45" fmla="*/ 4 h 116"/>
                <a:gd name="T46" fmla="*/ 4 w 68"/>
                <a:gd name="T47" fmla="*/ 4 h 116"/>
                <a:gd name="T48" fmla="*/ 4 w 68"/>
                <a:gd name="T49" fmla="*/ 4 h 116"/>
                <a:gd name="T50" fmla="*/ 2 w 68"/>
                <a:gd name="T51" fmla="*/ 4 h 116"/>
                <a:gd name="T52" fmla="*/ 0 w 68"/>
                <a:gd name="T53" fmla="*/ 5 h 116"/>
                <a:gd name="T54" fmla="*/ 2 w 68"/>
                <a:gd name="T55" fmla="*/ 7 h 116"/>
                <a:gd name="T56" fmla="*/ 4 w 68"/>
                <a:gd name="T57" fmla="*/ 8 h 116"/>
                <a:gd name="T58" fmla="*/ 4 w 68"/>
                <a:gd name="T59" fmla="*/ 9 h 116"/>
                <a:gd name="T60" fmla="*/ 4 w 68"/>
                <a:gd name="T61" fmla="*/ 10 h 116"/>
                <a:gd name="T62" fmla="*/ 4 w 68"/>
                <a:gd name="T63" fmla="*/ 11 h 116"/>
                <a:gd name="T64" fmla="*/ 4 w 68"/>
                <a:gd name="T65" fmla="*/ 11 h 116"/>
                <a:gd name="T66" fmla="*/ 5 w 68"/>
                <a:gd name="T67" fmla="*/ 11 h 116"/>
                <a:gd name="T68" fmla="*/ 6 w 68"/>
                <a:gd name="T69" fmla="*/ 11 h 116"/>
                <a:gd name="T70" fmla="*/ 6 w 68"/>
                <a:gd name="T71" fmla="*/ 11 h 116"/>
                <a:gd name="T72" fmla="*/ 6 w 68"/>
                <a:gd name="T73" fmla="*/ 10 h 11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8"/>
                <a:gd name="T112" fmla="*/ 0 h 116"/>
                <a:gd name="T113" fmla="*/ 68 w 68"/>
                <a:gd name="T114" fmla="*/ 116 h 11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8" h="116">
                  <a:moveTo>
                    <a:pt x="68" y="105"/>
                  </a:moveTo>
                  <a:lnTo>
                    <a:pt x="68" y="99"/>
                  </a:lnTo>
                  <a:lnTo>
                    <a:pt x="67" y="94"/>
                  </a:lnTo>
                  <a:lnTo>
                    <a:pt x="64" y="90"/>
                  </a:lnTo>
                  <a:lnTo>
                    <a:pt x="58" y="88"/>
                  </a:lnTo>
                  <a:lnTo>
                    <a:pt x="48" y="83"/>
                  </a:lnTo>
                  <a:lnTo>
                    <a:pt x="39" y="77"/>
                  </a:lnTo>
                  <a:lnTo>
                    <a:pt x="34" y="68"/>
                  </a:lnTo>
                  <a:lnTo>
                    <a:pt x="33" y="58"/>
                  </a:lnTo>
                  <a:lnTo>
                    <a:pt x="34" y="48"/>
                  </a:lnTo>
                  <a:lnTo>
                    <a:pt x="39" y="39"/>
                  </a:lnTo>
                  <a:lnTo>
                    <a:pt x="48" y="32"/>
                  </a:lnTo>
                  <a:lnTo>
                    <a:pt x="58" y="28"/>
                  </a:lnTo>
                  <a:lnTo>
                    <a:pt x="64" y="26"/>
                  </a:lnTo>
                  <a:lnTo>
                    <a:pt x="67" y="22"/>
                  </a:lnTo>
                  <a:lnTo>
                    <a:pt x="68" y="17"/>
                  </a:lnTo>
                  <a:lnTo>
                    <a:pt x="68" y="12"/>
                  </a:lnTo>
                  <a:lnTo>
                    <a:pt x="67" y="6"/>
                  </a:lnTo>
                  <a:lnTo>
                    <a:pt x="64" y="2"/>
                  </a:lnTo>
                  <a:lnTo>
                    <a:pt x="58" y="0"/>
                  </a:lnTo>
                  <a:lnTo>
                    <a:pt x="53" y="0"/>
                  </a:lnTo>
                  <a:lnTo>
                    <a:pt x="38" y="5"/>
                  </a:lnTo>
                  <a:lnTo>
                    <a:pt x="25" y="12"/>
                  </a:lnTo>
                  <a:lnTo>
                    <a:pt x="14" y="21"/>
                  </a:lnTo>
                  <a:lnTo>
                    <a:pt x="6" y="33"/>
                  </a:lnTo>
                  <a:lnTo>
                    <a:pt x="2" y="45"/>
                  </a:lnTo>
                  <a:lnTo>
                    <a:pt x="0" y="58"/>
                  </a:lnTo>
                  <a:lnTo>
                    <a:pt x="2" y="71"/>
                  </a:lnTo>
                  <a:lnTo>
                    <a:pt x="6" y="83"/>
                  </a:lnTo>
                  <a:lnTo>
                    <a:pt x="14" y="95"/>
                  </a:lnTo>
                  <a:lnTo>
                    <a:pt x="25" y="105"/>
                  </a:lnTo>
                  <a:lnTo>
                    <a:pt x="38" y="111"/>
                  </a:lnTo>
                  <a:lnTo>
                    <a:pt x="53" y="116"/>
                  </a:lnTo>
                  <a:lnTo>
                    <a:pt x="58" y="116"/>
                  </a:lnTo>
                  <a:lnTo>
                    <a:pt x="64" y="113"/>
                  </a:lnTo>
                  <a:lnTo>
                    <a:pt x="67" y="109"/>
                  </a:lnTo>
                  <a:lnTo>
                    <a:pt x="68" y="105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62" name="Freeform 47"/>
            <p:cNvSpPr>
              <a:spLocks noChangeAspect="1"/>
            </p:cNvSpPr>
            <p:nvPr/>
          </p:nvSpPr>
          <p:spPr bwMode="auto">
            <a:xfrm>
              <a:off x="2500" y="943"/>
              <a:ext cx="62" cy="105"/>
            </a:xfrm>
            <a:custGeom>
              <a:avLst/>
              <a:gdLst>
                <a:gd name="T0" fmla="*/ 6 w 69"/>
                <a:gd name="T1" fmla="*/ 12 h 116"/>
                <a:gd name="T2" fmla="*/ 6 w 69"/>
                <a:gd name="T3" fmla="*/ 11 h 116"/>
                <a:gd name="T4" fmla="*/ 6 w 69"/>
                <a:gd name="T5" fmla="*/ 11 h 116"/>
                <a:gd name="T6" fmla="*/ 6 w 69"/>
                <a:gd name="T7" fmla="*/ 10 h 116"/>
                <a:gd name="T8" fmla="*/ 5 w 69"/>
                <a:gd name="T9" fmla="*/ 10 h 116"/>
                <a:gd name="T10" fmla="*/ 4 w 69"/>
                <a:gd name="T11" fmla="*/ 10 h 116"/>
                <a:gd name="T12" fmla="*/ 4 w 69"/>
                <a:gd name="T13" fmla="*/ 9 h 116"/>
                <a:gd name="T14" fmla="*/ 4 w 69"/>
                <a:gd name="T15" fmla="*/ 8 h 116"/>
                <a:gd name="T16" fmla="*/ 4 w 69"/>
                <a:gd name="T17" fmla="*/ 6 h 116"/>
                <a:gd name="T18" fmla="*/ 4 w 69"/>
                <a:gd name="T19" fmla="*/ 5 h 116"/>
                <a:gd name="T20" fmla="*/ 4 w 69"/>
                <a:gd name="T21" fmla="*/ 5 h 116"/>
                <a:gd name="T22" fmla="*/ 4 w 69"/>
                <a:gd name="T23" fmla="*/ 5 h 116"/>
                <a:gd name="T24" fmla="*/ 5 w 69"/>
                <a:gd name="T25" fmla="*/ 5 h 116"/>
                <a:gd name="T26" fmla="*/ 6 w 69"/>
                <a:gd name="T27" fmla="*/ 5 h 116"/>
                <a:gd name="T28" fmla="*/ 6 w 69"/>
                <a:gd name="T29" fmla="*/ 5 h 116"/>
                <a:gd name="T30" fmla="*/ 6 w 69"/>
                <a:gd name="T31" fmla="*/ 5 h 116"/>
                <a:gd name="T32" fmla="*/ 6 w 69"/>
                <a:gd name="T33" fmla="*/ 5 h 116"/>
                <a:gd name="T34" fmla="*/ 6 w 69"/>
                <a:gd name="T35" fmla="*/ 5 h 116"/>
                <a:gd name="T36" fmla="*/ 6 w 69"/>
                <a:gd name="T37" fmla="*/ 2 h 116"/>
                <a:gd name="T38" fmla="*/ 5 w 69"/>
                <a:gd name="T39" fmla="*/ 0 h 116"/>
                <a:gd name="T40" fmla="*/ 4 w 69"/>
                <a:gd name="T41" fmla="*/ 0 h 116"/>
                <a:gd name="T42" fmla="*/ 4 w 69"/>
                <a:gd name="T43" fmla="*/ 5 h 116"/>
                <a:gd name="T44" fmla="*/ 4 w 69"/>
                <a:gd name="T45" fmla="*/ 5 h 116"/>
                <a:gd name="T46" fmla="*/ 4 w 69"/>
                <a:gd name="T47" fmla="*/ 5 h 116"/>
                <a:gd name="T48" fmla="*/ 4 w 69"/>
                <a:gd name="T49" fmla="*/ 5 h 116"/>
                <a:gd name="T50" fmla="*/ 1 w 69"/>
                <a:gd name="T51" fmla="*/ 5 h 116"/>
                <a:gd name="T52" fmla="*/ 0 w 69"/>
                <a:gd name="T53" fmla="*/ 6 h 116"/>
                <a:gd name="T54" fmla="*/ 1 w 69"/>
                <a:gd name="T55" fmla="*/ 8 h 116"/>
                <a:gd name="T56" fmla="*/ 4 w 69"/>
                <a:gd name="T57" fmla="*/ 10 h 116"/>
                <a:gd name="T58" fmla="*/ 4 w 69"/>
                <a:gd name="T59" fmla="*/ 11 h 116"/>
                <a:gd name="T60" fmla="*/ 4 w 69"/>
                <a:gd name="T61" fmla="*/ 12 h 116"/>
                <a:gd name="T62" fmla="*/ 4 w 69"/>
                <a:gd name="T63" fmla="*/ 12 h 116"/>
                <a:gd name="T64" fmla="*/ 4 w 69"/>
                <a:gd name="T65" fmla="*/ 13 h 116"/>
                <a:gd name="T66" fmla="*/ 5 w 69"/>
                <a:gd name="T67" fmla="*/ 13 h 116"/>
                <a:gd name="T68" fmla="*/ 6 w 69"/>
                <a:gd name="T69" fmla="*/ 13 h 116"/>
                <a:gd name="T70" fmla="*/ 6 w 69"/>
                <a:gd name="T71" fmla="*/ 12 h 116"/>
                <a:gd name="T72" fmla="*/ 6 w 69"/>
                <a:gd name="T73" fmla="*/ 12 h 11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9"/>
                <a:gd name="T112" fmla="*/ 0 h 116"/>
                <a:gd name="T113" fmla="*/ 69 w 69"/>
                <a:gd name="T114" fmla="*/ 116 h 11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9" h="116">
                  <a:moveTo>
                    <a:pt x="69" y="105"/>
                  </a:moveTo>
                  <a:lnTo>
                    <a:pt x="69" y="99"/>
                  </a:lnTo>
                  <a:lnTo>
                    <a:pt x="67" y="94"/>
                  </a:lnTo>
                  <a:lnTo>
                    <a:pt x="63" y="90"/>
                  </a:lnTo>
                  <a:lnTo>
                    <a:pt x="59" y="88"/>
                  </a:lnTo>
                  <a:lnTo>
                    <a:pt x="48" y="84"/>
                  </a:lnTo>
                  <a:lnTo>
                    <a:pt x="40" y="77"/>
                  </a:lnTo>
                  <a:lnTo>
                    <a:pt x="34" y="68"/>
                  </a:lnTo>
                  <a:lnTo>
                    <a:pt x="32" y="59"/>
                  </a:lnTo>
                  <a:lnTo>
                    <a:pt x="34" y="48"/>
                  </a:lnTo>
                  <a:lnTo>
                    <a:pt x="40" y="40"/>
                  </a:lnTo>
                  <a:lnTo>
                    <a:pt x="48" y="33"/>
                  </a:lnTo>
                  <a:lnTo>
                    <a:pt x="59" y="28"/>
                  </a:lnTo>
                  <a:lnTo>
                    <a:pt x="63" y="26"/>
                  </a:lnTo>
                  <a:lnTo>
                    <a:pt x="67" y="22"/>
                  </a:lnTo>
                  <a:lnTo>
                    <a:pt x="69" y="18"/>
                  </a:lnTo>
                  <a:lnTo>
                    <a:pt x="69" y="12"/>
                  </a:lnTo>
                  <a:lnTo>
                    <a:pt x="67" y="7"/>
                  </a:lnTo>
                  <a:lnTo>
                    <a:pt x="63" y="2"/>
                  </a:lnTo>
                  <a:lnTo>
                    <a:pt x="58" y="0"/>
                  </a:lnTo>
                  <a:lnTo>
                    <a:pt x="52" y="0"/>
                  </a:lnTo>
                  <a:lnTo>
                    <a:pt x="38" y="5"/>
                  </a:lnTo>
                  <a:lnTo>
                    <a:pt x="24" y="12"/>
                  </a:lnTo>
                  <a:lnTo>
                    <a:pt x="14" y="21"/>
                  </a:lnTo>
                  <a:lnTo>
                    <a:pt x="7" y="33"/>
                  </a:lnTo>
                  <a:lnTo>
                    <a:pt x="1" y="45"/>
                  </a:lnTo>
                  <a:lnTo>
                    <a:pt x="0" y="59"/>
                  </a:lnTo>
                  <a:lnTo>
                    <a:pt x="1" y="71"/>
                  </a:lnTo>
                  <a:lnTo>
                    <a:pt x="7" y="84"/>
                  </a:lnTo>
                  <a:lnTo>
                    <a:pt x="14" y="95"/>
                  </a:lnTo>
                  <a:lnTo>
                    <a:pt x="24" y="105"/>
                  </a:lnTo>
                  <a:lnTo>
                    <a:pt x="38" y="111"/>
                  </a:lnTo>
                  <a:lnTo>
                    <a:pt x="52" y="116"/>
                  </a:lnTo>
                  <a:lnTo>
                    <a:pt x="58" y="116"/>
                  </a:lnTo>
                  <a:lnTo>
                    <a:pt x="63" y="114"/>
                  </a:lnTo>
                  <a:lnTo>
                    <a:pt x="67" y="110"/>
                  </a:lnTo>
                  <a:lnTo>
                    <a:pt x="69" y="105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63" name="Freeform 48"/>
            <p:cNvSpPr>
              <a:spLocks noChangeAspect="1"/>
            </p:cNvSpPr>
            <p:nvPr/>
          </p:nvSpPr>
          <p:spPr bwMode="auto">
            <a:xfrm>
              <a:off x="129" y="1647"/>
              <a:ext cx="95" cy="81"/>
            </a:xfrm>
            <a:custGeom>
              <a:avLst/>
              <a:gdLst>
                <a:gd name="T0" fmla="*/ 8 w 106"/>
                <a:gd name="T1" fmla="*/ 0 h 90"/>
                <a:gd name="T2" fmla="*/ 10 w 106"/>
                <a:gd name="T3" fmla="*/ 5 h 90"/>
                <a:gd name="T4" fmla="*/ 8 w 106"/>
                <a:gd name="T5" fmla="*/ 9 h 90"/>
                <a:gd name="T6" fmla="*/ 0 w 106"/>
                <a:gd name="T7" fmla="*/ 9 h 90"/>
                <a:gd name="T8" fmla="*/ 4 w 106"/>
                <a:gd name="T9" fmla="*/ 5 h 90"/>
                <a:gd name="T10" fmla="*/ 0 w 106"/>
                <a:gd name="T11" fmla="*/ 0 h 90"/>
                <a:gd name="T12" fmla="*/ 8 w 106"/>
                <a:gd name="T13" fmla="*/ 0 h 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"/>
                <a:gd name="T22" fmla="*/ 0 h 90"/>
                <a:gd name="T23" fmla="*/ 106 w 106"/>
                <a:gd name="T24" fmla="*/ 90 h 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" h="90">
                  <a:moveTo>
                    <a:pt x="79" y="0"/>
                  </a:moveTo>
                  <a:lnTo>
                    <a:pt x="106" y="45"/>
                  </a:lnTo>
                  <a:lnTo>
                    <a:pt x="79" y="90"/>
                  </a:lnTo>
                  <a:lnTo>
                    <a:pt x="0" y="90"/>
                  </a:lnTo>
                  <a:lnTo>
                    <a:pt x="27" y="45"/>
                  </a:lnTo>
                  <a:lnTo>
                    <a:pt x="0" y="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FFBFB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64" name="Freeform 49"/>
            <p:cNvSpPr>
              <a:spLocks noChangeAspect="1"/>
            </p:cNvSpPr>
            <p:nvPr/>
          </p:nvSpPr>
          <p:spPr bwMode="auto">
            <a:xfrm>
              <a:off x="129" y="1402"/>
              <a:ext cx="95" cy="82"/>
            </a:xfrm>
            <a:custGeom>
              <a:avLst/>
              <a:gdLst>
                <a:gd name="T0" fmla="*/ 8 w 106"/>
                <a:gd name="T1" fmla="*/ 0 h 91"/>
                <a:gd name="T2" fmla="*/ 10 w 106"/>
                <a:gd name="T3" fmla="*/ 5 h 91"/>
                <a:gd name="T4" fmla="*/ 8 w 106"/>
                <a:gd name="T5" fmla="*/ 10 h 91"/>
                <a:gd name="T6" fmla="*/ 0 w 106"/>
                <a:gd name="T7" fmla="*/ 10 h 91"/>
                <a:gd name="T8" fmla="*/ 4 w 106"/>
                <a:gd name="T9" fmla="*/ 5 h 91"/>
                <a:gd name="T10" fmla="*/ 0 w 106"/>
                <a:gd name="T11" fmla="*/ 0 h 91"/>
                <a:gd name="T12" fmla="*/ 8 w 106"/>
                <a:gd name="T13" fmla="*/ 0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"/>
                <a:gd name="T22" fmla="*/ 0 h 91"/>
                <a:gd name="T23" fmla="*/ 106 w 106"/>
                <a:gd name="T24" fmla="*/ 91 h 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" h="91">
                  <a:moveTo>
                    <a:pt x="79" y="0"/>
                  </a:moveTo>
                  <a:lnTo>
                    <a:pt x="106" y="45"/>
                  </a:lnTo>
                  <a:lnTo>
                    <a:pt x="79" y="91"/>
                  </a:lnTo>
                  <a:lnTo>
                    <a:pt x="0" y="91"/>
                  </a:lnTo>
                  <a:lnTo>
                    <a:pt x="27" y="45"/>
                  </a:lnTo>
                  <a:lnTo>
                    <a:pt x="0" y="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FFB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65" name="Freeform 50"/>
            <p:cNvSpPr>
              <a:spLocks noChangeAspect="1"/>
            </p:cNvSpPr>
            <p:nvPr/>
          </p:nvSpPr>
          <p:spPr bwMode="auto">
            <a:xfrm>
              <a:off x="123" y="1090"/>
              <a:ext cx="59" cy="49"/>
            </a:xfrm>
            <a:custGeom>
              <a:avLst/>
              <a:gdLst>
                <a:gd name="T0" fmla="*/ 0 w 65"/>
                <a:gd name="T1" fmla="*/ 4 h 55"/>
                <a:gd name="T2" fmla="*/ 2 w 65"/>
                <a:gd name="T3" fmla="*/ 4 h 55"/>
                <a:gd name="T4" fmla="*/ 5 w 65"/>
                <a:gd name="T5" fmla="*/ 4 h 55"/>
                <a:gd name="T6" fmla="*/ 5 w 65"/>
                <a:gd name="T7" fmla="*/ 4 h 55"/>
                <a:gd name="T8" fmla="*/ 5 w 65"/>
                <a:gd name="T9" fmla="*/ 0 h 55"/>
                <a:gd name="T10" fmla="*/ 5 w 65"/>
                <a:gd name="T11" fmla="*/ 0 h 55"/>
                <a:gd name="T12" fmla="*/ 5 w 65"/>
                <a:gd name="T13" fmla="*/ 4 h 55"/>
                <a:gd name="T14" fmla="*/ 7 w 65"/>
                <a:gd name="T15" fmla="*/ 4 h 55"/>
                <a:gd name="T16" fmla="*/ 8 w 65"/>
                <a:gd name="T17" fmla="*/ 4 h 55"/>
                <a:gd name="T18" fmla="*/ 8 w 65"/>
                <a:gd name="T19" fmla="*/ 4 h 55"/>
                <a:gd name="T20" fmla="*/ 8 w 65"/>
                <a:gd name="T21" fmla="*/ 4 h 55"/>
                <a:gd name="T22" fmla="*/ 7 w 65"/>
                <a:gd name="T23" fmla="*/ 4 h 55"/>
                <a:gd name="T24" fmla="*/ 5 w 65"/>
                <a:gd name="T25" fmla="*/ 4 h 55"/>
                <a:gd name="T26" fmla="*/ 5 w 65"/>
                <a:gd name="T27" fmla="*/ 4 h 55"/>
                <a:gd name="T28" fmla="*/ 5 w 65"/>
                <a:gd name="T29" fmla="*/ 4 h 55"/>
                <a:gd name="T30" fmla="*/ 5 w 65"/>
                <a:gd name="T31" fmla="*/ 4 h 55"/>
                <a:gd name="T32" fmla="*/ 5 w 65"/>
                <a:gd name="T33" fmla="*/ 4 h 55"/>
                <a:gd name="T34" fmla="*/ 2 w 65"/>
                <a:gd name="T35" fmla="*/ 4 h 55"/>
                <a:gd name="T36" fmla="*/ 0 w 65"/>
                <a:gd name="T37" fmla="*/ 4 h 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"/>
                <a:gd name="T58" fmla="*/ 0 h 55"/>
                <a:gd name="T59" fmla="*/ 65 w 65"/>
                <a:gd name="T60" fmla="*/ 55 h 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" h="55">
                  <a:moveTo>
                    <a:pt x="0" y="28"/>
                  </a:moveTo>
                  <a:lnTo>
                    <a:pt x="2" y="18"/>
                  </a:lnTo>
                  <a:lnTo>
                    <a:pt x="7" y="9"/>
                  </a:lnTo>
                  <a:lnTo>
                    <a:pt x="16" y="4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50" y="4"/>
                  </a:lnTo>
                  <a:lnTo>
                    <a:pt x="58" y="9"/>
                  </a:lnTo>
                  <a:lnTo>
                    <a:pt x="64" y="18"/>
                  </a:lnTo>
                  <a:lnTo>
                    <a:pt x="65" y="28"/>
                  </a:lnTo>
                  <a:lnTo>
                    <a:pt x="64" y="37"/>
                  </a:lnTo>
                  <a:lnTo>
                    <a:pt x="58" y="46"/>
                  </a:lnTo>
                  <a:lnTo>
                    <a:pt x="50" y="53"/>
                  </a:lnTo>
                  <a:lnTo>
                    <a:pt x="38" y="55"/>
                  </a:lnTo>
                  <a:lnTo>
                    <a:pt x="27" y="55"/>
                  </a:lnTo>
                  <a:lnTo>
                    <a:pt x="16" y="53"/>
                  </a:lnTo>
                  <a:lnTo>
                    <a:pt x="7" y="46"/>
                  </a:lnTo>
                  <a:lnTo>
                    <a:pt x="2" y="37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BD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66" name="Freeform 51"/>
            <p:cNvSpPr>
              <a:spLocks noChangeAspect="1"/>
            </p:cNvSpPr>
            <p:nvPr/>
          </p:nvSpPr>
          <p:spPr bwMode="auto">
            <a:xfrm>
              <a:off x="123" y="1215"/>
              <a:ext cx="59" cy="50"/>
            </a:xfrm>
            <a:custGeom>
              <a:avLst/>
              <a:gdLst>
                <a:gd name="T0" fmla="*/ 0 w 65"/>
                <a:gd name="T1" fmla="*/ 5 h 55"/>
                <a:gd name="T2" fmla="*/ 2 w 65"/>
                <a:gd name="T3" fmla="*/ 5 h 55"/>
                <a:gd name="T4" fmla="*/ 5 w 65"/>
                <a:gd name="T5" fmla="*/ 5 h 55"/>
                <a:gd name="T6" fmla="*/ 5 w 65"/>
                <a:gd name="T7" fmla="*/ 3 h 55"/>
                <a:gd name="T8" fmla="*/ 5 w 65"/>
                <a:gd name="T9" fmla="*/ 0 h 55"/>
                <a:gd name="T10" fmla="*/ 5 w 65"/>
                <a:gd name="T11" fmla="*/ 0 h 55"/>
                <a:gd name="T12" fmla="*/ 5 w 65"/>
                <a:gd name="T13" fmla="*/ 3 h 55"/>
                <a:gd name="T14" fmla="*/ 7 w 65"/>
                <a:gd name="T15" fmla="*/ 5 h 55"/>
                <a:gd name="T16" fmla="*/ 8 w 65"/>
                <a:gd name="T17" fmla="*/ 5 h 55"/>
                <a:gd name="T18" fmla="*/ 8 w 65"/>
                <a:gd name="T19" fmla="*/ 5 h 55"/>
                <a:gd name="T20" fmla="*/ 8 w 65"/>
                <a:gd name="T21" fmla="*/ 5 h 55"/>
                <a:gd name="T22" fmla="*/ 7 w 65"/>
                <a:gd name="T23" fmla="*/ 5 h 55"/>
                <a:gd name="T24" fmla="*/ 5 w 65"/>
                <a:gd name="T25" fmla="*/ 6 h 55"/>
                <a:gd name="T26" fmla="*/ 5 w 65"/>
                <a:gd name="T27" fmla="*/ 6 h 55"/>
                <a:gd name="T28" fmla="*/ 5 w 65"/>
                <a:gd name="T29" fmla="*/ 6 h 55"/>
                <a:gd name="T30" fmla="*/ 5 w 65"/>
                <a:gd name="T31" fmla="*/ 6 h 55"/>
                <a:gd name="T32" fmla="*/ 5 w 65"/>
                <a:gd name="T33" fmla="*/ 5 h 55"/>
                <a:gd name="T34" fmla="*/ 2 w 65"/>
                <a:gd name="T35" fmla="*/ 5 h 55"/>
                <a:gd name="T36" fmla="*/ 0 w 65"/>
                <a:gd name="T37" fmla="*/ 5 h 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"/>
                <a:gd name="T58" fmla="*/ 0 h 55"/>
                <a:gd name="T59" fmla="*/ 65 w 65"/>
                <a:gd name="T60" fmla="*/ 55 h 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" h="55">
                  <a:moveTo>
                    <a:pt x="0" y="27"/>
                  </a:moveTo>
                  <a:lnTo>
                    <a:pt x="2" y="18"/>
                  </a:lnTo>
                  <a:lnTo>
                    <a:pt x="7" y="9"/>
                  </a:lnTo>
                  <a:lnTo>
                    <a:pt x="16" y="3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50" y="3"/>
                  </a:lnTo>
                  <a:lnTo>
                    <a:pt x="58" y="9"/>
                  </a:lnTo>
                  <a:lnTo>
                    <a:pt x="64" y="18"/>
                  </a:lnTo>
                  <a:lnTo>
                    <a:pt x="65" y="27"/>
                  </a:lnTo>
                  <a:lnTo>
                    <a:pt x="64" y="37"/>
                  </a:lnTo>
                  <a:lnTo>
                    <a:pt x="58" y="45"/>
                  </a:lnTo>
                  <a:lnTo>
                    <a:pt x="50" y="52"/>
                  </a:lnTo>
                  <a:lnTo>
                    <a:pt x="38" y="55"/>
                  </a:lnTo>
                  <a:lnTo>
                    <a:pt x="27" y="55"/>
                  </a:lnTo>
                  <a:lnTo>
                    <a:pt x="16" y="52"/>
                  </a:lnTo>
                  <a:lnTo>
                    <a:pt x="7" y="45"/>
                  </a:lnTo>
                  <a:lnTo>
                    <a:pt x="2" y="3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BD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67" name="Line 52"/>
            <p:cNvSpPr>
              <a:spLocks noChangeAspect="1" noChangeShapeType="1"/>
            </p:cNvSpPr>
            <p:nvPr/>
          </p:nvSpPr>
          <p:spPr bwMode="auto">
            <a:xfrm flipH="1">
              <a:off x="2377" y="995"/>
              <a:ext cx="123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68" name="Line 53"/>
            <p:cNvSpPr>
              <a:spLocks noChangeAspect="1" noChangeShapeType="1"/>
            </p:cNvSpPr>
            <p:nvPr/>
          </p:nvSpPr>
          <p:spPr bwMode="auto">
            <a:xfrm flipH="1">
              <a:off x="2377" y="1115"/>
              <a:ext cx="11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69" name="Line 54"/>
            <p:cNvSpPr>
              <a:spLocks noChangeAspect="1" noChangeShapeType="1"/>
            </p:cNvSpPr>
            <p:nvPr/>
          </p:nvSpPr>
          <p:spPr bwMode="auto">
            <a:xfrm flipH="1">
              <a:off x="2377" y="1239"/>
              <a:ext cx="11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70" name="Line 55"/>
            <p:cNvSpPr>
              <a:spLocks noChangeAspect="1" noChangeShapeType="1"/>
            </p:cNvSpPr>
            <p:nvPr/>
          </p:nvSpPr>
          <p:spPr bwMode="auto">
            <a:xfrm flipH="1">
              <a:off x="2377" y="1443"/>
              <a:ext cx="11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71" name="Line 56"/>
            <p:cNvSpPr>
              <a:spLocks noChangeAspect="1" noChangeShapeType="1"/>
            </p:cNvSpPr>
            <p:nvPr/>
          </p:nvSpPr>
          <p:spPr bwMode="auto">
            <a:xfrm flipH="1">
              <a:off x="2377" y="1565"/>
              <a:ext cx="11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72" name="Line 57"/>
            <p:cNvSpPr>
              <a:spLocks noChangeAspect="1" noChangeShapeType="1"/>
            </p:cNvSpPr>
            <p:nvPr/>
          </p:nvSpPr>
          <p:spPr bwMode="auto">
            <a:xfrm flipH="1">
              <a:off x="2377" y="1687"/>
              <a:ext cx="11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73" name="Freeform 58"/>
            <p:cNvSpPr>
              <a:spLocks noChangeAspect="1"/>
            </p:cNvSpPr>
            <p:nvPr/>
          </p:nvSpPr>
          <p:spPr bwMode="auto">
            <a:xfrm>
              <a:off x="536" y="996"/>
              <a:ext cx="823" cy="894"/>
            </a:xfrm>
            <a:custGeom>
              <a:avLst/>
              <a:gdLst>
                <a:gd name="T0" fmla="*/ 77 w 914"/>
                <a:gd name="T1" fmla="*/ 99 h 993"/>
                <a:gd name="T2" fmla="*/ 80 w 914"/>
                <a:gd name="T3" fmla="*/ 99 h 993"/>
                <a:gd name="T4" fmla="*/ 83 w 914"/>
                <a:gd name="T5" fmla="*/ 99 h 993"/>
                <a:gd name="T6" fmla="*/ 85 w 914"/>
                <a:gd name="T7" fmla="*/ 96 h 993"/>
                <a:gd name="T8" fmla="*/ 86 w 914"/>
                <a:gd name="T9" fmla="*/ 96 h 993"/>
                <a:gd name="T10" fmla="*/ 88 w 914"/>
                <a:gd name="T11" fmla="*/ 94 h 993"/>
                <a:gd name="T12" fmla="*/ 89 w 914"/>
                <a:gd name="T13" fmla="*/ 94 h 993"/>
                <a:gd name="T14" fmla="*/ 90 w 914"/>
                <a:gd name="T15" fmla="*/ 92 h 993"/>
                <a:gd name="T16" fmla="*/ 90 w 914"/>
                <a:gd name="T17" fmla="*/ 89 h 993"/>
                <a:gd name="T18" fmla="*/ 92 w 914"/>
                <a:gd name="T19" fmla="*/ 87 h 993"/>
                <a:gd name="T20" fmla="*/ 92 w 914"/>
                <a:gd name="T21" fmla="*/ 12 h 993"/>
                <a:gd name="T22" fmla="*/ 90 w 914"/>
                <a:gd name="T23" fmla="*/ 10 h 993"/>
                <a:gd name="T24" fmla="*/ 90 w 914"/>
                <a:gd name="T25" fmla="*/ 8 h 993"/>
                <a:gd name="T26" fmla="*/ 89 w 914"/>
                <a:gd name="T27" fmla="*/ 5 h 993"/>
                <a:gd name="T28" fmla="*/ 88 w 914"/>
                <a:gd name="T29" fmla="*/ 5 h 993"/>
                <a:gd name="T30" fmla="*/ 86 w 914"/>
                <a:gd name="T31" fmla="*/ 5 h 993"/>
                <a:gd name="T32" fmla="*/ 85 w 914"/>
                <a:gd name="T33" fmla="*/ 5 h 993"/>
                <a:gd name="T34" fmla="*/ 83 w 914"/>
                <a:gd name="T35" fmla="*/ 5 h 993"/>
                <a:gd name="T36" fmla="*/ 80 w 914"/>
                <a:gd name="T37" fmla="*/ 1 h 993"/>
                <a:gd name="T38" fmla="*/ 77 w 914"/>
                <a:gd name="T39" fmla="*/ 0 h 993"/>
                <a:gd name="T40" fmla="*/ 13 w 914"/>
                <a:gd name="T41" fmla="*/ 0 h 993"/>
                <a:gd name="T42" fmla="*/ 12 w 914"/>
                <a:gd name="T43" fmla="*/ 1 h 993"/>
                <a:gd name="T44" fmla="*/ 9 w 914"/>
                <a:gd name="T45" fmla="*/ 5 h 993"/>
                <a:gd name="T46" fmla="*/ 7 w 914"/>
                <a:gd name="T47" fmla="*/ 5 h 993"/>
                <a:gd name="T48" fmla="*/ 5 w 914"/>
                <a:gd name="T49" fmla="*/ 5 h 993"/>
                <a:gd name="T50" fmla="*/ 5 w 914"/>
                <a:gd name="T51" fmla="*/ 5 h 993"/>
                <a:gd name="T52" fmla="*/ 5 w 914"/>
                <a:gd name="T53" fmla="*/ 5 h 993"/>
                <a:gd name="T54" fmla="*/ 5 w 914"/>
                <a:gd name="T55" fmla="*/ 8 h 993"/>
                <a:gd name="T56" fmla="*/ 2 w 914"/>
                <a:gd name="T57" fmla="*/ 10 h 993"/>
                <a:gd name="T58" fmla="*/ 0 w 914"/>
                <a:gd name="T59" fmla="*/ 12 h 993"/>
                <a:gd name="T60" fmla="*/ 0 w 914"/>
                <a:gd name="T61" fmla="*/ 87 h 993"/>
                <a:gd name="T62" fmla="*/ 2 w 914"/>
                <a:gd name="T63" fmla="*/ 89 h 993"/>
                <a:gd name="T64" fmla="*/ 5 w 914"/>
                <a:gd name="T65" fmla="*/ 92 h 993"/>
                <a:gd name="T66" fmla="*/ 5 w 914"/>
                <a:gd name="T67" fmla="*/ 94 h 993"/>
                <a:gd name="T68" fmla="*/ 5 w 914"/>
                <a:gd name="T69" fmla="*/ 94 h 993"/>
                <a:gd name="T70" fmla="*/ 5 w 914"/>
                <a:gd name="T71" fmla="*/ 96 h 993"/>
                <a:gd name="T72" fmla="*/ 7 w 914"/>
                <a:gd name="T73" fmla="*/ 96 h 993"/>
                <a:gd name="T74" fmla="*/ 9 w 914"/>
                <a:gd name="T75" fmla="*/ 99 h 993"/>
                <a:gd name="T76" fmla="*/ 12 w 914"/>
                <a:gd name="T77" fmla="*/ 99 h 993"/>
                <a:gd name="T78" fmla="*/ 13 w 914"/>
                <a:gd name="T79" fmla="*/ 99 h 993"/>
                <a:gd name="T80" fmla="*/ 77 w 914"/>
                <a:gd name="T81" fmla="*/ 99 h 99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14"/>
                <a:gd name="T124" fmla="*/ 0 h 993"/>
                <a:gd name="T125" fmla="*/ 914 w 914"/>
                <a:gd name="T126" fmla="*/ 993 h 99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14" h="993">
                  <a:moveTo>
                    <a:pt x="781" y="993"/>
                  </a:moveTo>
                  <a:lnTo>
                    <a:pt x="805" y="992"/>
                  </a:lnTo>
                  <a:lnTo>
                    <a:pt x="827" y="987"/>
                  </a:lnTo>
                  <a:lnTo>
                    <a:pt x="847" y="978"/>
                  </a:lnTo>
                  <a:lnTo>
                    <a:pt x="866" y="968"/>
                  </a:lnTo>
                  <a:lnTo>
                    <a:pt x="882" y="953"/>
                  </a:lnTo>
                  <a:lnTo>
                    <a:pt x="896" y="937"/>
                  </a:lnTo>
                  <a:lnTo>
                    <a:pt x="905" y="920"/>
                  </a:lnTo>
                  <a:lnTo>
                    <a:pt x="911" y="901"/>
                  </a:lnTo>
                  <a:lnTo>
                    <a:pt x="914" y="881"/>
                  </a:lnTo>
                  <a:lnTo>
                    <a:pt x="914" y="113"/>
                  </a:lnTo>
                  <a:lnTo>
                    <a:pt x="911" y="92"/>
                  </a:lnTo>
                  <a:lnTo>
                    <a:pt x="905" y="73"/>
                  </a:lnTo>
                  <a:lnTo>
                    <a:pt x="896" y="56"/>
                  </a:lnTo>
                  <a:lnTo>
                    <a:pt x="882" y="40"/>
                  </a:lnTo>
                  <a:lnTo>
                    <a:pt x="866" y="25"/>
                  </a:lnTo>
                  <a:lnTo>
                    <a:pt x="847" y="14"/>
                  </a:lnTo>
                  <a:lnTo>
                    <a:pt x="827" y="6"/>
                  </a:lnTo>
                  <a:lnTo>
                    <a:pt x="805" y="1"/>
                  </a:lnTo>
                  <a:lnTo>
                    <a:pt x="781" y="0"/>
                  </a:lnTo>
                  <a:lnTo>
                    <a:pt x="131" y="0"/>
                  </a:lnTo>
                  <a:lnTo>
                    <a:pt x="109" y="1"/>
                  </a:lnTo>
                  <a:lnTo>
                    <a:pt x="87" y="6"/>
                  </a:lnTo>
                  <a:lnTo>
                    <a:pt x="66" y="14"/>
                  </a:lnTo>
                  <a:lnTo>
                    <a:pt x="47" y="25"/>
                  </a:lnTo>
                  <a:lnTo>
                    <a:pt x="31" y="40"/>
                  </a:lnTo>
                  <a:lnTo>
                    <a:pt x="18" y="56"/>
                  </a:lnTo>
                  <a:lnTo>
                    <a:pt x="8" y="73"/>
                  </a:lnTo>
                  <a:lnTo>
                    <a:pt x="2" y="92"/>
                  </a:lnTo>
                  <a:lnTo>
                    <a:pt x="0" y="113"/>
                  </a:lnTo>
                  <a:lnTo>
                    <a:pt x="0" y="881"/>
                  </a:lnTo>
                  <a:lnTo>
                    <a:pt x="2" y="901"/>
                  </a:lnTo>
                  <a:lnTo>
                    <a:pt x="8" y="920"/>
                  </a:lnTo>
                  <a:lnTo>
                    <a:pt x="18" y="937"/>
                  </a:lnTo>
                  <a:lnTo>
                    <a:pt x="31" y="953"/>
                  </a:lnTo>
                  <a:lnTo>
                    <a:pt x="47" y="968"/>
                  </a:lnTo>
                  <a:lnTo>
                    <a:pt x="66" y="978"/>
                  </a:lnTo>
                  <a:lnTo>
                    <a:pt x="87" y="987"/>
                  </a:lnTo>
                  <a:lnTo>
                    <a:pt x="109" y="992"/>
                  </a:lnTo>
                  <a:lnTo>
                    <a:pt x="131" y="993"/>
                  </a:lnTo>
                  <a:lnTo>
                    <a:pt x="781" y="993"/>
                  </a:lnTo>
                  <a:close/>
                </a:path>
              </a:pathLst>
            </a:custGeom>
            <a:solidFill>
              <a:srgbClr val="EFEFE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74" name="Rectangle 59"/>
            <p:cNvSpPr>
              <a:spLocks noChangeAspect="1" noChangeArrowheads="1"/>
            </p:cNvSpPr>
            <p:nvPr/>
          </p:nvSpPr>
          <p:spPr bwMode="auto">
            <a:xfrm>
              <a:off x="847" y="1022"/>
              <a:ext cx="254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Main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42375" name="Rectangle 60"/>
            <p:cNvSpPr>
              <a:spLocks noChangeAspect="1" noChangeArrowheads="1"/>
            </p:cNvSpPr>
            <p:nvPr/>
          </p:nvSpPr>
          <p:spPr bwMode="auto">
            <a:xfrm>
              <a:off x="665" y="1142"/>
              <a:ext cx="620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Component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42376" name="Rectangle 61"/>
            <p:cNvSpPr>
              <a:spLocks noChangeAspect="1" noChangeArrowheads="1"/>
            </p:cNvSpPr>
            <p:nvPr/>
          </p:nvSpPr>
          <p:spPr bwMode="auto">
            <a:xfrm>
              <a:off x="736" y="1262"/>
              <a:ext cx="47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Executor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42377" name="Freeform 62"/>
            <p:cNvSpPr>
              <a:spLocks noChangeAspect="1"/>
            </p:cNvSpPr>
            <p:nvPr/>
          </p:nvSpPr>
          <p:spPr bwMode="auto">
            <a:xfrm>
              <a:off x="1244" y="1515"/>
              <a:ext cx="59" cy="50"/>
            </a:xfrm>
            <a:custGeom>
              <a:avLst/>
              <a:gdLst>
                <a:gd name="T0" fmla="*/ 0 w 65"/>
                <a:gd name="T1" fmla="*/ 4 h 56"/>
                <a:gd name="T2" fmla="*/ 2 w 65"/>
                <a:gd name="T3" fmla="*/ 4 h 56"/>
                <a:gd name="T4" fmla="*/ 5 w 65"/>
                <a:gd name="T5" fmla="*/ 4 h 56"/>
                <a:gd name="T6" fmla="*/ 5 w 65"/>
                <a:gd name="T7" fmla="*/ 3 h 56"/>
                <a:gd name="T8" fmla="*/ 5 w 65"/>
                <a:gd name="T9" fmla="*/ 0 h 56"/>
                <a:gd name="T10" fmla="*/ 5 w 65"/>
                <a:gd name="T11" fmla="*/ 0 h 56"/>
                <a:gd name="T12" fmla="*/ 5 w 65"/>
                <a:gd name="T13" fmla="*/ 3 h 56"/>
                <a:gd name="T14" fmla="*/ 7 w 65"/>
                <a:gd name="T15" fmla="*/ 4 h 56"/>
                <a:gd name="T16" fmla="*/ 8 w 65"/>
                <a:gd name="T17" fmla="*/ 4 h 56"/>
                <a:gd name="T18" fmla="*/ 8 w 65"/>
                <a:gd name="T19" fmla="*/ 4 h 56"/>
                <a:gd name="T20" fmla="*/ 8 w 65"/>
                <a:gd name="T21" fmla="*/ 4 h 56"/>
                <a:gd name="T22" fmla="*/ 7 w 65"/>
                <a:gd name="T23" fmla="*/ 4 h 56"/>
                <a:gd name="T24" fmla="*/ 5 w 65"/>
                <a:gd name="T25" fmla="*/ 4 h 56"/>
                <a:gd name="T26" fmla="*/ 5 w 65"/>
                <a:gd name="T27" fmla="*/ 4 h 56"/>
                <a:gd name="T28" fmla="*/ 5 w 65"/>
                <a:gd name="T29" fmla="*/ 4 h 56"/>
                <a:gd name="T30" fmla="*/ 5 w 65"/>
                <a:gd name="T31" fmla="*/ 4 h 56"/>
                <a:gd name="T32" fmla="*/ 5 w 65"/>
                <a:gd name="T33" fmla="*/ 4 h 56"/>
                <a:gd name="T34" fmla="*/ 2 w 65"/>
                <a:gd name="T35" fmla="*/ 4 h 56"/>
                <a:gd name="T36" fmla="*/ 0 w 65"/>
                <a:gd name="T37" fmla="*/ 4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"/>
                <a:gd name="T58" fmla="*/ 0 h 56"/>
                <a:gd name="T59" fmla="*/ 65 w 65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" h="56">
                  <a:moveTo>
                    <a:pt x="0" y="28"/>
                  </a:moveTo>
                  <a:lnTo>
                    <a:pt x="2" y="19"/>
                  </a:lnTo>
                  <a:lnTo>
                    <a:pt x="8" y="10"/>
                  </a:lnTo>
                  <a:lnTo>
                    <a:pt x="17" y="3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49" y="3"/>
                  </a:lnTo>
                  <a:lnTo>
                    <a:pt x="58" y="10"/>
                  </a:lnTo>
                  <a:lnTo>
                    <a:pt x="63" y="19"/>
                  </a:lnTo>
                  <a:lnTo>
                    <a:pt x="65" y="28"/>
                  </a:lnTo>
                  <a:lnTo>
                    <a:pt x="63" y="38"/>
                  </a:lnTo>
                  <a:lnTo>
                    <a:pt x="58" y="46"/>
                  </a:lnTo>
                  <a:lnTo>
                    <a:pt x="49" y="52"/>
                  </a:lnTo>
                  <a:lnTo>
                    <a:pt x="38" y="56"/>
                  </a:lnTo>
                  <a:lnTo>
                    <a:pt x="27" y="56"/>
                  </a:lnTo>
                  <a:lnTo>
                    <a:pt x="17" y="52"/>
                  </a:lnTo>
                  <a:lnTo>
                    <a:pt x="8" y="46"/>
                  </a:lnTo>
                  <a:lnTo>
                    <a:pt x="2" y="3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78" name="Rectangle 63"/>
            <p:cNvSpPr>
              <a:spLocks noChangeAspect="1" noChangeArrowheads="1"/>
            </p:cNvSpPr>
            <p:nvPr/>
          </p:nvSpPr>
          <p:spPr bwMode="auto">
            <a:xfrm>
              <a:off x="630" y="1870"/>
              <a:ext cx="95" cy="41"/>
            </a:xfrm>
            <a:prstGeom prst="rect">
              <a:avLst/>
            </a:prstGeom>
            <a:solidFill>
              <a:srgbClr val="00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79" name="Freeform 64"/>
            <p:cNvSpPr>
              <a:spLocks noChangeAspect="1"/>
            </p:cNvSpPr>
            <p:nvPr/>
          </p:nvSpPr>
          <p:spPr bwMode="auto">
            <a:xfrm>
              <a:off x="1055" y="629"/>
              <a:ext cx="47" cy="42"/>
            </a:xfrm>
            <a:custGeom>
              <a:avLst/>
              <a:gdLst>
                <a:gd name="T0" fmla="*/ 0 w 52"/>
                <a:gd name="T1" fmla="*/ 5 h 46"/>
                <a:gd name="T2" fmla="*/ 2 w 52"/>
                <a:gd name="T3" fmla="*/ 5 h 46"/>
                <a:gd name="T4" fmla="*/ 5 w 52"/>
                <a:gd name="T5" fmla="*/ 5 h 46"/>
                <a:gd name="T6" fmla="*/ 5 w 52"/>
                <a:gd name="T7" fmla="*/ 2 h 46"/>
                <a:gd name="T8" fmla="*/ 5 w 52"/>
                <a:gd name="T9" fmla="*/ 0 h 46"/>
                <a:gd name="T10" fmla="*/ 5 w 52"/>
                <a:gd name="T11" fmla="*/ 2 h 46"/>
                <a:gd name="T12" fmla="*/ 5 w 52"/>
                <a:gd name="T13" fmla="*/ 5 h 46"/>
                <a:gd name="T14" fmla="*/ 5 w 52"/>
                <a:gd name="T15" fmla="*/ 5 h 46"/>
                <a:gd name="T16" fmla="*/ 5 w 52"/>
                <a:gd name="T17" fmla="*/ 5 h 46"/>
                <a:gd name="T18" fmla="*/ 5 w 52"/>
                <a:gd name="T19" fmla="*/ 5 h 46"/>
                <a:gd name="T20" fmla="*/ 5 w 52"/>
                <a:gd name="T21" fmla="*/ 5 h 46"/>
                <a:gd name="T22" fmla="*/ 5 w 52"/>
                <a:gd name="T23" fmla="*/ 5 h 46"/>
                <a:gd name="T24" fmla="*/ 5 w 52"/>
                <a:gd name="T25" fmla="*/ 5 h 46"/>
                <a:gd name="T26" fmla="*/ 5 w 52"/>
                <a:gd name="T27" fmla="*/ 5 h 46"/>
                <a:gd name="T28" fmla="*/ 5 w 52"/>
                <a:gd name="T29" fmla="*/ 5 h 46"/>
                <a:gd name="T30" fmla="*/ 2 w 52"/>
                <a:gd name="T31" fmla="*/ 5 h 46"/>
                <a:gd name="T32" fmla="*/ 0 w 52"/>
                <a:gd name="T33" fmla="*/ 5 h 4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2"/>
                <a:gd name="T52" fmla="*/ 0 h 46"/>
                <a:gd name="T53" fmla="*/ 52 w 52"/>
                <a:gd name="T54" fmla="*/ 46 h 4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2" h="46">
                  <a:moveTo>
                    <a:pt x="0" y="23"/>
                  </a:moveTo>
                  <a:lnTo>
                    <a:pt x="2" y="15"/>
                  </a:lnTo>
                  <a:lnTo>
                    <a:pt x="8" y="7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0" y="15"/>
                  </a:lnTo>
                  <a:lnTo>
                    <a:pt x="52" y="23"/>
                  </a:lnTo>
                  <a:lnTo>
                    <a:pt x="50" y="32"/>
                  </a:lnTo>
                  <a:lnTo>
                    <a:pt x="45" y="39"/>
                  </a:lnTo>
                  <a:lnTo>
                    <a:pt x="36" y="44"/>
                  </a:lnTo>
                  <a:lnTo>
                    <a:pt x="26" y="46"/>
                  </a:lnTo>
                  <a:lnTo>
                    <a:pt x="16" y="44"/>
                  </a:lnTo>
                  <a:lnTo>
                    <a:pt x="8" y="39"/>
                  </a:lnTo>
                  <a:lnTo>
                    <a:pt x="2" y="3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80" name="Freeform 65"/>
            <p:cNvSpPr>
              <a:spLocks noChangeAspect="1"/>
            </p:cNvSpPr>
            <p:nvPr/>
          </p:nvSpPr>
          <p:spPr bwMode="auto">
            <a:xfrm>
              <a:off x="1079" y="1972"/>
              <a:ext cx="48" cy="40"/>
            </a:xfrm>
            <a:custGeom>
              <a:avLst/>
              <a:gdLst>
                <a:gd name="T0" fmla="*/ 0 w 53"/>
                <a:gd name="T1" fmla="*/ 4 h 45"/>
                <a:gd name="T2" fmla="*/ 2 w 53"/>
                <a:gd name="T3" fmla="*/ 4 h 45"/>
                <a:gd name="T4" fmla="*/ 5 w 53"/>
                <a:gd name="T5" fmla="*/ 4 h 45"/>
                <a:gd name="T6" fmla="*/ 5 w 53"/>
                <a:gd name="T7" fmla="*/ 2 h 45"/>
                <a:gd name="T8" fmla="*/ 5 w 53"/>
                <a:gd name="T9" fmla="*/ 0 h 45"/>
                <a:gd name="T10" fmla="*/ 5 w 53"/>
                <a:gd name="T11" fmla="*/ 2 h 45"/>
                <a:gd name="T12" fmla="*/ 5 w 53"/>
                <a:gd name="T13" fmla="*/ 4 h 45"/>
                <a:gd name="T14" fmla="*/ 5 w 53"/>
                <a:gd name="T15" fmla="*/ 4 h 45"/>
                <a:gd name="T16" fmla="*/ 5 w 53"/>
                <a:gd name="T17" fmla="*/ 4 h 45"/>
                <a:gd name="T18" fmla="*/ 5 w 53"/>
                <a:gd name="T19" fmla="*/ 4 h 45"/>
                <a:gd name="T20" fmla="*/ 5 w 53"/>
                <a:gd name="T21" fmla="*/ 4 h 45"/>
                <a:gd name="T22" fmla="*/ 5 w 53"/>
                <a:gd name="T23" fmla="*/ 4 h 45"/>
                <a:gd name="T24" fmla="*/ 5 w 53"/>
                <a:gd name="T25" fmla="*/ 4 h 45"/>
                <a:gd name="T26" fmla="*/ 5 w 53"/>
                <a:gd name="T27" fmla="*/ 4 h 45"/>
                <a:gd name="T28" fmla="*/ 5 w 53"/>
                <a:gd name="T29" fmla="*/ 4 h 45"/>
                <a:gd name="T30" fmla="*/ 2 w 53"/>
                <a:gd name="T31" fmla="*/ 4 h 45"/>
                <a:gd name="T32" fmla="*/ 0 w 53"/>
                <a:gd name="T33" fmla="*/ 4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3"/>
                <a:gd name="T52" fmla="*/ 0 h 45"/>
                <a:gd name="T53" fmla="*/ 53 w 53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3" h="45">
                  <a:moveTo>
                    <a:pt x="0" y="22"/>
                  </a:moveTo>
                  <a:lnTo>
                    <a:pt x="2" y="14"/>
                  </a:lnTo>
                  <a:lnTo>
                    <a:pt x="8" y="7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1" y="14"/>
                  </a:lnTo>
                  <a:lnTo>
                    <a:pt x="53" y="22"/>
                  </a:lnTo>
                  <a:lnTo>
                    <a:pt x="51" y="31"/>
                  </a:lnTo>
                  <a:lnTo>
                    <a:pt x="45" y="39"/>
                  </a:lnTo>
                  <a:lnTo>
                    <a:pt x="36" y="43"/>
                  </a:lnTo>
                  <a:lnTo>
                    <a:pt x="26" y="45"/>
                  </a:lnTo>
                  <a:lnTo>
                    <a:pt x="16" y="43"/>
                  </a:lnTo>
                  <a:lnTo>
                    <a:pt x="8" y="39"/>
                  </a:lnTo>
                  <a:lnTo>
                    <a:pt x="2" y="3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81" name="Line 66"/>
            <p:cNvSpPr>
              <a:spLocks noChangeAspect="1" noChangeShapeType="1"/>
            </p:cNvSpPr>
            <p:nvPr/>
          </p:nvSpPr>
          <p:spPr bwMode="auto">
            <a:xfrm>
              <a:off x="1079" y="671"/>
              <a:ext cx="1" cy="14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82" name="Line 67"/>
            <p:cNvSpPr>
              <a:spLocks noChangeAspect="1" noChangeShapeType="1"/>
            </p:cNvSpPr>
            <p:nvPr/>
          </p:nvSpPr>
          <p:spPr bwMode="auto">
            <a:xfrm>
              <a:off x="182" y="996"/>
              <a:ext cx="15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83" name="Line 68"/>
            <p:cNvSpPr>
              <a:spLocks noChangeAspect="1" noChangeShapeType="1"/>
            </p:cNvSpPr>
            <p:nvPr/>
          </p:nvSpPr>
          <p:spPr bwMode="auto">
            <a:xfrm>
              <a:off x="182" y="1115"/>
              <a:ext cx="15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84" name="Line 69"/>
            <p:cNvSpPr>
              <a:spLocks noChangeAspect="1" noChangeShapeType="1"/>
            </p:cNvSpPr>
            <p:nvPr/>
          </p:nvSpPr>
          <p:spPr bwMode="auto">
            <a:xfrm>
              <a:off x="182" y="1239"/>
              <a:ext cx="15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85" name="Line 70"/>
            <p:cNvSpPr>
              <a:spLocks noChangeAspect="1" noChangeShapeType="1"/>
            </p:cNvSpPr>
            <p:nvPr/>
          </p:nvSpPr>
          <p:spPr bwMode="auto">
            <a:xfrm>
              <a:off x="224" y="1443"/>
              <a:ext cx="10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86" name="Line 71"/>
            <p:cNvSpPr>
              <a:spLocks noChangeAspect="1" noChangeShapeType="1"/>
            </p:cNvSpPr>
            <p:nvPr/>
          </p:nvSpPr>
          <p:spPr bwMode="auto">
            <a:xfrm>
              <a:off x="224" y="1565"/>
              <a:ext cx="10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87" name="Line 72"/>
            <p:cNvSpPr>
              <a:spLocks noChangeAspect="1" noChangeShapeType="1"/>
            </p:cNvSpPr>
            <p:nvPr/>
          </p:nvSpPr>
          <p:spPr bwMode="auto">
            <a:xfrm>
              <a:off x="224" y="1687"/>
              <a:ext cx="10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88" name="Line 73"/>
            <p:cNvSpPr>
              <a:spLocks noChangeAspect="1" noChangeShapeType="1"/>
            </p:cNvSpPr>
            <p:nvPr/>
          </p:nvSpPr>
          <p:spPr bwMode="auto">
            <a:xfrm flipV="1">
              <a:off x="1102" y="1890"/>
              <a:ext cx="1" cy="8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89" name="Line 74"/>
            <p:cNvSpPr>
              <a:spLocks noChangeAspect="1" noChangeShapeType="1"/>
            </p:cNvSpPr>
            <p:nvPr/>
          </p:nvSpPr>
          <p:spPr bwMode="auto">
            <a:xfrm>
              <a:off x="1303" y="1540"/>
              <a:ext cx="24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90" name="Freeform 75"/>
            <p:cNvSpPr>
              <a:spLocks noChangeAspect="1"/>
            </p:cNvSpPr>
            <p:nvPr/>
          </p:nvSpPr>
          <p:spPr bwMode="auto">
            <a:xfrm>
              <a:off x="1091" y="863"/>
              <a:ext cx="46" cy="41"/>
            </a:xfrm>
            <a:custGeom>
              <a:avLst/>
              <a:gdLst>
                <a:gd name="T0" fmla="*/ 0 w 52"/>
                <a:gd name="T1" fmla="*/ 5 h 45"/>
                <a:gd name="T2" fmla="*/ 2 w 52"/>
                <a:gd name="T3" fmla="*/ 5 h 45"/>
                <a:gd name="T4" fmla="*/ 4 w 52"/>
                <a:gd name="T5" fmla="*/ 5 h 45"/>
                <a:gd name="T6" fmla="*/ 4 w 52"/>
                <a:gd name="T7" fmla="*/ 2 h 45"/>
                <a:gd name="T8" fmla="*/ 4 w 52"/>
                <a:gd name="T9" fmla="*/ 0 h 45"/>
                <a:gd name="T10" fmla="*/ 4 w 52"/>
                <a:gd name="T11" fmla="*/ 2 h 45"/>
                <a:gd name="T12" fmla="*/ 4 w 52"/>
                <a:gd name="T13" fmla="*/ 5 h 45"/>
                <a:gd name="T14" fmla="*/ 4 w 52"/>
                <a:gd name="T15" fmla="*/ 5 h 45"/>
                <a:gd name="T16" fmla="*/ 4 w 52"/>
                <a:gd name="T17" fmla="*/ 5 h 45"/>
                <a:gd name="T18" fmla="*/ 4 w 52"/>
                <a:gd name="T19" fmla="*/ 5 h 45"/>
                <a:gd name="T20" fmla="*/ 4 w 52"/>
                <a:gd name="T21" fmla="*/ 5 h 45"/>
                <a:gd name="T22" fmla="*/ 4 w 52"/>
                <a:gd name="T23" fmla="*/ 5 h 45"/>
                <a:gd name="T24" fmla="*/ 4 w 52"/>
                <a:gd name="T25" fmla="*/ 5 h 45"/>
                <a:gd name="T26" fmla="*/ 4 w 52"/>
                <a:gd name="T27" fmla="*/ 5 h 45"/>
                <a:gd name="T28" fmla="*/ 4 w 52"/>
                <a:gd name="T29" fmla="*/ 5 h 45"/>
                <a:gd name="T30" fmla="*/ 2 w 52"/>
                <a:gd name="T31" fmla="*/ 5 h 45"/>
                <a:gd name="T32" fmla="*/ 0 w 52"/>
                <a:gd name="T33" fmla="*/ 5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2"/>
                <a:gd name="T52" fmla="*/ 0 h 45"/>
                <a:gd name="T53" fmla="*/ 52 w 52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2" h="45">
                  <a:moveTo>
                    <a:pt x="0" y="23"/>
                  </a:moveTo>
                  <a:lnTo>
                    <a:pt x="2" y="15"/>
                  </a:lnTo>
                  <a:lnTo>
                    <a:pt x="8" y="7"/>
                  </a:lnTo>
                  <a:lnTo>
                    <a:pt x="17" y="2"/>
                  </a:lnTo>
                  <a:lnTo>
                    <a:pt x="27" y="0"/>
                  </a:lnTo>
                  <a:lnTo>
                    <a:pt x="37" y="2"/>
                  </a:lnTo>
                  <a:lnTo>
                    <a:pt x="46" y="7"/>
                  </a:lnTo>
                  <a:lnTo>
                    <a:pt x="51" y="15"/>
                  </a:lnTo>
                  <a:lnTo>
                    <a:pt x="52" y="23"/>
                  </a:lnTo>
                  <a:lnTo>
                    <a:pt x="51" y="32"/>
                  </a:lnTo>
                  <a:lnTo>
                    <a:pt x="46" y="39"/>
                  </a:lnTo>
                  <a:lnTo>
                    <a:pt x="37" y="43"/>
                  </a:lnTo>
                  <a:lnTo>
                    <a:pt x="27" y="45"/>
                  </a:lnTo>
                  <a:lnTo>
                    <a:pt x="17" y="43"/>
                  </a:lnTo>
                  <a:lnTo>
                    <a:pt x="8" y="39"/>
                  </a:lnTo>
                  <a:lnTo>
                    <a:pt x="2" y="3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91" name="Line 76"/>
            <p:cNvSpPr>
              <a:spLocks noChangeAspect="1" noChangeShapeType="1"/>
            </p:cNvSpPr>
            <p:nvPr/>
          </p:nvSpPr>
          <p:spPr bwMode="auto">
            <a:xfrm>
              <a:off x="1115" y="904"/>
              <a:ext cx="1" cy="9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92" name="Line 77"/>
            <p:cNvSpPr>
              <a:spLocks noChangeAspect="1" noChangeShapeType="1"/>
            </p:cNvSpPr>
            <p:nvPr/>
          </p:nvSpPr>
          <p:spPr bwMode="auto">
            <a:xfrm flipH="1">
              <a:off x="619" y="1890"/>
              <a:ext cx="11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93" name="Line 78"/>
            <p:cNvSpPr>
              <a:spLocks noChangeAspect="1" noChangeShapeType="1"/>
            </p:cNvSpPr>
            <p:nvPr/>
          </p:nvSpPr>
          <p:spPr bwMode="auto">
            <a:xfrm flipH="1">
              <a:off x="597" y="1896"/>
              <a:ext cx="10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94" name="Line 79"/>
            <p:cNvSpPr>
              <a:spLocks noChangeAspect="1" noChangeShapeType="1"/>
            </p:cNvSpPr>
            <p:nvPr/>
          </p:nvSpPr>
          <p:spPr bwMode="auto">
            <a:xfrm flipH="1">
              <a:off x="573" y="1903"/>
              <a:ext cx="13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95" name="Line 80"/>
            <p:cNvSpPr>
              <a:spLocks noChangeAspect="1" noChangeShapeType="1"/>
            </p:cNvSpPr>
            <p:nvPr/>
          </p:nvSpPr>
          <p:spPr bwMode="auto">
            <a:xfrm flipH="1">
              <a:off x="552" y="1909"/>
              <a:ext cx="10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96" name="Line 81"/>
            <p:cNvSpPr>
              <a:spLocks noChangeAspect="1" noChangeShapeType="1"/>
            </p:cNvSpPr>
            <p:nvPr/>
          </p:nvSpPr>
          <p:spPr bwMode="auto">
            <a:xfrm flipH="1">
              <a:off x="528" y="1915"/>
              <a:ext cx="11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97" name="Line 82"/>
            <p:cNvSpPr>
              <a:spLocks noChangeAspect="1" noChangeShapeType="1"/>
            </p:cNvSpPr>
            <p:nvPr/>
          </p:nvSpPr>
          <p:spPr bwMode="auto">
            <a:xfrm flipH="1">
              <a:off x="506" y="1922"/>
              <a:ext cx="11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98" name="Line 83"/>
            <p:cNvSpPr>
              <a:spLocks noChangeAspect="1" noChangeShapeType="1"/>
            </p:cNvSpPr>
            <p:nvPr/>
          </p:nvSpPr>
          <p:spPr bwMode="auto">
            <a:xfrm flipH="1">
              <a:off x="483" y="1929"/>
              <a:ext cx="12" cy="2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399" name="Line 84"/>
            <p:cNvSpPr>
              <a:spLocks noChangeAspect="1" noChangeShapeType="1"/>
            </p:cNvSpPr>
            <p:nvPr/>
          </p:nvSpPr>
          <p:spPr bwMode="auto">
            <a:xfrm flipH="1">
              <a:off x="461" y="1934"/>
              <a:ext cx="11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00" name="Line 85"/>
            <p:cNvSpPr>
              <a:spLocks noChangeAspect="1" noChangeShapeType="1"/>
            </p:cNvSpPr>
            <p:nvPr/>
          </p:nvSpPr>
          <p:spPr bwMode="auto">
            <a:xfrm flipH="1">
              <a:off x="437" y="1941"/>
              <a:ext cx="13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01" name="Line 86"/>
            <p:cNvSpPr>
              <a:spLocks noChangeAspect="1" noChangeShapeType="1"/>
            </p:cNvSpPr>
            <p:nvPr/>
          </p:nvSpPr>
          <p:spPr bwMode="auto">
            <a:xfrm flipH="1">
              <a:off x="416" y="1948"/>
              <a:ext cx="11" cy="2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02" name="Line 87"/>
            <p:cNvSpPr>
              <a:spLocks noChangeAspect="1" noChangeShapeType="1"/>
            </p:cNvSpPr>
            <p:nvPr/>
          </p:nvSpPr>
          <p:spPr bwMode="auto">
            <a:xfrm flipH="1">
              <a:off x="392" y="1953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03" name="Line 88"/>
            <p:cNvSpPr>
              <a:spLocks noChangeAspect="1" noChangeShapeType="1"/>
            </p:cNvSpPr>
            <p:nvPr/>
          </p:nvSpPr>
          <p:spPr bwMode="auto">
            <a:xfrm flipH="1">
              <a:off x="371" y="1960"/>
              <a:ext cx="11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04" name="Line 89"/>
            <p:cNvSpPr>
              <a:spLocks noChangeAspect="1" noChangeShapeType="1"/>
            </p:cNvSpPr>
            <p:nvPr/>
          </p:nvSpPr>
          <p:spPr bwMode="auto">
            <a:xfrm flipH="1">
              <a:off x="348" y="1966"/>
              <a:ext cx="12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05" name="Line 90"/>
            <p:cNvSpPr>
              <a:spLocks noChangeAspect="1" noChangeShapeType="1"/>
            </p:cNvSpPr>
            <p:nvPr/>
          </p:nvSpPr>
          <p:spPr bwMode="auto">
            <a:xfrm>
              <a:off x="1079" y="802"/>
              <a:ext cx="9" cy="16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06" name="Line 91"/>
            <p:cNvSpPr>
              <a:spLocks noChangeAspect="1" noChangeShapeType="1"/>
            </p:cNvSpPr>
            <p:nvPr/>
          </p:nvSpPr>
          <p:spPr bwMode="auto">
            <a:xfrm>
              <a:off x="1097" y="833"/>
              <a:ext cx="9" cy="16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07" name="Line 92"/>
            <p:cNvSpPr>
              <a:spLocks noChangeAspect="1" noChangeShapeType="1"/>
            </p:cNvSpPr>
            <p:nvPr/>
          </p:nvSpPr>
          <p:spPr bwMode="auto">
            <a:xfrm>
              <a:off x="332" y="999"/>
              <a:ext cx="16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08" name="Line 93"/>
            <p:cNvSpPr>
              <a:spLocks noChangeAspect="1" noChangeShapeType="1"/>
            </p:cNvSpPr>
            <p:nvPr/>
          </p:nvSpPr>
          <p:spPr bwMode="auto">
            <a:xfrm>
              <a:off x="365" y="1018"/>
              <a:ext cx="17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09" name="Line 94"/>
            <p:cNvSpPr>
              <a:spLocks noChangeAspect="1" noChangeShapeType="1"/>
            </p:cNvSpPr>
            <p:nvPr/>
          </p:nvSpPr>
          <p:spPr bwMode="auto">
            <a:xfrm>
              <a:off x="400" y="1036"/>
              <a:ext cx="17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10" name="Line 95"/>
            <p:cNvSpPr>
              <a:spLocks noChangeAspect="1" noChangeShapeType="1"/>
            </p:cNvSpPr>
            <p:nvPr/>
          </p:nvSpPr>
          <p:spPr bwMode="auto">
            <a:xfrm>
              <a:off x="434" y="1054"/>
              <a:ext cx="17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11" name="Line 96"/>
            <p:cNvSpPr>
              <a:spLocks noChangeAspect="1" noChangeShapeType="1"/>
            </p:cNvSpPr>
            <p:nvPr/>
          </p:nvSpPr>
          <p:spPr bwMode="auto">
            <a:xfrm>
              <a:off x="468" y="1072"/>
              <a:ext cx="16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12" name="Line 97"/>
            <p:cNvSpPr>
              <a:spLocks noChangeAspect="1" noChangeShapeType="1"/>
            </p:cNvSpPr>
            <p:nvPr/>
          </p:nvSpPr>
          <p:spPr bwMode="auto">
            <a:xfrm>
              <a:off x="501" y="1090"/>
              <a:ext cx="17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13" name="Line 98"/>
            <p:cNvSpPr>
              <a:spLocks noChangeAspect="1" noChangeShapeType="1"/>
            </p:cNvSpPr>
            <p:nvPr/>
          </p:nvSpPr>
          <p:spPr bwMode="auto">
            <a:xfrm>
              <a:off x="535" y="1107"/>
              <a:ext cx="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14" name="Line 99"/>
            <p:cNvSpPr>
              <a:spLocks noChangeAspect="1" noChangeShapeType="1"/>
            </p:cNvSpPr>
            <p:nvPr/>
          </p:nvSpPr>
          <p:spPr bwMode="auto">
            <a:xfrm>
              <a:off x="332" y="1114"/>
              <a:ext cx="18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15" name="Line 100"/>
            <p:cNvSpPr>
              <a:spLocks noChangeAspect="1" noChangeShapeType="1"/>
            </p:cNvSpPr>
            <p:nvPr/>
          </p:nvSpPr>
          <p:spPr bwMode="auto">
            <a:xfrm>
              <a:off x="369" y="1128"/>
              <a:ext cx="19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16" name="Line 101"/>
            <p:cNvSpPr>
              <a:spLocks noChangeAspect="1" noChangeShapeType="1"/>
            </p:cNvSpPr>
            <p:nvPr/>
          </p:nvSpPr>
          <p:spPr bwMode="auto">
            <a:xfrm>
              <a:off x="407" y="1141"/>
              <a:ext cx="18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17" name="Line 102"/>
            <p:cNvSpPr>
              <a:spLocks noChangeAspect="1" noChangeShapeType="1"/>
            </p:cNvSpPr>
            <p:nvPr/>
          </p:nvSpPr>
          <p:spPr bwMode="auto">
            <a:xfrm>
              <a:off x="444" y="1155"/>
              <a:ext cx="18" cy="6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18" name="Line 103"/>
            <p:cNvSpPr>
              <a:spLocks noChangeAspect="1" noChangeShapeType="1"/>
            </p:cNvSpPr>
            <p:nvPr/>
          </p:nvSpPr>
          <p:spPr bwMode="auto">
            <a:xfrm>
              <a:off x="480" y="1168"/>
              <a:ext cx="18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19" name="Line 104"/>
            <p:cNvSpPr>
              <a:spLocks noChangeAspect="1" noChangeShapeType="1"/>
            </p:cNvSpPr>
            <p:nvPr/>
          </p:nvSpPr>
          <p:spPr bwMode="auto">
            <a:xfrm>
              <a:off x="517" y="1181"/>
              <a:ext cx="17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20" name="Line 105"/>
            <p:cNvSpPr>
              <a:spLocks noChangeAspect="1" noChangeShapeType="1"/>
            </p:cNvSpPr>
            <p:nvPr/>
          </p:nvSpPr>
          <p:spPr bwMode="auto">
            <a:xfrm>
              <a:off x="332" y="1244"/>
              <a:ext cx="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21" name="Line 106"/>
            <p:cNvSpPr>
              <a:spLocks noChangeAspect="1" noChangeShapeType="1"/>
            </p:cNvSpPr>
            <p:nvPr/>
          </p:nvSpPr>
          <p:spPr bwMode="auto">
            <a:xfrm>
              <a:off x="372" y="1243"/>
              <a:ext cx="19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22" name="Line 107"/>
            <p:cNvSpPr>
              <a:spLocks noChangeAspect="1" noChangeShapeType="1"/>
            </p:cNvSpPr>
            <p:nvPr/>
          </p:nvSpPr>
          <p:spPr bwMode="auto">
            <a:xfrm>
              <a:off x="411" y="1242"/>
              <a:ext cx="2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23" name="Line 108"/>
            <p:cNvSpPr>
              <a:spLocks noChangeAspect="1" noChangeShapeType="1"/>
            </p:cNvSpPr>
            <p:nvPr/>
          </p:nvSpPr>
          <p:spPr bwMode="auto">
            <a:xfrm>
              <a:off x="452" y="1241"/>
              <a:ext cx="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24" name="Line 109"/>
            <p:cNvSpPr>
              <a:spLocks noChangeAspect="1" noChangeShapeType="1"/>
            </p:cNvSpPr>
            <p:nvPr/>
          </p:nvSpPr>
          <p:spPr bwMode="auto">
            <a:xfrm>
              <a:off x="491" y="1240"/>
              <a:ext cx="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25" name="Line 110"/>
            <p:cNvSpPr>
              <a:spLocks noChangeAspect="1" noChangeShapeType="1"/>
            </p:cNvSpPr>
            <p:nvPr/>
          </p:nvSpPr>
          <p:spPr bwMode="auto">
            <a:xfrm>
              <a:off x="532" y="1239"/>
              <a:ext cx="4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26" name="Line 111"/>
            <p:cNvSpPr>
              <a:spLocks noChangeAspect="1" noChangeShapeType="1"/>
            </p:cNvSpPr>
            <p:nvPr/>
          </p:nvSpPr>
          <p:spPr bwMode="auto">
            <a:xfrm flipV="1">
              <a:off x="332" y="1435"/>
              <a:ext cx="19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27" name="Line 112"/>
            <p:cNvSpPr>
              <a:spLocks noChangeAspect="1" noChangeShapeType="1"/>
            </p:cNvSpPr>
            <p:nvPr/>
          </p:nvSpPr>
          <p:spPr bwMode="auto">
            <a:xfrm flipV="1">
              <a:off x="370" y="1427"/>
              <a:ext cx="19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28" name="Line 113"/>
            <p:cNvSpPr>
              <a:spLocks noChangeAspect="1" noChangeShapeType="1"/>
            </p:cNvSpPr>
            <p:nvPr/>
          </p:nvSpPr>
          <p:spPr bwMode="auto">
            <a:xfrm flipV="1">
              <a:off x="408" y="1417"/>
              <a:ext cx="19" cy="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29" name="Line 114"/>
            <p:cNvSpPr>
              <a:spLocks noChangeAspect="1" noChangeShapeType="1"/>
            </p:cNvSpPr>
            <p:nvPr/>
          </p:nvSpPr>
          <p:spPr bwMode="auto">
            <a:xfrm flipV="1">
              <a:off x="445" y="1409"/>
              <a:ext cx="19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30" name="Line 115"/>
            <p:cNvSpPr>
              <a:spLocks noChangeAspect="1" noChangeShapeType="1"/>
            </p:cNvSpPr>
            <p:nvPr/>
          </p:nvSpPr>
          <p:spPr bwMode="auto">
            <a:xfrm flipV="1">
              <a:off x="483" y="1400"/>
              <a:ext cx="19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31" name="Line 116"/>
            <p:cNvSpPr>
              <a:spLocks noChangeAspect="1" noChangeShapeType="1"/>
            </p:cNvSpPr>
            <p:nvPr/>
          </p:nvSpPr>
          <p:spPr bwMode="auto">
            <a:xfrm flipV="1">
              <a:off x="521" y="1392"/>
              <a:ext cx="15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32" name="Line 117"/>
            <p:cNvSpPr>
              <a:spLocks noChangeAspect="1" noChangeShapeType="1"/>
            </p:cNvSpPr>
            <p:nvPr/>
          </p:nvSpPr>
          <p:spPr bwMode="auto">
            <a:xfrm flipV="1">
              <a:off x="332" y="1562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33" name="Line 118"/>
            <p:cNvSpPr>
              <a:spLocks noChangeAspect="1" noChangeShapeType="1"/>
            </p:cNvSpPr>
            <p:nvPr/>
          </p:nvSpPr>
          <p:spPr bwMode="auto">
            <a:xfrm flipV="1">
              <a:off x="368" y="1547"/>
              <a:ext cx="18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34" name="Line 119"/>
            <p:cNvSpPr>
              <a:spLocks noChangeAspect="1" noChangeShapeType="1"/>
            </p:cNvSpPr>
            <p:nvPr/>
          </p:nvSpPr>
          <p:spPr bwMode="auto">
            <a:xfrm flipV="1">
              <a:off x="404" y="1532"/>
              <a:ext cx="17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35" name="Line 120"/>
            <p:cNvSpPr>
              <a:spLocks noChangeAspect="1" noChangeShapeType="1"/>
            </p:cNvSpPr>
            <p:nvPr/>
          </p:nvSpPr>
          <p:spPr bwMode="auto">
            <a:xfrm flipV="1">
              <a:off x="439" y="1517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36" name="Line 121"/>
            <p:cNvSpPr>
              <a:spLocks noChangeAspect="1" noChangeShapeType="1"/>
            </p:cNvSpPr>
            <p:nvPr/>
          </p:nvSpPr>
          <p:spPr bwMode="auto">
            <a:xfrm flipV="1">
              <a:off x="475" y="1502"/>
              <a:ext cx="18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37" name="Line 122"/>
            <p:cNvSpPr>
              <a:spLocks noChangeAspect="1" noChangeShapeType="1"/>
            </p:cNvSpPr>
            <p:nvPr/>
          </p:nvSpPr>
          <p:spPr bwMode="auto">
            <a:xfrm flipV="1">
              <a:off x="511" y="1487"/>
              <a:ext cx="18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38" name="Line 123"/>
            <p:cNvSpPr>
              <a:spLocks noChangeAspect="1" noChangeShapeType="1"/>
            </p:cNvSpPr>
            <p:nvPr/>
          </p:nvSpPr>
          <p:spPr bwMode="auto">
            <a:xfrm flipV="1">
              <a:off x="332" y="1674"/>
              <a:ext cx="18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39" name="Line 124"/>
            <p:cNvSpPr>
              <a:spLocks noChangeAspect="1" noChangeShapeType="1"/>
            </p:cNvSpPr>
            <p:nvPr/>
          </p:nvSpPr>
          <p:spPr bwMode="auto">
            <a:xfrm flipV="1">
              <a:off x="368" y="1657"/>
              <a:ext cx="18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40" name="Line 125"/>
            <p:cNvSpPr>
              <a:spLocks noChangeAspect="1" noChangeShapeType="1"/>
            </p:cNvSpPr>
            <p:nvPr/>
          </p:nvSpPr>
          <p:spPr bwMode="auto">
            <a:xfrm flipV="1">
              <a:off x="404" y="1641"/>
              <a:ext cx="16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41" name="Line 126"/>
            <p:cNvSpPr>
              <a:spLocks noChangeAspect="1" noChangeShapeType="1"/>
            </p:cNvSpPr>
            <p:nvPr/>
          </p:nvSpPr>
          <p:spPr bwMode="auto">
            <a:xfrm flipV="1">
              <a:off x="437" y="1624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42" name="Line 127"/>
            <p:cNvSpPr>
              <a:spLocks noChangeAspect="1" noChangeShapeType="1"/>
            </p:cNvSpPr>
            <p:nvPr/>
          </p:nvSpPr>
          <p:spPr bwMode="auto">
            <a:xfrm flipV="1">
              <a:off x="472" y="1608"/>
              <a:ext cx="18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43" name="Line 128"/>
            <p:cNvSpPr>
              <a:spLocks noChangeAspect="1" noChangeShapeType="1"/>
            </p:cNvSpPr>
            <p:nvPr/>
          </p:nvSpPr>
          <p:spPr bwMode="auto">
            <a:xfrm flipV="1">
              <a:off x="508" y="1591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44" name="Line 129"/>
            <p:cNvSpPr>
              <a:spLocks noChangeAspect="1" noChangeShapeType="1"/>
            </p:cNvSpPr>
            <p:nvPr/>
          </p:nvSpPr>
          <p:spPr bwMode="auto">
            <a:xfrm flipH="1">
              <a:off x="2357" y="999"/>
              <a:ext cx="20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45" name="Line 130"/>
            <p:cNvSpPr>
              <a:spLocks noChangeAspect="1" noChangeShapeType="1"/>
            </p:cNvSpPr>
            <p:nvPr/>
          </p:nvSpPr>
          <p:spPr bwMode="auto">
            <a:xfrm flipH="1">
              <a:off x="2317" y="1003"/>
              <a:ext cx="20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46" name="Line 131"/>
            <p:cNvSpPr>
              <a:spLocks noChangeAspect="1" noChangeShapeType="1"/>
            </p:cNvSpPr>
            <p:nvPr/>
          </p:nvSpPr>
          <p:spPr bwMode="auto">
            <a:xfrm flipH="1">
              <a:off x="2277" y="1007"/>
              <a:ext cx="20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47" name="Line 132"/>
            <p:cNvSpPr>
              <a:spLocks noChangeAspect="1" noChangeShapeType="1"/>
            </p:cNvSpPr>
            <p:nvPr/>
          </p:nvSpPr>
          <p:spPr bwMode="auto">
            <a:xfrm flipH="1">
              <a:off x="2357" y="1114"/>
              <a:ext cx="20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48" name="Line 133"/>
            <p:cNvSpPr>
              <a:spLocks noChangeAspect="1" noChangeShapeType="1"/>
            </p:cNvSpPr>
            <p:nvPr/>
          </p:nvSpPr>
          <p:spPr bwMode="auto">
            <a:xfrm flipH="1">
              <a:off x="2317" y="1118"/>
              <a:ext cx="20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49" name="Line 134"/>
            <p:cNvSpPr>
              <a:spLocks noChangeAspect="1" noChangeShapeType="1"/>
            </p:cNvSpPr>
            <p:nvPr/>
          </p:nvSpPr>
          <p:spPr bwMode="auto">
            <a:xfrm flipH="1">
              <a:off x="2277" y="1123"/>
              <a:ext cx="20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50" name="Line 135"/>
            <p:cNvSpPr>
              <a:spLocks noChangeAspect="1" noChangeShapeType="1"/>
            </p:cNvSpPr>
            <p:nvPr/>
          </p:nvSpPr>
          <p:spPr bwMode="auto">
            <a:xfrm flipH="1">
              <a:off x="2357" y="1239"/>
              <a:ext cx="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51" name="Line 136"/>
            <p:cNvSpPr>
              <a:spLocks noChangeAspect="1" noChangeShapeType="1"/>
            </p:cNvSpPr>
            <p:nvPr/>
          </p:nvSpPr>
          <p:spPr bwMode="auto">
            <a:xfrm flipH="1">
              <a:off x="2317" y="1239"/>
              <a:ext cx="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52" name="Line 137"/>
            <p:cNvSpPr>
              <a:spLocks noChangeAspect="1" noChangeShapeType="1"/>
            </p:cNvSpPr>
            <p:nvPr/>
          </p:nvSpPr>
          <p:spPr bwMode="auto">
            <a:xfrm flipH="1">
              <a:off x="2277" y="1239"/>
              <a:ext cx="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53" name="Line 138"/>
            <p:cNvSpPr>
              <a:spLocks noChangeAspect="1" noChangeShapeType="1"/>
            </p:cNvSpPr>
            <p:nvPr/>
          </p:nvSpPr>
          <p:spPr bwMode="auto">
            <a:xfrm flipH="1" flipV="1">
              <a:off x="2357" y="1441"/>
              <a:ext cx="20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54" name="Line 139"/>
            <p:cNvSpPr>
              <a:spLocks noChangeAspect="1" noChangeShapeType="1"/>
            </p:cNvSpPr>
            <p:nvPr/>
          </p:nvSpPr>
          <p:spPr bwMode="auto">
            <a:xfrm flipH="1" flipV="1">
              <a:off x="2317" y="1437"/>
              <a:ext cx="20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55" name="Line 140"/>
            <p:cNvSpPr>
              <a:spLocks noChangeAspect="1" noChangeShapeType="1"/>
            </p:cNvSpPr>
            <p:nvPr/>
          </p:nvSpPr>
          <p:spPr bwMode="auto">
            <a:xfrm flipH="1" flipV="1">
              <a:off x="2277" y="1435"/>
              <a:ext cx="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56" name="Line 141"/>
            <p:cNvSpPr>
              <a:spLocks noChangeAspect="1" noChangeShapeType="1"/>
            </p:cNvSpPr>
            <p:nvPr/>
          </p:nvSpPr>
          <p:spPr bwMode="auto">
            <a:xfrm flipH="1" flipV="1">
              <a:off x="2359" y="1557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57" name="Line 142"/>
            <p:cNvSpPr>
              <a:spLocks noChangeAspect="1" noChangeShapeType="1"/>
            </p:cNvSpPr>
            <p:nvPr/>
          </p:nvSpPr>
          <p:spPr bwMode="auto">
            <a:xfrm flipH="1" flipV="1">
              <a:off x="2323" y="1542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58" name="Line 143"/>
            <p:cNvSpPr>
              <a:spLocks noChangeAspect="1" noChangeShapeType="1"/>
            </p:cNvSpPr>
            <p:nvPr/>
          </p:nvSpPr>
          <p:spPr bwMode="auto">
            <a:xfrm flipH="1" flipV="1">
              <a:off x="2287" y="1526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59" name="Line 144"/>
            <p:cNvSpPr>
              <a:spLocks noChangeAspect="1" noChangeShapeType="1"/>
            </p:cNvSpPr>
            <p:nvPr/>
          </p:nvSpPr>
          <p:spPr bwMode="auto">
            <a:xfrm flipH="1" flipV="1">
              <a:off x="2259" y="1514"/>
              <a:ext cx="10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60" name="Line 145"/>
            <p:cNvSpPr>
              <a:spLocks noChangeAspect="1" noChangeShapeType="1"/>
            </p:cNvSpPr>
            <p:nvPr/>
          </p:nvSpPr>
          <p:spPr bwMode="auto">
            <a:xfrm flipH="1" flipV="1">
              <a:off x="2361" y="1677"/>
              <a:ext cx="16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61" name="Line 146"/>
            <p:cNvSpPr>
              <a:spLocks noChangeAspect="1" noChangeShapeType="1"/>
            </p:cNvSpPr>
            <p:nvPr/>
          </p:nvSpPr>
          <p:spPr bwMode="auto">
            <a:xfrm flipH="1" flipV="1">
              <a:off x="2328" y="1657"/>
              <a:ext cx="16" cy="1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62" name="Line 147"/>
            <p:cNvSpPr>
              <a:spLocks noChangeAspect="1" noChangeShapeType="1"/>
            </p:cNvSpPr>
            <p:nvPr/>
          </p:nvSpPr>
          <p:spPr bwMode="auto">
            <a:xfrm flipH="1" flipV="1">
              <a:off x="2295" y="1637"/>
              <a:ext cx="16" cy="1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63" name="Line 148"/>
            <p:cNvSpPr>
              <a:spLocks noChangeAspect="1" noChangeShapeType="1"/>
            </p:cNvSpPr>
            <p:nvPr/>
          </p:nvSpPr>
          <p:spPr bwMode="auto">
            <a:xfrm flipH="1" flipV="1">
              <a:off x="2262" y="1617"/>
              <a:ext cx="16" cy="1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64" name="Freeform 149"/>
            <p:cNvSpPr>
              <a:spLocks noChangeAspect="1"/>
            </p:cNvSpPr>
            <p:nvPr/>
          </p:nvSpPr>
          <p:spPr bwMode="auto">
            <a:xfrm>
              <a:off x="619" y="1667"/>
              <a:ext cx="518" cy="111"/>
            </a:xfrm>
            <a:custGeom>
              <a:avLst/>
              <a:gdLst>
                <a:gd name="T0" fmla="*/ 49 w 576"/>
                <a:gd name="T1" fmla="*/ 11 h 124"/>
                <a:gd name="T2" fmla="*/ 50 w 576"/>
                <a:gd name="T3" fmla="*/ 11 h 124"/>
                <a:gd name="T4" fmla="*/ 52 w 576"/>
                <a:gd name="T5" fmla="*/ 11 h 124"/>
                <a:gd name="T6" fmla="*/ 54 w 576"/>
                <a:gd name="T7" fmla="*/ 10 h 124"/>
                <a:gd name="T8" fmla="*/ 54 w 576"/>
                <a:gd name="T9" fmla="*/ 9 h 124"/>
                <a:gd name="T10" fmla="*/ 55 w 576"/>
                <a:gd name="T11" fmla="*/ 8 h 124"/>
                <a:gd name="T12" fmla="*/ 55 w 576"/>
                <a:gd name="T13" fmla="*/ 7 h 124"/>
                <a:gd name="T14" fmla="*/ 55 w 576"/>
                <a:gd name="T15" fmla="*/ 5 h 124"/>
                <a:gd name="T16" fmla="*/ 55 w 576"/>
                <a:gd name="T17" fmla="*/ 4 h 124"/>
                <a:gd name="T18" fmla="*/ 55 w 576"/>
                <a:gd name="T19" fmla="*/ 4 h 124"/>
                <a:gd name="T20" fmla="*/ 54 w 576"/>
                <a:gd name="T21" fmla="*/ 4 h 124"/>
                <a:gd name="T22" fmla="*/ 54 w 576"/>
                <a:gd name="T23" fmla="*/ 4 h 124"/>
                <a:gd name="T24" fmla="*/ 52 w 576"/>
                <a:gd name="T25" fmla="*/ 4 h 124"/>
                <a:gd name="T26" fmla="*/ 50 w 576"/>
                <a:gd name="T27" fmla="*/ 2 h 124"/>
                <a:gd name="T28" fmla="*/ 49 w 576"/>
                <a:gd name="T29" fmla="*/ 0 h 124"/>
                <a:gd name="T30" fmla="*/ 7 w 576"/>
                <a:gd name="T31" fmla="*/ 0 h 124"/>
                <a:gd name="T32" fmla="*/ 4 w 576"/>
                <a:gd name="T33" fmla="*/ 2 h 124"/>
                <a:gd name="T34" fmla="*/ 4 w 576"/>
                <a:gd name="T35" fmla="*/ 4 h 124"/>
                <a:gd name="T36" fmla="*/ 4 w 576"/>
                <a:gd name="T37" fmla="*/ 4 h 124"/>
                <a:gd name="T38" fmla="*/ 4 w 576"/>
                <a:gd name="T39" fmla="*/ 4 h 124"/>
                <a:gd name="T40" fmla="*/ 4 w 576"/>
                <a:gd name="T41" fmla="*/ 4 h 124"/>
                <a:gd name="T42" fmla="*/ 1 w 576"/>
                <a:gd name="T43" fmla="*/ 4 h 124"/>
                <a:gd name="T44" fmla="*/ 0 w 576"/>
                <a:gd name="T45" fmla="*/ 5 h 124"/>
                <a:gd name="T46" fmla="*/ 1 w 576"/>
                <a:gd name="T47" fmla="*/ 7 h 124"/>
                <a:gd name="T48" fmla="*/ 4 w 576"/>
                <a:gd name="T49" fmla="*/ 8 h 124"/>
                <a:gd name="T50" fmla="*/ 4 w 576"/>
                <a:gd name="T51" fmla="*/ 9 h 124"/>
                <a:gd name="T52" fmla="*/ 4 w 576"/>
                <a:gd name="T53" fmla="*/ 10 h 124"/>
                <a:gd name="T54" fmla="*/ 4 w 576"/>
                <a:gd name="T55" fmla="*/ 11 h 124"/>
                <a:gd name="T56" fmla="*/ 4 w 576"/>
                <a:gd name="T57" fmla="*/ 11 h 124"/>
                <a:gd name="T58" fmla="*/ 7 w 576"/>
                <a:gd name="T59" fmla="*/ 11 h 124"/>
                <a:gd name="T60" fmla="*/ 49 w 576"/>
                <a:gd name="T61" fmla="*/ 11 h 12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6"/>
                <a:gd name="T94" fmla="*/ 0 h 124"/>
                <a:gd name="T95" fmla="*/ 576 w 576"/>
                <a:gd name="T96" fmla="*/ 124 h 12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6" h="124">
                  <a:moveTo>
                    <a:pt x="504" y="124"/>
                  </a:moveTo>
                  <a:lnTo>
                    <a:pt x="521" y="123"/>
                  </a:lnTo>
                  <a:lnTo>
                    <a:pt x="536" y="118"/>
                  </a:lnTo>
                  <a:lnTo>
                    <a:pt x="550" y="111"/>
                  </a:lnTo>
                  <a:lnTo>
                    <a:pt x="561" y="101"/>
                  </a:lnTo>
                  <a:lnTo>
                    <a:pt x="570" y="90"/>
                  </a:lnTo>
                  <a:lnTo>
                    <a:pt x="575" y="76"/>
                  </a:lnTo>
                  <a:lnTo>
                    <a:pt x="576" y="62"/>
                  </a:lnTo>
                  <a:lnTo>
                    <a:pt x="575" y="49"/>
                  </a:lnTo>
                  <a:lnTo>
                    <a:pt x="570" y="35"/>
                  </a:lnTo>
                  <a:lnTo>
                    <a:pt x="561" y="24"/>
                  </a:lnTo>
                  <a:lnTo>
                    <a:pt x="550" y="14"/>
                  </a:lnTo>
                  <a:lnTo>
                    <a:pt x="536" y="6"/>
                  </a:lnTo>
                  <a:lnTo>
                    <a:pt x="521" y="2"/>
                  </a:lnTo>
                  <a:lnTo>
                    <a:pt x="504" y="0"/>
                  </a:lnTo>
                  <a:lnTo>
                    <a:pt x="72" y="0"/>
                  </a:lnTo>
                  <a:lnTo>
                    <a:pt x="56" y="2"/>
                  </a:lnTo>
                  <a:lnTo>
                    <a:pt x="40" y="6"/>
                  </a:lnTo>
                  <a:lnTo>
                    <a:pt x="27" y="14"/>
                  </a:lnTo>
                  <a:lnTo>
                    <a:pt x="16" y="24"/>
                  </a:lnTo>
                  <a:lnTo>
                    <a:pt x="7" y="35"/>
                  </a:lnTo>
                  <a:lnTo>
                    <a:pt x="1" y="49"/>
                  </a:lnTo>
                  <a:lnTo>
                    <a:pt x="0" y="62"/>
                  </a:lnTo>
                  <a:lnTo>
                    <a:pt x="1" y="76"/>
                  </a:lnTo>
                  <a:lnTo>
                    <a:pt x="7" y="90"/>
                  </a:lnTo>
                  <a:lnTo>
                    <a:pt x="16" y="101"/>
                  </a:lnTo>
                  <a:lnTo>
                    <a:pt x="27" y="111"/>
                  </a:lnTo>
                  <a:lnTo>
                    <a:pt x="40" y="118"/>
                  </a:lnTo>
                  <a:lnTo>
                    <a:pt x="56" y="123"/>
                  </a:lnTo>
                  <a:lnTo>
                    <a:pt x="72" y="124"/>
                  </a:lnTo>
                  <a:lnTo>
                    <a:pt x="504" y="124"/>
                  </a:lnTo>
                  <a:close/>
                </a:path>
              </a:pathLst>
            </a:custGeom>
            <a:solidFill>
              <a:srgbClr val="FFFF97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65" name="Rectangle 150"/>
            <p:cNvSpPr>
              <a:spLocks noChangeAspect="1" noChangeArrowheads="1"/>
            </p:cNvSpPr>
            <p:nvPr/>
          </p:nvSpPr>
          <p:spPr bwMode="auto">
            <a:xfrm>
              <a:off x="750" y="1687"/>
              <a:ext cx="28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66" name="Freeform 151"/>
            <p:cNvSpPr>
              <a:spLocks noChangeAspect="1"/>
            </p:cNvSpPr>
            <p:nvPr/>
          </p:nvSpPr>
          <p:spPr bwMode="auto">
            <a:xfrm>
              <a:off x="642" y="1642"/>
              <a:ext cx="520" cy="111"/>
            </a:xfrm>
            <a:custGeom>
              <a:avLst/>
              <a:gdLst>
                <a:gd name="T0" fmla="*/ 51 w 577"/>
                <a:gd name="T1" fmla="*/ 11 h 124"/>
                <a:gd name="T2" fmla="*/ 53 w 577"/>
                <a:gd name="T3" fmla="*/ 11 h 124"/>
                <a:gd name="T4" fmla="*/ 54 w 577"/>
                <a:gd name="T5" fmla="*/ 11 h 124"/>
                <a:gd name="T6" fmla="*/ 57 w 577"/>
                <a:gd name="T7" fmla="*/ 10 h 124"/>
                <a:gd name="T8" fmla="*/ 57 w 577"/>
                <a:gd name="T9" fmla="*/ 9 h 124"/>
                <a:gd name="T10" fmla="*/ 57 w 577"/>
                <a:gd name="T11" fmla="*/ 8 h 124"/>
                <a:gd name="T12" fmla="*/ 59 w 577"/>
                <a:gd name="T13" fmla="*/ 7 h 124"/>
                <a:gd name="T14" fmla="*/ 59 w 577"/>
                <a:gd name="T15" fmla="*/ 5 h 124"/>
                <a:gd name="T16" fmla="*/ 59 w 577"/>
                <a:gd name="T17" fmla="*/ 4 h 124"/>
                <a:gd name="T18" fmla="*/ 57 w 577"/>
                <a:gd name="T19" fmla="*/ 4 h 124"/>
                <a:gd name="T20" fmla="*/ 57 w 577"/>
                <a:gd name="T21" fmla="*/ 4 h 124"/>
                <a:gd name="T22" fmla="*/ 57 w 577"/>
                <a:gd name="T23" fmla="*/ 4 h 124"/>
                <a:gd name="T24" fmla="*/ 54 w 577"/>
                <a:gd name="T25" fmla="*/ 4 h 124"/>
                <a:gd name="T26" fmla="*/ 53 w 577"/>
                <a:gd name="T27" fmla="*/ 1 h 124"/>
                <a:gd name="T28" fmla="*/ 51 w 577"/>
                <a:gd name="T29" fmla="*/ 0 h 124"/>
                <a:gd name="T30" fmla="*/ 8 w 577"/>
                <a:gd name="T31" fmla="*/ 0 h 124"/>
                <a:gd name="T32" fmla="*/ 5 w 577"/>
                <a:gd name="T33" fmla="*/ 1 h 124"/>
                <a:gd name="T34" fmla="*/ 5 w 577"/>
                <a:gd name="T35" fmla="*/ 4 h 124"/>
                <a:gd name="T36" fmla="*/ 5 w 577"/>
                <a:gd name="T37" fmla="*/ 4 h 124"/>
                <a:gd name="T38" fmla="*/ 5 w 577"/>
                <a:gd name="T39" fmla="*/ 4 h 124"/>
                <a:gd name="T40" fmla="*/ 5 w 577"/>
                <a:gd name="T41" fmla="*/ 4 h 124"/>
                <a:gd name="T42" fmla="*/ 2 w 577"/>
                <a:gd name="T43" fmla="*/ 4 h 124"/>
                <a:gd name="T44" fmla="*/ 0 w 577"/>
                <a:gd name="T45" fmla="*/ 5 h 124"/>
                <a:gd name="T46" fmla="*/ 2 w 577"/>
                <a:gd name="T47" fmla="*/ 7 h 124"/>
                <a:gd name="T48" fmla="*/ 5 w 577"/>
                <a:gd name="T49" fmla="*/ 8 h 124"/>
                <a:gd name="T50" fmla="*/ 5 w 577"/>
                <a:gd name="T51" fmla="*/ 9 h 124"/>
                <a:gd name="T52" fmla="*/ 5 w 577"/>
                <a:gd name="T53" fmla="*/ 10 h 124"/>
                <a:gd name="T54" fmla="*/ 5 w 577"/>
                <a:gd name="T55" fmla="*/ 11 h 124"/>
                <a:gd name="T56" fmla="*/ 5 w 577"/>
                <a:gd name="T57" fmla="*/ 11 h 124"/>
                <a:gd name="T58" fmla="*/ 8 w 577"/>
                <a:gd name="T59" fmla="*/ 11 h 124"/>
                <a:gd name="T60" fmla="*/ 51 w 577"/>
                <a:gd name="T61" fmla="*/ 11 h 12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7"/>
                <a:gd name="T94" fmla="*/ 0 h 124"/>
                <a:gd name="T95" fmla="*/ 577 w 577"/>
                <a:gd name="T96" fmla="*/ 124 h 12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7" h="124">
                  <a:moveTo>
                    <a:pt x="505" y="124"/>
                  </a:moveTo>
                  <a:lnTo>
                    <a:pt x="521" y="122"/>
                  </a:lnTo>
                  <a:lnTo>
                    <a:pt x="536" y="118"/>
                  </a:lnTo>
                  <a:lnTo>
                    <a:pt x="550" y="111"/>
                  </a:lnTo>
                  <a:lnTo>
                    <a:pt x="561" y="100"/>
                  </a:lnTo>
                  <a:lnTo>
                    <a:pt x="570" y="89"/>
                  </a:lnTo>
                  <a:lnTo>
                    <a:pt x="575" y="76"/>
                  </a:lnTo>
                  <a:lnTo>
                    <a:pt x="577" y="62"/>
                  </a:lnTo>
                  <a:lnTo>
                    <a:pt x="575" y="48"/>
                  </a:lnTo>
                  <a:lnTo>
                    <a:pt x="570" y="35"/>
                  </a:lnTo>
                  <a:lnTo>
                    <a:pt x="561" y="23"/>
                  </a:lnTo>
                  <a:lnTo>
                    <a:pt x="550" y="13"/>
                  </a:lnTo>
                  <a:lnTo>
                    <a:pt x="536" y="6"/>
                  </a:lnTo>
                  <a:lnTo>
                    <a:pt x="521" y="1"/>
                  </a:lnTo>
                  <a:lnTo>
                    <a:pt x="505" y="0"/>
                  </a:lnTo>
                  <a:lnTo>
                    <a:pt x="72" y="0"/>
                  </a:lnTo>
                  <a:lnTo>
                    <a:pt x="56" y="1"/>
                  </a:lnTo>
                  <a:lnTo>
                    <a:pt x="41" y="6"/>
                  </a:lnTo>
                  <a:lnTo>
                    <a:pt x="28" y="13"/>
                  </a:lnTo>
                  <a:lnTo>
                    <a:pt x="15" y="23"/>
                  </a:lnTo>
                  <a:lnTo>
                    <a:pt x="8" y="35"/>
                  </a:lnTo>
                  <a:lnTo>
                    <a:pt x="2" y="48"/>
                  </a:lnTo>
                  <a:lnTo>
                    <a:pt x="0" y="62"/>
                  </a:lnTo>
                  <a:lnTo>
                    <a:pt x="2" y="76"/>
                  </a:lnTo>
                  <a:lnTo>
                    <a:pt x="8" y="89"/>
                  </a:lnTo>
                  <a:lnTo>
                    <a:pt x="15" y="100"/>
                  </a:lnTo>
                  <a:lnTo>
                    <a:pt x="28" y="111"/>
                  </a:lnTo>
                  <a:lnTo>
                    <a:pt x="41" y="118"/>
                  </a:lnTo>
                  <a:lnTo>
                    <a:pt x="56" y="122"/>
                  </a:lnTo>
                  <a:lnTo>
                    <a:pt x="72" y="124"/>
                  </a:lnTo>
                  <a:lnTo>
                    <a:pt x="505" y="124"/>
                  </a:lnTo>
                  <a:close/>
                </a:path>
              </a:pathLst>
            </a:custGeom>
            <a:solidFill>
              <a:srgbClr val="FFFF97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67" name="Rectangle 152"/>
            <p:cNvSpPr>
              <a:spLocks noChangeAspect="1" noChangeArrowheads="1"/>
            </p:cNvSpPr>
            <p:nvPr/>
          </p:nvSpPr>
          <p:spPr bwMode="auto">
            <a:xfrm>
              <a:off x="773" y="1662"/>
              <a:ext cx="28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68" name="Freeform 153"/>
            <p:cNvSpPr>
              <a:spLocks noChangeAspect="1"/>
            </p:cNvSpPr>
            <p:nvPr/>
          </p:nvSpPr>
          <p:spPr bwMode="auto">
            <a:xfrm>
              <a:off x="666" y="1615"/>
              <a:ext cx="520" cy="113"/>
            </a:xfrm>
            <a:custGeom>
              <a:avLst/>
              <a:gdLst>
                <a:gd name="T0" fmla="*/ 49 w 578"/>
                <a:gd name="T1" fmla="*/ 13 h 125"/>
                <a:gd name="T2" fmla="*/ 51 w 578"/>
                <a:gd name="T3" fmla="*/ 13 h 125"/>
                <a:gd name="T4" fmla="*/ 52 w 578"/>
                <a:gd name="T5" fmla="*/ 13 h 125"/>
                <a:gd name="T6" fmla="*/ 54 w 578"/>
                <a:gd name="T7" fmla="*/ 12 h 125"/>
                <a:gd name="T8" fmla="*/ 55 w 578"/>
                <a:gd name="T9" fmla="*/ 11 h 125"/>
                <a:gd name="T10" fmla="*/ 55 w 578"/>
                <a:gd name="T11" fmla="*/ 10 h 125"/>
                <a:gd name="T12" fmla="*/ 55 w 578"/>
                <a:gd name="T13" fmla="*/ 9 h 125"/>
                <a:gd name="T14" fmla="*/ 56 w 578"/>
                <a:gd name="T15" fmla="*/ 7 h 125"/>
                <a:gd name="T16" fmla="*/ 55 w 578"/>
                <a:gd name="T17" fmla="*/ 5 h 125"/>
                <a:gd name="T18" fmla="*/ 55 w 578"/>
                <a:gd name="T19" fmla="*/ 5 h 125"/>
                <a:gd name="T20" fmla="*/ 55 w 578"/>
                <a:gd name="T21" fmla="*/ 5 h 125"/>
                <a:gd name="T22" fmla="*/ 54 w 578"/>
                <a:gd name="T23" fmla="*/ 5 h 125"/>
                <a:gd name="T24" fmla="*/ 52 w 578"/>
                <a:gd name="T25" fmla="*/ 5 h 125"/>
                <a:gd name="T26" fmla="*/ 51 w 578"/>
                <a:gd name="T27" fmla="*/ 2 h 125"/>
                <a:gd name="T28" fmla="*/ 49 w 578"/>
                <a:gd name="T29" fmla="*/ 0 h 125"/>
                <a:gd name="T30" fmla="*/ 7 w 578"/>
                <a:gd name="T31" fmla="*/ 0 h 125"/>
                <a:gd name="T32" fmla="*/ 4 w 578"/>
                <a:gd name="T33" fmla="*/ 2 h 125"/>
                <a:gd name="T34" fmla="*/ 4 w 578"/>
                <a:gd name="T35" fmla="*/ 5 h 125"/>
                <a:gd name="T36" fmla="*/ 4 w 578"/>
                <a:gd name="T37" fmla="*/ 5 h 125"/>
                <a:gd name="T38" fmla="*/ 4 w 578"/>
                <a:gd name="T39" fmla="*/ 5 h 125"/>
                <a:gd name="T40" fmla="*/ 4 w 578"/>
                <a:gd name="T41" fmla="*/ 5 h 125"/>
                <a:gd name="T42" fmla="*/ 2 w 578"/>
                <a:gd name="T43" fmla="*/ 5 h 125"/>
                <a:gd name="T44" fmla="*/ 0 w 578"/>
                <a:gd name="T45" fmla="*/ 7 h 125"/>
                <a:gd name="T46" fmla="*/ 2 w 578"/>
                <a:gd name="T47" fmla="*/ 9 h 125"/>
                <a:gd name="T48" fmla="*/ 4 w 578"/>
                <a:gd name="T49" fmla="*/ 10 h 125"/>
                <a:gd name="T50" fmla="*/ 4 w 578"/>
                <a:gd name="T51" fmla="*/ 11 h 125"/>
                <a:gd name="T52" fmla="*/ 4 w 578"/>
                <a:gd name="T53" fmla="*/ 12 h 125"/>
                <a:gd name="T54" fmla="*/ 4 w 578"/>
                <a:gd name="T55" fmla="*/ 13 h 125"/>
                <a:gd name="T56" fmla="*/ 4 w 578"/>
                <a:gd name="T57" fmla="*/ 13 h 125"/>
                <a:gd name="T58" fmla="*/ 7 w 578"/>
                <a:gd name="T59" fmla="*/ 13 h 125"/>
                <a:gd name="T60" fmla="*/ 49 w 578"/>
                <a:gd name="T61" fmla="*/ 13 h 12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8"/>
                <a:gd name="T94" fmla="*/ 0 h 125"/>
                <a:gd name="T95" fmla="*/ 578 w 578"/>
                <a:gd name="T96" fmla="*/ 125 h 12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8" h="125">
                  <a:moveTo>
                    <a:pt x="505" y="125"/>
                  </a:moveTo>
                  <a:lnTo>
                    <a:pt x="521" y="124"/>
                  </a:lnTo>
                  <a:lnTo>
                    <a:pt x="536" y="119"/>
                  </a:lnTo>
                  <a:lnTo>
                    <a:pt x="550" y="111"/>
                  </a:lnTo>
                  <a:lnTo>
                    <a:pt x="562" y="102"/>
                  </a:lnTo>
                  <a:lnTo>
                    <a:pt x="570" y="89"/>
                  </a:lnTo>
                  <a:lnTo>
                    <a:pt x="575" y="77"/>
                  </a:lnTo>
                  <a:lnTo>
                    <a:pt x="578" y="62"/>
                  </a:lnTo>
                  <a:lnTo>
                    <a:pt x="575" y="49"/>
                  </a:lnTo>
                  <a:lnTo>
                    <a:pt x="570" y="36"/>
                  </a:lnTo>
                  <a:lnTo>
                    <a:pt x="562" y="24"/>
                  </a:lnTo>
                  <a:lnTo>
                    <a:pt x="550" y="14"/>
                  </a:lnTo>
                  <a:lnTo>
                    <a:pt x="536" y="7"/>
                  </a:lnTo>
                  <a:lnTo>
                    <a:pt x="521" y="2"/>
                  </a:lnTo>
                  <a:lnTo>
                    <a:pt x="505" y="0"/>
                  </a:lnTo>
                  <a:lnTo>
                    <a:pt x="73" y="0"/>
                  </a:lnTo>
                  <a:lnTo>
                    <a:pt x="56" y="2"/>
                  </a:lnTo>
                  <a:lnTo>
                    <a:pt x="41" y="7"/>
                  </a:lnTo>
                  <a:lnTo>
                    <a:pt x="27" y="14"/>
                  </a:lnTo>
                  <a:lnTo>
                    <a:pt x="16" y="24"/>
                  </a:lnTo>
                  <a:lnTo>
                    <a:pt x="7" y="36"/>
                  </a:lnTo>
                  <a:lnTo>
                    <a:pt x="2" y="49"/>
                  </a:lnTo>
                  <a:lnTo>
                    <a:pt x="0" y="62"/>
                  </a:lnTo>
                  <a:lnTo>
                    <a:pt x="2" y="77"/>
                  </a:lnTo>
                  <a:lnTo>
                    <a:pt x="7" y="89"/>
                  </a:lnTo>
                  <a:lnTo>
                    <a:pt x="16" y="102"/>
                  </a:lnTo>
                  <a:lnTo>
                    <a:pt x="27" y="111"/>
                  </a:lnTo>
                  <a:lnTo>
                    <a:pt x="41" y="119"/>
                  </a:lnTo>
                  <a:lnTo>
                    <a:pt x="56" y="124"/>
                  </a:lnTo>
                  <a:lnTo>
                    <a:pt x="73" y="125"/>
                  </a:lnTo>
                  <a:lnTo>
                    <a:pt x="505" y="125"/>
                  </a:lnTo>
                  <a:close/>
                </a:path>
              </a:pathLst>
            </a:custGeom>
            <a:solidFill>
              <a:srgbClr val="FFFF97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69" name="Rectangle 154"/>
            <p:cNvSpPr>
              <a:spLocks noChangeAspect="1" noChangeArrowheads="1"/>
            </p:cNvSpPr>
            <p:nvPr/>
          </p:nvSpPr>
          <p:spPr bwMode="auto">
            <a:xfrm>
              <a:off x="735" y="1620"/>
              <a:ext cx="426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70" name="Line 155"/>
            <p:cNvSpPr>
              <a:spLocks noChangeAspect="1" noChangeShapeType="1"/>
            </p:cNvSpPr>
            <p:nvPr/>
          </p:nvSpPr>
          <p:spPr bwMode="auto">
            <a:xfrm>
              <a:off x="229" y="1972"/>
              <a:ext cx="10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71" name="Freeform 156"/>
            <p:cNvSpPr>
              <a:spLocks noChangeAspect="1"/>
            </p:cNvSpPr>
            <p:nvPr/>
          </p:nvSpPr>
          <p:spPr bwMode="auto">
            <a:xfrm>
              <a:off x="1303" y="2277"/>
              <a:ext cx="1039" cy="203"/>
            </a:xfrm>
            <a:custGeom>
              <a:avLst/>
              <a:gdLst>
                <a:gd name="T0" fmla="*/ 100 w 1155"/>
                <a:gd name="T1" fmla="*/ 21 h 226"/>
                <a:gd name="T2" fmla="*/ 102 w 1155"/>
                <a:gd name="T3" fmla="*/ 21 h 226"/>
                <a:gd name="T4" fmla="*/ 104 w 1155"/>
                <a:gd name="T5" fmla="*/ 21 h 226"/>
                <a:gd name="T6" fmla="*/ 106 w 1155"/>
                <a:gd name="T7" fmla="*/ 20 h 226"/>
                <a:gd name="T8" fmla="*/ 108 w 1155"/>
                <a:gd name="T9" fmla="*/ 19 h 226"/>
                <a:gd name="T10" fmla="*/ 109 w 1155"/>
                <a:gd name="T11" fmla="*/ 18 h 226"/>
                <a:gd name="T12" fmla="*/ 111 w 1155"/>
                <a:gd name="T13" fmla="*/ 16 h 226"/>
                <a:gd name="T14" fmla="*/ 112 w 1155"/>
                <a:gd name="T15" fmla="*/ 14 h 226"/>
                <a:gd name="T16" fmla="*/ 112 w 1155"/>
                <a:gd name="T17" fmla="*/ 12 h 226"/>
                <a:gd name="T18" fmla="*/ 113 w 1155"/>
                <a:gd name="T19" fmla="*/ 11 h 226"/>
                <a:gd name="T20" fmla="*/ 113 w 1155"/>
                <a:gd name="T21" fmla="*/ 11 h 226"/>
                <a:gd name="T22" fmla="*/ 112 w 1155"/>
                <a:gd name="T23" fmla="*/ 9 h 226"/>
                <a:gd name="T24" fmla="*/ 112 w 1155"/>
                <a:gd name="T25" fmla="*/ 7 h 226"/>
                <a:gd name="T26" fmla="*/ 111 w 1155"/>
                <a:gd name="T27" fmla="*/ 4 h 226"/>
                <a:gd name="T28" fmla="*/ 109 w 1155"/>
                <a:gd name="T29" fmla="*/ 4 h 226"/>
                <a:gd name="T30" fmla="*/ 108 w 1155"/>
                <a:gd name="T31" fmla="*/ 4 h 226"/>
                <a:gd name="T32" fmla="*/ 106 w 1155"/>
                <a:gd name="T33" fmla="*/ 4 h 226"/>
                <a:gd name="T34" fmla="*/ 104 w 1155"/>
                <a:gd name="T35" fmla="*/ 4 h 226"/>
                <a:gd name="T36" fmla="*/ 102 w 1155"/>
                <a:gd name="T37" fmla="*/ 2 h 226"/>
                <a:gd name="T38" fmla="*/ 100 w 1155"/>
                <a:gd name="T39" fmla="*/ 0 h 226"/>
                <a:gd name="T40" fmla="*/ 12 w 1155"/>
                <a:gd name="T41" fmla="*/ 0 h 226"/>
                <a:gd name="T42" fmla="*/ 11 w 1155"/>
                <a:gd name="T43" fmla="*/ 2 h 226"/>
                <a:gd name="T44" fmla="*/ 9 w 1155"/>
                <a:gd name="T45" fmla="*/ 4 h 226"/>
                <a:gd name="T46" fmla="*/ 6 w 1155"/>
                <a:gd name="T47" fmla="*/ 4 h 226"/>
                <a:gd name="T48" fmla="*/ 4 w 1155"/>
                <a:gd name="T49" fmla="*/ 4 h 226"/>
                <a:gd name="T50" fmla="*/ 4 w 1155"/>
                <a:gd name="T51" fmla="*/ 4 h 226"/>
                <a:gd name="T52" fmla="*/ 4 w 1155"/>
                <a:gd name="T53" fmla="*/ 4 h 226"/>
                <a:gd name="T54" fmla="*/ 4 w 1155"/>
                <a:gd name="T55" fmla="*/ 7 h 226"/>
                <a:gd name="T56" fmla="*/ 3 w 1155"/>
                <a:gd name="T57" fmla="*/ 9 h 226"/>
                <a:gd name="T58" fmla="*/ 0 w 1155"/>
                <a:gd name="T59" fmla="*/ 11 h 226"/>
                <a:gd name="T60" fmla="*/ 0 w 1155"/>
                <a:gd name="T61" fmla="*/ 11 h 226"/>
                <a:gd name="T62" fmla="*/ 3 w 1155"/>
                <a:gd name="T63" fmla="*/ 12 h 226"/>
                <a:gd name="T64" fmla="*/ 4 w 1155"/>
                <a:gd name="T65" fmla="*/ 14 h 226"/>
                <a:gd name="T66" fmla="*/ 4 w 1155"/>
                <a:gd name="T67" fmla="*/ 16 h 226"/>
                <a:gd name="T68" fmla="*/ 4 w 1155"/>
                <a:gd name="T69" fmla="*/ 18 h 226"/>
                <a:gd name="T70" fmla="*/ 4 w 1155"/>
                <a:gd name="T71" fmla="*/ 19 h 226"/>
                <a:gd name="T72" fmla="*/ 6 w 1155"/>
                <a:gd name="T73" fmla="*/ 20 h 226"/>
                <a:gd name="T74" fmla="*/ 9 w 1155"/>
                <a:gd name="T75" fmla="*/ 21 h 226"/>
                <a:gd name="T76" fmla="*/ 11 w 1155"/>
                <a:gd name="T77" fmla="*/ 21 h 226"/>
                <a:gd name="T78" fmla="*/ 12 w 1155"/>
                <a:gd name="T79" fmla="*/ 21 h 226"/>
                <a:gd name="T80" fmla="*/ 100 w 1155"/>
                <a:gd name="T81" fmla="*/ 21 h 2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155"/>
                <a:gd name="T124" fmla="*/ 0 h 226"/>
                <a:gd name="T125" fmla="*/ 1155 w 1155"/>
                <a:gd name="T126" fmla="*/ 226 h 2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155" h="226">
                  <a:moveTo>
                    <a:pt x="1023" y="226"/>
                  </a:moveTo>
                  <a:lnTo>
                    <a:pt x="1046" y="225"/>
                  </a:lnTo>
                  <a:lnTo>
                    <a:pt x="1068" y="219"/>
                  </a:lnTo>
                  <a:lnTo>
                    <a:pt x="1088" y="211"/>
                  </a:lnTo>
                  <a:lnTo>
                    <a:pt x="1107" y="200"/>
                  </a:lnTo>
                  <a:lnTo>
                    <a:pt x="1124" y="185"/>
                  </a:lnTo>
                  <a:lnTo>
                    <a:pt x="1137" y="169"/>
                  </a:lnTo>
                  <a:lnTo>
                    <a:pt x="1146" y="152"/>
                  </a:lnTo>
                  <a:lnTo>
                    <a:pt x="1152" y="133"/>
                  </a:lnTo>
                  <a:lnTo>
                    <a:pt x="1155" y="113"/>
                  </a:lnTo>
                  <a:lnTo>
                    <a:pt x="1152" y="94"/>
                  </a:lnTo>
                  <a:lnTo>
                    <a:pt x="1146" y="74"/>
                  </a:lnTo>
                  <a:lnTo>
                    <a:pt x="1137" y="56"/>
                  </a:lnTo>
                  <a:lnTo>
                    <a:pt x="1124" y="40"/>
                  </a:lnTo>
                  <a:lnTo>
                    <a:pt x="1107" y="27"/>
                  </a:lnTo>
                  <a:lnTo>
                    <a:pt x="1088" y="15"/>
                  </a:lnTo>
                  <a:lnTo>
                    <a:pt x="1068" y="7"/>
                  </a:lnTo>
                  <a:lnTo>
                    <a:pt x="1046" y="2"/>
                  </a:lnTo>
                  <a:lnTo>
                    <a:pt x="1023" y="0"/>
                  </a:lnTo>
                  <a:lnTo>
                    <a:pt x="131" y="0"/>
                  </a:lnTo>
                  <a:lnTo>
                    <a:pt x="108" y="2"/>
                  </a:lnTo>
                  <a:lnTo>
                    <a:pt x="87" y="7"/>
                  </a:lnTo>
                  <a:lnTo>
                    <a:pt x="66" y="15"/>
                  </a:lnTo>
                  <a:lnTo>
                    <a:pt x="47" y="27"/>
                  </a:lnTo>
                  <a:lnTo>
                    <a:pt x="30" y="40"/>
                  </a:lnTo>
                  <a:lnTo>
                    <a:pt x="18" y="56"/>
                  </a:lnTo>
                  <a:lnTo>
                    <a:pt x="8" y="74"/>
                  </a:lnTo>
                  <a:lnTo>
                    <a:pt x="3" y="94"/>
                  </a:lnTo>
                  <a:lnTo>
                    <a:pt x="0" y="113"/>
                  </a:lnTo>
                  <a:lnTo>
                    <a:pt x="3" y="133"/>
                  </a:lnTo>
                  <a:lnTo>
                    <a:pt x="8" y="152"/>
                  </a:lnTo>
                  <a:lnTo>
                    <a:pt x="18" y="169"/>
                  </a:lnTo>
                  <a:lnTo>
                    <a:pt x="30" y="185"/>
                  </a:lnTo>
                  <a:lnTo>
                    <a:pt x="47" y="200"/>
                  </a:lnTo>
                  <a:lnTo>
                    <a:pt x="66" y="211"/>
                  </a:lnTo>
                  <a:lnTo>
                    <a:pt x="87" y="219"/>
                  </a:lnTo>
                  <a:lnTo>
                    <a:pt x="108" y="225"/>
                  </a:lnTo>
                  <a:lnTo>
                    <a:pt x="131" y="226"/>
                  </a:lnTo>
                  <a:lnTo>
                    <a:pt x="1023" y="226"/>
                  </a:lnTo>
                  <a:close/>
                </a:path>
              </a:pathLst>
            </a:custGeom>
            <a:solidFill>
              <a:srgbClr val="FFFF97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72" name="Rectangle 157"/>
            <p:cNvSpPr>
              <a:spLocks noChangeAspect="1" noChangeArrowheads="1"/>
            </p:cNvSpPr>
            <p:nvPr/>
          </p:nvSpPr>
          <p:spPr bwMode="auto">
            <a:xfrm>
              <a:off x="1703" y="2301"/>
              <a:ext cx="30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i="0">
                  <a:solidFill>
                    <a:srgbClr val="000000"/>
                  </a:solidFill>
                  <a:ea typeface="宋体" pitchFamily="2" charset="-122"/>
                </a:rPr>
                <a:t>POA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73" name="Rectangle 158"/>
            <p:cNvSpPr>
              <a:spLocks noChangeAspect="1" noChangeArrowheads="1"/>
            </p:cNvSpPr>
            <p:nvPr/>
          </p:nvSpPr>
          <p:spPr bwMode="auto">
            <a:xfrm>
              <a:off x="715" y="2021"/>
              <a:ext cx="77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i="0">
                  <a:solidFill>
                    <a:srgbClr val="000000"/>
                  </a:solidFill>
                  <a:ea typeface="宋体" pitchFamily="2" charset="-122"/>
                </a:rPr>
                <a:t>EnterpriseComponent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74" name="Rectangle 159"/>
            <p:cNvSpPr>
              <a:spLocks noChangeAspect="1" noChangeArrowheads="1"/>
            </p:cNvSpPr>
            <p:nvPr/>
          </p:nvSpPr>
          <p:spPr bwMode="auto">
            <a:xfrm>
              <a:off x="1621" y="1510"/>
              <a:ext cx="367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i="0">
                  <a:solidFill>
                    <a:srgbClr val="000000"/>
                  </a:solidFill>
                  <a:ea typeface="宋体" pitchFamily="2" charset="-122"/>
                </a:rPr>
                <a:t>CCMContext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75" name="Rectangle 160"/>
            <p:cNvSpPr>
              <a:spLocks noChangeAspect="1" noChangeArrowheads="1"/>
            </p:cNvSpPr>
            <p:nvPr/>
          </p:nvSpPr>
          <p:spPr bwMode="auto">
            <a:xfrm>
              <a:off x="284" y="750"/>
              <a:ext cx="2125" cy="1769"/>
            </a:xfrm>
            <a:prstGeom prst="rect">
              <a:avLst/>
            </a:prstGeom>
            <a:solidFill>
              <a:srgbClr val="FFCC66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76" name="Rectangle 161"/>
            <p:cNvSpPr>
              <a:spLocks noChangeAspect="1" noChangeArrowheads="1"/>
            </p:cNvSpPr>
            <p:nvPr/>
          </p:nvSpPr>
          <p:spPr bwMode="auto">
            <a:xfrm>
              <a:off x="336" y="2371"/>
              <a:ext cx="521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rgbClr val="000000"/>
                  </a:solidFill>
                  <a:ea typeface="宋体" pitchFamily="2" charset="-122"/>
                </a:rPr>
                <a:t>Container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77" name="Rectangle 162"/>
            <p:cNvSpPr>
              <a:spLocks noChangeAspect="1" noChangeArrowheads="1"/>
            </p:cNvSpPr>
            <p:nvPr/>
          </p:nvSpPr>
          <p:spPr bwMode="auto">
            <a:xfrm>
              <a:off x="328" y="810"/>
              <a:ext cx="2045" cy="1455"/>
            </a:xfrm>
            <a:prstGeom prst="rect">
              <a:avLst/>
            </a:prstGeom>
            <a:solidFill>
              <a:srgbClr val="EAEAEA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78" name="Rectangle 163"/>
            <p:cNvSpPr>
              <a:spLocks noChangeAspect="1" noChangeArrowheads="1"/>
            </p:cNvSpPr>
            <p:nvPr/>
          </p:nvSpPr>
          <p:spPr bwMode="auto">
            <a:xfrm>
              <a:off x="1173" y="2124"/>
              <a:ext cx="410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rgbClr val="000000"/>
                  </a:solidFill>
                  <a:ea typeface="宋体" pitchFamily="2" charset="-122"/>
                </a:rPr>
                <a:t>Servant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79" name="Freeform 164"/>
            <p:cNvSpPr>
              <a:spLocks noChangeAspect="1"/>
            </p:cNvSpPr>
            <p:nvPr/>
          </p:nvSpPr>
          <p:spPr bwMode="auto">
            <a:xfrm>
              <a:off x="2491" y="1185"/>
              <a:ext cx="62" cy="105"/>
            </a:xfrm>
            <a:custGeom>
              <a:avLst/>
              <a:gdLst>
                <a:gd name="T0" fmla="*/ 6 w 69"/>
                <a:gd name="T1" fmla="*/ 12 h 116"/>
                <a:gd name="T2" fmla="*/ 6 w 69"/>
                <a:gd name="T3" fmla="*/ 11 h 116"/>
                <a:gd name="T4" fmla="*/ 6 w 69"/>
                <a:gd name="T5" fmla="*/ 11 h 116"/>
                <a:gd name="T6" fmla="*/ 6 w 69"/>
                <a:gd name="T7" fmla="*/ 10 h 116"/>
                <a:gd name="T8" fmla="*/ 5 w 69"/>
                <a:gd name="T9" fmla="*/ 10 h 116"/>
                <a:gd name="T10" fmla="*/ 4 w 69"/>
                <a:gd name="T11" fmla="*/ 10 h 116"/>
                <a:gd name="T12" fmla="*/ 4 w 69"/>
                <a:gd name="T13" fmla="*/ 9 h 116"/>
                <a:gd name="T14" fmla="*/ 4 w 69"/>
                <a:gd name="T15" fmla="*/ 8 h 116"/>
                <a:gd name="T16" fmla="*/ 4 w 69"/>
                <a:gd name="T17" fmla="*/ 6 h 116"/>
                <a:gd name="T18" fmla="*/ 4 w 69"/>
                <a:gd name="T19" fmla="*/ 5 h 116"/>
                <a:gd name="T20" fmla="*/ 4 w 69"/>
                <a:gd name="T21" fmla="*/ 5 h 116"/>
                <a:gd name="T22" fmla="*/ 4 w 69"/>
                <a:gd name="T23" fmla="*/ 5 h 116"/>
                <a:gd name="T24" fmla="*/ 5 w 69"/>
                <a:gd name="T25" fmla="*/ 5 h 116"/>
                <a:gd name="T26" fmla="*/ 6 w 69"/>
                <a:gd name="T27" fmla="*/ 5 h 116"/>
                <a:gd name="T28" fmla="*/ 6 w 69"/>
                <a:gd name="T29" fmla="*/ 5 h 116"/>
                <a:gd name="T30" fmla="*/ 6 w 69"/>
                <a:gd name="T31" fmla="*/ 5 h 116"/>
                <a:gd name="T32" fmla="*/ 6 w 69"/>
                <a:gd name="T33" fmla="*/ 5 h 116"/>
                <a:gd name="T34" fmla="*/ 6 w 69"/>
                <a:gd name="T35" fmla="*/ 5 h 116"/>
                <a:gd name="T36" fmla="*/ 6 w 69"/>
                <a:gd name="T37" fmla="*/ 3 h 116"/>
                <a:gd name="T38" fmla="*/ 5 w 69"/>
                <a:gd name="T39" fmla="*/ 0 h 116"/>
                <a:gd name="T40" fmla="*/ 4 w 69"/>
                <a:gd name="T41" fmla="*/ 0 h 116"/>
                <a:gd name="T42" fmla="*/ 4 w 69"/>
                <a:gd name="T43" fmla="*/ 5 h 116"/>
                <a:gd name="T44" fmla="*/ 4 w 69"/>
                <a:gd name="T45" fmla="*/ 5 h 116"/>
                <a:gd name="T46" fmla="*/ 4 w 69"/>
                <a:gd name="T47" fmla="*/ 5 h 116"/>
                <a:gd name="T48" fmla="*/ 4 w 69"/>
                <a:gd name="T49" fmla="*/ 5 h 116"/>
                <a:gd name="T50" fmla="*/ 2 w 69"/>
                <a:gd name="T51" fmla="*/ 5 h 116"/>
                <a:gd name="T52" fmla="*/ 0 w 69"/>
                <a:gd name="T53" fmla="*/ 6 h 116"/>
                <a:gd name="T54" fmla="*/ 2 w 69"/>
                <a:gd name="T55" fmla="*/ 8 h 116"/>
                <a:gd name="T56" fmla="*/ 4 w 69"/>
                <a:gd name="T57" fmla="*/ 10 h 116"/>
                <a:gd name="T58" fmla="*/ 4 w 69"/>
                <a:gd name="T59" fmla="*/ 11 h 116"/>
                <a:gd name="T60" fmla="*/ 4 w 69"/>
                <a:gd name="T61" fmla="*/ 12 h 116"/>
                <a:gd name="T62" fmla="*/ 4 w 69"/>
                <a:gd name="T63" fmla="*/ 12 h 116"/>
                <a:gd name="T64" fmla="*/ 4 w 69"/>
                <a:gd name="T65" fmla="*/ 13 h 116"/>
                <a:gd name="T66" fmla="*/ 5 w 69"/>
                <a:gd name="T67" fmla="*/ 13 h 116"/>
                <a:gd name="T68" fmla="*/ 6 w 69"/>
                <a:gd name="T69" fmla="*/ 13 h 116"/>
                <a:gd name="T70" fmla="*/ 6 w 69"/>
                <a:gd name="T71" fmla="*/ 12 h 116"/>
                <a:gd name="T72" fmla="*/ 6 w 69"/>
                <a:gd name="T73" fmla="*/ 12 h 11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9"/>
                <a:gd name="T112" fmla="*/ 0 h 116"/>
                <a:gd name="T113" fmla="*/ 69 w 69"/>
                <a:gd name="T114" fmla="*/ 116 h 11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9" h="116">
                  <a:moveTo>
                    <a:pt x="69" y="104"/>
                  </a:moveTo>
                  <a:lnTo>
                    <a:pt x="69" y="99"/>
                  </a:lnTo>
                  <a:lnTo>
                    <a:pt x="68" y="94"/>
                  </a:lnTo>
                  <a:lnTo>
                    <a:pt x="64" y="90"/>
                  </a:lnTo>
                  <a:lnTo>
                    <a:pt x="60" y="88"/>
                  </a:lnTo>
                  <a:lnTo>
                    <a:pt x="49" y="84"/>
                  </a:lnTo>
                  <a:lnTo>
                    <a:pt x="40" y="77"/>
                  </a:lnTo>
                  <a:lnTo>
                    <a:pt x="36" y="68"/>
                  </a:lnTo>
                  <a:lnTo>
                    <a:pt x="33" y="58"/>
                  </a:lnTo>
                  <a:lnTo>
                    <a:pt x="36" y="48"/>
                  </a:lnTo>
                  <a:lnTo>
                    <a:pt x="40" y="39"/>
                  </a:lnTo>
                  <a:lnTo>
                    <a:pt x="49" y="33"/>
                  </a:lnTo>
                  <a:lnTo>
                    <a:pt x="60" y="28"/>
                  </a:lnTo>
                  <a:lnTo>
                    <a:pt x="64" y="26"/>
                  </a:lnTo>
                  <a:lnTo>
                    <a:pt x="68" y="22"/>
                  </a:lnTo>
                  <a:lnTo>
                    <a:pt x="69" y="17"/>
                  </a:lnTo>
                  <a:lnTo>
                    <a:pt x="69" y="12"/>
                  </a:lnTo>
                  <a:lnTo>
                    <a:pt x="68" y="7"/>
                  </a:lnTo>
                  <a:lnTo>
                    <a:pt x="64" y="3"/>
                  </a:lnTo>
                  <a:lnTo>
                    <a:pt x="59" y="0"/>
                  </a:lnTo>
                  <a:lnTo>
                    <a:pt x="53" y="0"/>
                  </a:lnTo>
                  <a:lnTo>
                    <a:pt x="39" y="5"/>
                  </a:lnTo>
                  <a:lnTo>
                    <a:pt x="26" y="12"/>
                  </a:lnTo>
                  <a:lnTo>
                    <a:pt x="16" y="21"/>
                  </a:lnTo>
                  <a:lnTo>
                    <a:pt x="7" y="33"/>
                  </a:lnTo>
                  <a:lnTo>
                    <a:pt x="2" y="45"/>
                  </a:lnTo>
                  <a:lnTo>
                    <a:pt x="0" y="58"/>
                  </a:lnTo>
                  <a:lnTo>
                    <a:pt x="2" y="71"/>
                  </a:lnTo>
                  <a:lnTo>
                    <a:pt x="7" y="83"/>
                  </a:lnTo>
                  <a:lnTo>
                    <a:pt x="16" y="95"/>
                  </a:lnTo>
                  <a:lnTo>
                    <a:pt x="26" y="104"/>
                  </a:lnTo>
                  <a:lnTo>
                    <a:pt x="39" y="111"/>
                  </a:lnTo>
                  <a:lnTo>
                    <a:pt x="53" y="116"/>
                  </a:lnTo>
                  <a:lnTo>
                    <a:pt x="59" y="116"/>
                  </a:lnTo>
                  <a:lnTo>
                    <a:pt x="64" y="114"/>
                  </a:lnTo>
                  <a:lnTo>
                    <a:pt x="68" y="110"/>
                  </a:lnTo>
                  <a:lnTo>
                    <a:pt x="69" y="104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80" name="Freeform 165"/>
            <p:cNvSpPr>
              <a:spLocks noChangeAspect="1"/>
            </p:cNvSpPr>
            <p:nvPr/>
          </p:nvSpPr>
          <p:spPr bwMode="auto">
            <a:xfrm>
              <a:off x="120" y="968"/>
              <a:ext cx="59" cy="51"/>
            </a:xfrm>
            <a:custGeom>
              <a:avLst/>
              <a:gdLst>
                <a:gd name="T0" fmla="*/ 0 w 66"/>
                <a:gd name="T1" fmla="*/ 5 h 56"/>
                <a:gd name="T2" fmla="*/ 1 w 66"/>
                <a:gd name="T3" fmla="*/ 5 h 56"/>
                <a:gd name="T4" fmla="*/ 4 w 66"/>
                <a:gd name="T5" fmla="*/ 5 h 56"/>
                <a:gd name="T6" fmla="*/ 4 w 66"/>
                <a:gd name="T7" fmla="*/ 4 h 56"/>
                <a:gd name="T8" fmla="*/ 4 w 66"/>
                <a:gd name="T9" fmla="*/ 0 h 56"/>
                <a:gd name="T10" fmla="*/ 4 w 66"/>
                <a:gd name="T11" fmla="*/ 0 h 56"/>
                <a:gd name="T12" fmla="*/ 4 w 66"/>
                <a:gd name="T13" fmla="*/ 4 h 56"/>
                <a:gd name="T14" fmla="*/ 4 w 66"/>
                <a:gd name="T15" fmla="*/ 5 h 56"/>
                <a:gd name="T16" fmla="*/ 5 w 66"/>
                <a:gd name="T17" fmla="*/ 5 h 56"/>
                <a:gd name="T18" fmla="*/ 5 w 66"/>
                <a:gd name="T19" fmla="*/ 5 h 56"/>
                <a:gd name="T20" fmla="*/ 5 w 66"/>
                <a:gd name="T21" fmla="*/ 5 h 56"/>
                <a:gd name="T22" fmla="*/ 4 w 66"/>
                <a:gd name="T23" fmla="*/ 5 h 56"/>
                <a:gd name="T24" fmla="*/ 4 w 66"/>
                <a:gd name="T25" fmla="*/ 6 h 56"/>
                <a:gd name="T26" fmla="*/ 4 w 66"/>
                <a:gd name="T27" fmla="*/ 7 h 56"/>
                <a:gd name="T28" fmla="*/ 4 w 66"/>
                <a:gd name="T29" fmla="*/ 7 h 56"/>
                <a:gd name="T30" fmla="*/ 4 w 66"/>
                <a:gd name="T31" fmla="*/ 6 h 56"/>
                <a:gd name="T32" fmla="*/ 4 w 66"/>
                <a:gd name="T33" fmla="*/ 5 h 56"/>
                <a:gd name="T34" fmla="*/ 1 w 66"/>
                <a:gd name="T35" fmla="*/ 5 h 56"/>
                <a:gd name="T36" fmla="*/ 0 w 66"/>
                <a:gd name="T37" fmla="*/ 5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6"/>
                <a:gd name="T58" fmla="*/ 0 h 56"/>
                <a:gd name="T59" fmla="*/ 66 w 66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6" h="56">
                  <a:moveTo>
                    <a:pt x="0" y="28"/>
                  </a:moveTo>
                  <a:lnTo>
                    <a:pt x="1" y="18"/>
                  </a:lnTo>
                  <a:lnTo>
                    <a:pt x="8" y="10"/>
                  </a:lnTo>
                  <a:lnTo>
                    <a:pt x="16" y="4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49" y="4"/>
                  </a:lnTo>
                  <a:lnTo>
                    <a:pt x="58" y="10"/>
                  </a:lnTo>
                  <a:lnTo>
                    <a:pt x="64" y="18"/>
                  </a:lnTo>
                  <a:lnTo>
                    <a:pt x="66" y="28"/>
                  </a:lnTo>
                  <a:lnTo>
                    <a:pt x="64" y="37"/>
                  </a:lnTo>
                  <a:lnTo>
                    <a:pt x="58" y="46"/>
                  </a:lnTo>
                  <a:lnTo>
                    <a:pt x="49" y="53"/>
                  </a:lnTo>
                  <a:lnTo>
                    <a:pt x="38" y="56"/>
                  </a:lnTo>
                  <a:lnTo>
                    <a:pt x="27" y="56"/>
                  </a:lnTo>
                  <a:lnTo>
                    <a:pt x="16" y="53"/>
                  </a:lnTo>
                  <a:lnTo>
                    <a:pt x="8" y="46"/>
                  </a:lnTo>
                  <a:lnTo>
                    <a:pt x="1" y="37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81" name="Freeform 166"/>
            <p:cNvSpPr>
              <a:spLocks noChangeAspect="1"/>
            </p:cNvSpPr>
            <p:nvPr/>
          </p:nvSpPr>
          <p:spPr bwMode="auto">
            <a:xfrm>
              <a:off x="126" y="1522"/>
              <a:ext cx="94" cy="82"/>
            </a:xfrm>
            <a:custGeom>
              <a:avLst/>
              <a:gdLst>
                <a:gd name="T0" fmla="*/ 9 w 104"/>
                <a:gd name="T1" fmla="*/ 0 h 91"/>
                <a:gd name="T2" fmla="*/ 12 w 104"/>
                <a:gd name="T3" fmla="*/ 5 h 91"/>
                <a:gd name="T4" fmla="*/ 9 w 104"/>
                <a:gd name="T5" fmla="*/ 10 h 91"/>
                <a:gd name="T6" fmla="*/ 0 w 104"/>
                <a:gd name="T7" fmla="*/ 10 h 91"/>
                <a:gd name="T8" fmla="*/ 5 w 104"/>
                <a:gd name="T9" fmla="*/ 5 h 91"/>
                <a:gd name="T10" fmla="*/ 0 w 104"/>
                <a:gd name="T11" fmla="*/ 0 h 91"/>
                <a:gd name="T12" fmla="*/ 9 w 104"/>
                <a:gd name="T13" fmla="*/ 0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4"/>
                <a:gd name="T22" fmla="*/ 0 h 91"/>
                <a:gd name="T23" fmla="*/ 104 w 104"/>
                <a:gd name="T24" fmla="*/ 91 h 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4" h="91">
                  <a:moveTo>
                    <a:pt x="78" y="0"/>
                  </a:moveTo>
                  <a:lnTo>
                    <a:pt x="104" y="46"/>
                  </a:lnTo>
                  <a:lnTo>
                    <a:pt x="78" y="91"/>
                  </a:lnTo>
                  <a:lnTo>
                    <a:pt x="0" y="91"/>
                  </a:lnTo>
                  <a:lnTo>
                    <a:pt x="26" y="46"/>
                  </a:lnTo>
                  <a:lnTo>
                    <a:pt x="0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B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82" name="Freeform 167"/>
            <p:cNvSpPr>
              <a:spLocks noChangeAspect="1"/>
            </p:cNvSpPr>
            <p:nvPr/>
          </p:nvSpPr>
          <p:spPr bwMode="auto">
            <a:xfrm>
              <a:off x="2491" y="1644"/>
              <a:ext cx="95" cy="82"/>
            </a:xfrm>
            <a:custGeom>
              <a:avLst/>
              <a:gdLst>
                <a:gd name="T0" fmla="*/ 0 w 106"/>
                <a:gd name="T1" fmla="*/ 0 h 91"/>
                <a:gd name="T2" fmla="*/ 0 w 106"/>
                <a:gd name="T3" fmla="*/ 10 h 91"/>
                <a:gd name="T4" fmla="*/ 8 w 106"/>
                <a:gd name="T5" fmla="*/ 10 h 91"/>
                <a:gd name="T6" fmla="*/ 10 w 106"/>
                <a:gd name="T7" fmla="*/ 5 h 91"/>
                <a:gd name="T8" fmla="*/ 8 w 106"/>
                <a:gd name="T9" fmla="*/ 0 h 91"/>
                <a:gd name="T10" fmla="*/ 0 w 106"/>
                <a:gd name="T11" fmla="*/ 0 h 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91"/>
                <a:gd name="T20" fmla="*/ 106 w 106"/>
                <a:gd name="T21" fmla="*/ 91 h 9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91">
                  <a:moveTo>
                    <a:pt x="0" y="0"/>
                  </a:moveTo>
                  <a:lnTo>
                    <a:pt x="0" y="91"/>
                  </a:lnTo>
                  <a:lnTo>
                    <a:pt x="79" y="91"/>
                  </a:lnTo>
                  <a:lnTo>
                    <a:pt x="106" y="46"/>
                  </a:lnTo>
                  <a:lnTo>
                    <a:pt x="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83" name="Rectangle 168"/>
            <p:cNvSpPr>
              <a:spLocks noChangeAspect="1" noChangeArrowheads="1"/>
            </p:cNvSpPr>
            <p:nvPr/>
          </p:nvSpPr>
          <p:spPr bwMode="auto">
            <a:xfrm>
              <a:off x="131" y="1949"/>
              <a:ext cx="95" cy="41"/>
            </a:xfrm>
            <a:prstGeom prst="rect">
              <a:avLst/>
            </a:prstGeom>
            <a:solidFill>
              <a:srgbClr val="00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84" name="Rectangle 169"/>
            <p:cNvSpPr>
              <a:spLocks noChangeAspect="1" noChangeArrowheads="1"/>
            </p:cNvSpPr>
            <p:nvPr/>
          </p:nvSpPr>
          <p:spPr bwMode="auto">
            <a:xfrm>
              <a:off x="1547" y="851"/>
              <a:ext cx="708" cy="916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85" name="Rectangle 170"/>
            <p:cNvSpPr>
              <a:spLocks noChangeAspect="1" noChangeArrowheads="1"/>
            </p:cNvSpPr>
            <p:nvPr/>
          </p:nvSpPr>
          <p:spPr bwMode="auto">
            <a:xfrm>
              <a:off x="1659" y="1151"/>
              <a:ext cx="53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Component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86" name="Rectangle 171"/>
            <p:cNvSpPr>
              <a:spLocks noChangeAspect="1" noChangeArrowheads="1"/>
            </p:cNvSpPr>
            <p:nvPr/>
          </p:nvSpPr>
          <p:spPr bwMode="auto">
            <a:xfrm>
              <a:off x="1741" y="1255"/>
              <a:ext cx="368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Specific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87" name="Rectangle 172"/>
            <p:cNvSpPr>
              <a:spLocks noChangeAspect="1" noChangeArrowheads="1"/>
            </p:cNvSpPr>
            <p:nvPr/>
          </p:nvSpPr>
          <p:spPr bwMode="auto">
            <a:xfrm>
              <a:off x="1747" y="1357"/>
              <a:ext cx="35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88" name="Rectangle 173"/>
            <p:cNvSpPr>
              <a:spLocks noChangeAspect="1" noChangeArrowheads="1"/>
            </p:cNvSpPr>
            <p:nvPr/>
          </p:nvSpPr>
          <p:spPr bwMode="auto">
            <a:xfrm>
              <a:off x="1547" y="1767"/>
              <a:ext cx="708" cy="304"/>
            </a:xfrm>
            <a:prstGeom prst="rect">
              <a:avLst/>
            </a:prstGeom>
            <a:solidFill>
              <a:srgbClr val="FFFF99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89" name="Rectangle 174"/>
            <p:cNvSpPr>
              <a:spLocks noChangeAspect="1" noChangeArrowheads="1"/>
            </p:cNvSpPr>
            <p:nvPr/>
          </p:nvSpPr>
          <p:spPr bwMode="auto">
            <a:xfrm>
              <a:off x="1638" y="1865"/>
              <a:ext cx="575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CCMContext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490" name="Freeform 175"/>
            <p:cNvSpPr>
              <a:spLocks noChangeAspect="1"/>
            </p:cNvSpPr>
            <p:nvPr/>
          </p:nvSpPr>
          <p:spPr bwMode="auto">
            <a:xfrm>
              <a:off x="2491" y="1522"/>
              <a:ext cx="95" cy="82"/>
            </a:xfrm>
            <a:custGeom>
              <a:avLst/>
              <a:gdLst>
                <a:gd name="T0" fmla="*/ 0 w 106"/>
                <a:gd name="T1" fmla="*/ 0 h 91"/>
                <a:gd name="T2" fmla="*/ 0 w 106"/>
                <a:gd name="T3" fmla="*/ 10 h 91"/>
                <a:gd name="T4" fmla="*/ 8 w 106"/>
                <a:gd name="T5" fmla="*/ 10 h 91"/>
                <a:gd name="T6" fmla="*/ 10 w 106"/>
                <a:gd name="T7" fmla="*/ 5 h 91"/>
                <a:gd name="T8" fmla="*/ 8 w 106"/>
                <a:gd name="T9" fmla="*/ 0 h 91"/>
                <a:gd name="T10" fmla="*/ 0 w 106"/>
                <a:gd name="T11" fmla="*/ 0 h 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91"/>
                <a:gd name="T20" fmla="*/ 106 w 106"/>
                <a:gd name="T21" fmla="*/ 91 h 9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91">
                  <a:moveTo>
                    <a:pt x="0" y="0"/>
                  </a:moveTo>
                  <a:lnTo>
                    <a:pt x="0" y="91"/>
                  </a:lnTo>
                  <a:lnTo>
                    <a:pt x="79" y="91"/>
                  </a:lnTo>
                  <a:lnTo>
                    <a:pt x="106" y="46"/>
                  </a:lnTo>
                  <a:lnTo>
                    <a:pt x="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91" name="Freeform 176"/>
            <p:cNvSpPr>
              <a:spLocks noChangeAspect="1"/>
            </p:cNvSpPr>
            <p:nvPr/>
          </p:nvSpPr>
          <p:spPr bwMode="auto">
            <a:xfrm>
              <a:off x="2491" y="1400"/>
              <a:ext cx="95" cy="81"/>
            </a:xfrm>
            <a:custGeom>
              <a:avLst/>
              <a:gdLst>
                <a:gd name="T0" fmla="*/ 0 w 106"/>
                <a:gd name="T1" fmla="*/ 0 h 90"/>
                <a:gd name="T2" fmla="*/ 0 w 106"/>
                <a:gd name="T3" fmla="*/ 9 h 90"/>
                <a:gd name="T4" fmla="*/ 8 w 106"/>
                <a:gd name="T5" fmla="*/ 9 h 90"/>
                <a:gd name="T6" fmla="*/ 10 w 106"/>
                <a:gd name="T7" fmla="*/ 5 h 90"/>
                <a:gd name="T8" fmla="*/ 8 w 106"/>
                <a:gd name="T9" fmla="*/ 0 h 90"/>
                <a:gd name="T10" fmla="*/ 0 w 106"/>
                <a:gd name="T11" fmla="*/ 0 h 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90"/>
                <a:gd name="T20" fmla="*/ 106 w 106"/>
                <a:gd name="T21" fmla="*/ 90 h 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90">
                  <a:moveTo>
                    <a:pt x="0" y="0"/>
                  </a:moveTo>
                  <a:lnTo>
                    <a:pt x="0" y="90"/>
                  </a:lnTo>
                  <a:lnTo>
                    <a:pt x="79" y="90"/>
                  </a:lnTo>
                  <a:lnTo>
                    <a:pt x="106" y="45"/>
                  </a:lnTo>
                  <a:lnTo>
                    <a:pt x="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92" name="Freeform 177"/>
            <p:cNvSpPr>
              <a:spLocks noChangeAspect="1"/>
            </p:cNvSpPr>
            <p:nvPr/>
          </p:nvSpPr>
          <p:spPr bwMode="auto">
            <a:xfrm>
              <a:off x="2491" y="1061"/>
              <a:ext cx="62" cy="104"/>
            </a:xfrm>
            <a:custGeom>
              <a:avLst/>
              <a:gdLst>
                <a:gd name="T0" fmla="*/ 6 w 69"/>
                <a:gd name="T1" fmla="*/ 12 h 115"/>
                <a:gd name="T2" fmla="*/ 6 w 69"/>
                <a:gd name="T3" fmla="*/ 11 h 115"/>
                <a:gd name="T4" fmla="*/ 6 w 69"/>
                <a:gd name="T5" fmla="*/ 11 h 115"/>
                <a:gd name="T6" fmla="*/ 6 w 69"/>
                <a:gd name="T7" fmla="*/ 10 h 115"/>
                <a:gd name="T8" fmla="*/ 5 w 69"/>
                <a:gd name="T9" fmla="*/ 10 h 115"/>
                <a:gd name="T10" fmla="*/ 4 w 69"/>
                <a:gd name="T11" fmla="*/ 10 h 115"/>
                <a:gd name="T12" fmla="*/ 4 w 69"/>
                <a:gd name="T13" fmla="*/ 9 h 115"/>
                <a:gd name="T14" fmla="*/ 4 w 69"/>
                <a:gd name="T15" fmla="*/ 7 h 115"/>
                <a:gd name="T16" fmla="*/ 4 w 69"/>
                <a:gd name="T17" fmla="*/ 6 h 115"/>
                <a:gd name="T18" fmla="*/ 4 w 69"/>
                <a:gd name="T19" fmla="*/ 5 h 115"/>
                <a:gd name="T20" fmla="*/ 4 w 69"/>
                <a:gd name="T21" fmla="*/ 5 h 115"/>
                <a:gd name="T22" fmla="*/ 4 w 69"/>
                <a:gd name="T23" fmla="*/ 5 h 115"/>
                <a:gd name="T24" fmla="*/ 5 w 69"/>
                <a:gd name="T25" fmla="*/ 5 h 115"/>
                <a:gd name="T26" fmla="*/ 6 w 69"/>
                <a:gd name="T27" fmla="*/ 5 h 115"/>
                <a:gd name="T28" fmla="*/ 6 w 69"/>
                <a:gd name="T29" fmla="*/ 5 h 115"/>
                <a:gd name="T30" fmla="*/ 6 w 69"/>
                <a:gd name="T31" fmla="*/ 5 h 115"/>
                <a:gd name="T32" fmla="*/ 6 w 69"/>
                <a:gd name="T33" fmla="*/ 5 h 115"/>
                <a:gd name="T34" fmla="*/ 6 w 69"/>
                <a:gd name="T35" fmla="*/ 5 h 115"/>
                <a:gd name="T36" fmla="*/ 6 w 69"/>
                <a:gd name="T37" fmla="*/ 2 h 115"/>
                <a:gd name="T38" fmla="*/ 5 w 69"/>
                <a:gd name="T39" fmla="*/ 0 h 115"/>
                <a:gd name="T40" fmla="*/ 4 w 69"/>
                <a:gd name="T41" fmla="*/ 0 h 115"/>
                <a:gd name="T42" fmla="*/ 4 w 69"/>
                <a:gd name="T43" fmla="*/ 4 h 115"/>
                <a:gd name="T44" fmla="*/ 4 w 69"/>
                <a:gd name="T45" fmla="*/ 5 h 115"/>
                <a:gd name="T46" fmla="*/ 4 w 69"/>
                <a:gd name="T47" fmla="*/ 5 h 115"/>
                <a:gd name="T48" fmla="*/ 4 w 69"/>
                <a:gd name="T49" fmla="*/ 5 h 115"/>
                <a:gd name="T50" fmla="*/ 2 w 69"/>
                <a:gd name="T51" fmla="*/ 5 h 115"/>
                <a:gd name="T52" fmla="*/ 0 w 69"/>
                <a:gd name="T53" fmla="*/ 6 h 115"/>
                <a:gd name="T54" fmla="*/ 2 w 69"/>
                <a:gd name="T55" fmla="*/ 8 h 115"/>
                <a:gd name="T56" fmla="*/ 4 w 69"/>
                <a:gd name="T57" fmla="*/ 10 h 115"/>
                <a:gd name="T58" fmla="*/ 4 w 69"/>
                <a:gd name="T59" fmla="*/ 11 h 115"/>
                <a:gd name="T60" fmla="*/ 4 w 69"/>
                <a:gd name="T61" fmla="*/ 12 h 115"/>
                <a:gd name="T62" fmla="*/ 4 w 69"/>
                <a:gd name="T63" fmla="*/ 12 h 115"/>
                <a:gd name="T64" fmla="*/ 4 w 69"/>
                <a:gd name="T65" fmla="*/ 13 h 115"/>
                <a:gd name="T66" fmla="*/ 5 w 69"/>
                <a:gd name="T67" fmla="*/ 13 h 115"/>
                <a:gd name="T68" fmla="*/ 6 w 69"/>
                <a:gd name="T69" fmla="*/ 12 h 115"/>
                <a:gd name="T70" fmla="*/ 6 w 69"/>
                <a:gd name="T71" fmla="*/ 12 h 115"/>
                <a:gd name="T72" fmla="*/ 6 w 69"/>
                <a:gd name="T73" fmla="*/ 12 h 11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9"/>
                <a:gd name="T112" fmla="*/ 0 h 115"/>
                <a:gd name="T113" fmla="*/ 69 w 69"/>
                <a:gd name="T114" fmla="*/ 115 h 11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9" h="115">
                  <a:moveTo>
                    <a:pt x="69" y="105"/>
                  </a:moveTo>
                  <a:lnTo>
                    <a:pt x="69" y="99"/>
                  </a:lnTo>
                  <a:lnTo>
                    <a:pt x="68" y="94"/>
                  </a:lnTo>
                  <a:lnTo>
                    <a:pt x="64" y="90"/>
                  </a:lnTo>
                  <a:lnTo>
                    <a:pt x="60" y="87"/>
                  </a:lnTo>
                  <a:lnTo>
                    <a:pt x="49" y="84"/>
                  </a:lnTo>
                  <a:lnTo>
                    <a:pt x="40" y="77"/>
                  </a:lnTo>
                  <a:lnTo>
                    <a:pt x="36" y="67"/>
                  </a:lnTo>
                  <a:lnTo>
                    <a:pt x="33" y="58"/>
                  </a:lnTo>
                  <a:lnTo>
                    <a:pt x="36" y="48"/>
                  </a:lnTo>
                  <a:lnTo>
                    <a:pt x="40" y="39"/>
                  </a:lnTo>
                  <a:lnTo>
                    <a:pt x="49" y="32"/>
                  </a:lnTo>
                  <a:lnTo>
                    <a:pt x="60" y="28"/>
                  </a:lnTo>
                  <a:lnTo>
                    <a:pt x="64" y="25"/>
                  </a:lnTo>
                  <a:lnTo>
                    <a:pt x="68" y="21"/>
                  </a:lnTo>
                  <a:lnTo>
                    <a:pt x="69" y="17"/>
                  </a:lnTo>
                  <a:lnTo>
                    <a:pt x="69" y="11"/>
                  </a:lnTo>
                  <a:lnTo>
                    <a:pt x="68" y="6"/>
                  </a:lnTo>
                  <a:lnTo>
                    <a:pt x="64" y="2"/>
                  </a:lnTo>
                  <a:lnTo>
                    <a:pt x="59" y="0"/>
                  </a:lnTo>
                  <a:lnTo>
                    <a:pt x="53" y="0"/>
                  </a:lnTo>
                  <a:lnTo>
                    <a:pt x="39" y="4"/>
                  </a:lnTo>
                  <a:lnTo>
                    <a:pt x="26" y="12"/>
                  </a:lnTo>
                  <a:lnTo>
                    <a:pt x="16" y="21"/>
                  </a:lnTo>
                  <a:lnTo>
                    <a:pt x="7" y="32"/>
                  </a:lnTo>
                  <a:lnTo>
                    <a:pt x="2" y="44"/>
                  </a:lnTo>
                  <a:lnTo>
                    <a:pt x="0" y="58"/>
                  </a:lnTo>
                  <a:lnTo>
                    <a:pt x="2" y="71"/>
                  </a:lnTo>
                  <a:lnTo>
                    <a:pt x="7" y="84"/>
                  </a:lnTo>
                  <a:lnTo>
                    <a:pt x="16" y="94"/>
                  </a:lnTo>
                  <a:lnTo>
                    <a:pt x="26" y="104"/>
                  </a:lnTo>
                  <a:lnTo>
                    <a:pt x="39" y="111"/>
                  </a:lnTo>
                  <a:lnTo>
                    <a:pt x="53" y="115"/>
                  </a:lnTo>
                  <a:lnTo>
                    <a:pt x="59" y="115"/>
                  </a:lnTo>
                  <a:lnTo>
                    <a:pt x="64" y="113"/>
                  </a:lnTo>
                  <a:lnTo>
                    <a:pt x="68" y="109"/>
                  </a:lnTo>
                  <a:lnTo>
                    <a:pt x="69" y="105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93" name="Freeform 178"/>
            <p:cNvSpPr>
              <a:spLocks noChangeAspect="1"/>
            </p:cNvSpPr>
            <p:nvPr/>
          </p:nvSpPr>
          <p:spPr bwMode="auto">
            <a:xfrm>
              <a:off x="2496" y="941"/>
              <a:ext cx="61" cy="104"/>
            </a:xfrm>
            <a:custGeom>
              <a:avLst/>
              <a:gdLst>
                <a:gd name="T0" fmla="*/ 6 w 68"/>
                <a:gd name="T1" fmla="*/ 12 h 115"/>
                <a:gd name="T2" fmla="*/ 6 w 68"/>
                <a:gd name="T3" fmla="*/ 11 h 115"/>
                <a:gd name="T4" fmla="*/ 6 w 68"/>
                <a:gd name="T5" fmla="*/ 11 h 115"/>
                <a:gd name="T6" fmla="*/ 6 w 68"/>
                <a:gd name="T7" fmla="*/ 10 h 115"/>
                <a:gd name="T8" fmla="*/ 5 w 68"/>
                <a:gd name="T9" fmla="*/ 10 h 115"/>
                <a:gd name="T10" fmla="*/ 4 w 68"/>
                <a:gd name="T11" fmla="*/ 10 h 115"/>
                <a:gd name="T12" fmla="*/ 4 w 68"/>
                <a:gd name="T13" fmla="*/ 9 h 115"/>
                <a:gd name="T14" fmla="*/ 4 w 68"/>
                <a:gd name="T15" fmla="*/ 7 h 115"/>
                <a:gd name="T16" fmla="*/ 4 w 68"/>
                <a:gd name="T17" fmla="*/ 6 h 115"/>
                <a:gd name="T18" fmla="*/ 4 w 68"/>
                <a:gd name="T19" fmla="*/ 5 h 115"/>
                <a:gd name="T20" fmla="*/ 4 w 68"/>
                <a:gd name="T21" fmla="*/ 5 h 115"/>
                <a:gd name="T22" fmla="*/ 4 w 68"/>
                <a:gd name="T23" fmla="*/ 5 h 115"/>
                <a:gd name="T24" fmla="*/ 5 w 68"/>
                <a:gd name="T25" fmla="*/ 5 h 115"/>
                <a:gd name="T26" fmla="*/ 6 w 68"/>
                <a:gd name="T27" fmla="*/ 5 h 115"/>
                <a:gd name="T28" fmla="*/ 6 w 68"/>
                <a:gd name="T29" fmla="*/ 5 h 115"/>
                <a:gd name="T30" fmla="*/ 6 w 68"/>
                <a:gd name="T31" fmla="*/ 5 h 115"/>
                <a:gd name="T32" fmla="*/ 6 w 68"/>
                <a:gd name="T33" fmla="*/ 5 h 115"/>
                <a:gd name="T34" fmla="*/ 6 w 68"/>
                <a:gd name="T35" fmla="*/ 5 h 115"/>
                <a:gd name="T36" fmla="*/ 6 w 68"/>
                <a:gd name="T37" fmla="*/ 2 h 115"/>
                <a:gd name="T38" fmla="*/ 5 w 68"/>
                <a:gd name="T39" fmla="*/ 0 h 115"/>
                <a:gd name="T40" fmla="*/ 4 w 68"/>
                <a:gd name="T41" fmla="*/ 0 h 115"/>
                <a:gd name="T42" fmla="*/ 4 w 68"/>
                <a:gd name="T43" fmla="*/ 5 h 115"/>
                <a:gd name="T44" fmla="*/ 4 w 68"/>
                <a:gd name="T45" fmla="*/ 5 h 115"/>
                <a:gd name="T46" fmla="*/ 4 w 68"/>
                <a:gd name="T47" fmla="*/ 5 h 115"/>
                <a:gd name="T48" fmla="*/ 4 w 68"/>
                <a:gd name="T49" fmla="*/ 5 h 115"/>
                <a:gd name="T50" fmla="*/ 1 w 68"/>
                <a:gd name="T51" fmla="*/ 5 h 115"/>
                <a:gd name="T52" fmla="*/ 0 w 68"/>
                <a:gd name="T53" fmla="*/ 6 h 115"/>
                <a:gd name="T54" fmla="*/ 1 w 68"/>
                <a:gd name="T55" fmla="*/ 8 h 115"/>
                <a:gd name="T56" fmla="*/ 4 w 68"/>
                <a:gd name="T57" fmla="*/ 10 h 115"/>
                <a:gd name="T58" fmla="*/ 4 w 68"/>
                <a:gd name="T59" fmla="*/ 11 h 115"/>
                <a:gd name="T60" fmla="*/ 4 w 68"/>
                <a:gd name="T61" fmla="*/ 12 h 115"/>
                <a:gd name="T62" fmla="*/ 4 w 68"/>
                <a:gd name="T63" fmla="*/ 12 h 115"/>
                <a:gd name="T64" fmla="*/ 4 w 68"/>
                <a:gd name="T65" fmla="*/ 13 h 115"/>
                <a:gd name="T66" fmla="*/ 5 w 68"/>
                <a:gd name="T67" fmla="*/ 13 h 115"/>
                <a:gd name="T68" fmla="*/ 6 w 68"/>
                <a:gd name="T69" fmla="*/ 12 h 115"/>
                <a:gd name="T70" fmla="*/ 6 w 68"/>
                <a:gd name="T71" fmla="*/ 12 h 115"/>
                <a:gd name="T72" fmla="*/ 6 w 68"/>
                <a:gd name="T73" fmla="*/ 12 h 11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8"/>
                <a:gd name="T112" fmla="*/ 0 h 115"/>
                <a:gd name="T113" fmla="*/ 68 w 68"/>
                <a:gd name="T114" fmla="*/ 115 h 11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8" h="115">
                  <a:moveTo>
                    <a:pt x="68" y="105"/>
                  </a:moveTo>
                  <a:lnTo>
                    <a:pt x="68" y="99"/>
                  </a:lnTo>
                  <a:lnTo>
                    <a:pt x="67" y="94"/>
                  </a:lnTo>
                  <a:lnTo>
                    <a:pt x="64" y="90"/>
                  </a:lnTo>
                  <a:lnTo>
                    <a:pt x="58" y="87"/>
                  </a:lnTo>
                  <a:lnTo>
                    <a:pt x="48" y="84"/>
                  </a:lnTo>
                  <a:lnTo>
                    <a:pt x="40" y="77"/>
                  </a:lnTo>
                  <a:lnTo>
                    <a:pt x="34" y="68"/>
                  </a:lnTo>
                  <a:lnTo>
                    <a:pt x="32" y="58"/>
                  </a:lnTo>
                  <a:lnTo>
                    <a:pt x="34" y="48"/>
                  </a:lnTo>
                  <a:lnTo>
                    <a:pt x="40" y="39"/>
                  </a:lnTo>
                  <a:lnTo>
                    <a:pt x="48" y="32"/>
                  </a:lnTo>
                  <a:lnTo>
                    <a:pt x="58" y="28"/>
                  </a:lnTo>
                  <a:lnTo>
                    <a:pt x="64" y="25"/>
                  </a:lnTo>
                  <a:lnTo>
                    <a:pt x="67" y="21"/>
                  </a:lnTo>
                  <a:lnTo>
                    <a:pt x="68" y="17"/>
                  </a:lnTo>
                  <a:lnTo>
                    <a:pt x="68" y="11"/>
                  </a:lnTo>
                  <a:lnTo>
                    <a:pt x="67" y="6"/>
                  </a:lnTo>
                  <a:lnTo>
                    <a:pt x="63" y="2"/>
                  </a:lnTo>
                  <a:lnTo>
                    <a:pt x="57" y="0"/>
                  </a:lnTo>
                  <a:lnTo>
                    <a:pt x="52" y="0"/>
                  </a:lnTo>
                  <a:lnTo>
                    <a:pt x="37" y="5"/>
                  </a:lnTo>
                  <a:lnTo>
                    <a:pt x="25" y="12"/>
                  </a:lnTo>
                  <a:lnTo>
                    <a:pt x="14" y="21"/>
                  </a:lnTo>
                  <a:lnTo>
                    <a:pt x="6" y="32"/>
                  </a:lnTo>
                  <a:lnTo>
                    <a:pt x="1" y="44"/>
                  </a:lnTo>
                  <a:lnTo>
                    <a:pt x="0" y="58"/>
                  </a:lnTo>
                  <a:lnTo>
                    <a:pt x="1" y="71"/>
                  </a:lnTo>
                  <a:lnTo>
                    <a:pt x="6" y="84"/>
                  </a:lnTo>
                  <a:lnTo>
                    <a:pt x="14" y="94"/>
                  </a:lnTo>
                  <a:lnTo>
                    <a:pt x="25" y="104"/>
                  </a:lnTo>
                  <a:lnTo>
                    <a:pt x="37" y="111"/>
                  </a:lnTo>
                  <a:lnTo>
                    <a:pt x="52" y="115"/>
                  </a:lnTo>
                  <a:lnTo>
                    <a:pt x="57" y="115"/>
                  </a:lnTo>
                  <a:lnTo>
                    <a:pt x="63" y="113"/>
                  </a:lnTo>
                  <a:lnTo>
                    <a:pt x="67" y="109"/>
                  </a:lnTo>
                  <a:lnTo>
                    <a:pt x="68" y="105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94" name="Freeform 179"/>
            <p:cNvSpPr>
              <a:spLocks noChangeAspect="1"/>
            </p:cNvSpPr>
            <p:nvPr/>
          </p:nvSpPr>
          <p:spPr bwMode="auto">
            <a:xfrm>
              <a:off x="126" y="1644"/>
              <a:ext cx="94" cy="82"/>
            </a:xfrm>
            <a:custGeom>
              <a:avLst/>
              <a:gdLst>
                <a:gd name="T0" fmla="*/ 9 w 104"/>
                <a:gd name="T1" fmla="*/ 0 h 91"/>
                <a:gd name="T2" fmla="*/ 12 w 104"/>
                <a:gd name="T3" fmla="*/ 5 h 91"/>
                <a:gd name="T4" fmla="*/ 9 w 104"/>
                <a:gd name="T5" fmla="*/ 10 h 91"/>
                <a:gd name="T6" fmla="*/ 0 w 104"/>
                <a:gd name="T7" fmla="*/ 10 h 91"/>
                <a:gd name="T8" fmla="*/ 5 w 104"/>
                <a:gd name="T9" fmla="*/ 5 h 91"/>
                <a:gd name="T10" fmla="*/ 0 w 104"/>
                <a:gd name="T11" fmla="*/ 0 h 91"/>
                <a:gd name="T12" fmla="*/ 9 w 104"/>
                <a:gd name="T13" fmla="*/ 0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4"/>
                <a:gd name="T22" fmla="*/ 0 h 91"/>
                <a:gd name="T23" fmla="*/ 104 w 104"/>
                <a:gd name="T24" fmla="*/ 91 h 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4" h="91">
                  <a:moveTo>
                    <a:pt x="78" y="0"/>
                  </a:moveTo>
                  <a:lnTo>
                    <a:pt x="104" y="46"/>
                  </a:lnTo>
                  <a:lnTo>
                    <a:pt x="78" y="91"/>
                  </a:lnTo>
                  <a:lnTo>
                    <a:pt x="0" y="91"/>
                  </a:lnTo>
                  <a:lnTo>
                    <a:pt x="26" y="46"/>
                  </a:lnTo>
                  <a:lnTo>
                    <a:pt x="0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BFB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95" name="Freeform 180"/>
            <p:cNvSpPr>
              <a:spLocks noChangeAspect="1"/>
            </p:cNvSpPr>
            <p:nvPr/>
          </p:nvSpPr>
          <p:spPr bwMode="auto">
            <a:xfrm>
              <a:off x="126" y="1400"/>
              <a:ext cx="94" cy="81"/>
            </a:xfrm>
            <a:custGeom>
              <a:avLst/>
              <a:gdLst>
                <a:gd name="T0" fmla="*/ 9 w 104"/>
                <a:gd name="T1" fmla="*/ 0 h 90"/>
                <a:gd name="T2" fmla="*/ 12 w 104"/>
                <a:gd name="T3" fmla="*/ 5 h 90"/>
                <a:gd name="T4" fmla="*/ 9 w 104"/>
                <a:gd name="T5" fmla="*/ 9 h 90"/>
                <a:gd name="T6" fmla="*/ 0 w 104"/>
                <a:gd name="T7" fmla="*/ 9 h 90"/>
                <a:gd name="T8" fmla="*/ 5 w 104"/>
                <a:gd name="T9" fmla="*/ 5 h 90"/>
                <a:gd name="T10" fmla="*/ 0 w 104"/>
                <a:gd name="T11" fmla="*/ 0 h 90"/>
                <a:gd name="T12" fmla="*/ 9 w 104"/>
                <a:gd name="T13" fmla="*/ 0 h 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4"/>
                <a:gd name="T22" fmla="*/ 0 h 90"/>
                <a:gd name="T23" fmla="*/ 104 w 104"/>
                <a:gd name="T24" fmla="*/ 90 h 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4" h="90">
                  <a:moveTo>
                    <a:pt x="78" y="0"/>
                  </a:moveTo>
                  <a:lnTo>
                    <a:pt x="104" y="45"/>
                  </a:lnTo>
                  <a:lnTo>
                    <a:pt x="78" y="90"/>
                  </a:lnTo>
                  <a:lnTo>
                    <a:pt x="0" y="90"/>
                  </a:lnTo>
                  <a:lnTo>
                    <a:pt x="26" y="45"/>
                  </a:lnTo>
                  <a:lnTo>
                    <a:pt x="0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B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96" name="Freeform 181"/>
            <p:cNvSpPr>
              <a:spLocks noChangeAspect="1"/>
            </p:cNvSpPr>
            <p:nvPr/>
          </p:nvSpPr>
          <p:spPr bwMode="auto">
            <a:xfrm>
              <a:off x="120" y="1088"/>
              <a:ext cx="59" cy="50"/>
            </a:xfrm>
            <a:custGeom>
              <a:avLst/>
              <a:gdLst>
                <a:gd name="T0" fmla="*/ 0 w 66"/>
                <a:gd name="T1" fmla="*/ 5 h 55"/>
                <a:gd name="T2" fmla="*/ 1 w 66"/>
                <a:gd name="T3" fmla="*/ 5 h 55"/>
                <a:gd name="T4" fmla="*/ 4 w 66"/>
                <a:gd name="T5" fmla="*/ 5 h 55"/>
                <a:gd name="T6" fmla="*/ 4 w 66"/>
                <a:gd name="T7" fmla="*/ 3 h 55"/>
                <a:gd name="T8" fmla="*/ 4 w 66"/>
                <a:gd name="T9" fmla="*/ 0 h 55"/>
                <a:gd name="T10" fmla="*/ 4 w 66"/>
                <a:gd name="T11" fmla="*/ 0 h 55"/>
                <a:gd name="T12" fmla="*/ 4 w 66"/>
                <a:gd name="T13" fmla="*/ 3 h 55"/>
                <a:gd name="T14" fmla="*/ 4 w 66"/>
                <a:gd name="T15" fmla="*/ 5 h 55"/>
                <a:gd name="T16" fmla="*/ 5 w 66"/>
                <a:gd name="T17" fmla="*/ 5 h 55"/>
                <a:gd name="T18" fmla="*/ 5 w 66"/>
                <a:gd name="T19" fmla="*/ 5 h 55"/>
                <a:gd name="T20" fmla="*/ 5 w 66"/>
                <a:gd name="T21" fmla="*/ 5 h 55"/>
                <a:gd name="T22" fmla="*/ 4 w 66"/>
                <a:gd name="T23" fmla="*/ 5 h 55"/>
                <a:gd name="T24" fmla="*/ 4 w 66"/>
                <a:gd name="T25" fmla="*/ 6 h 55"/>
                <a:gd name="T26" fmla="*/ 4 w 66"/>
                <a:gd name="T27" fmla="*/ 6 h 55"/>
                <a:gd name="T28" fmla="*/ 4 w 66"/>
                <a:gd name="T29" fmla="*/ 6 h 55"/>
                <a:gd name="T30" fmla="*/ 4 w 66"/>
                <a:gd name="T31" fmla="*/ 6 h 55"/>
                <a:gd name="T32" fmla="*/ 4 w 66"/>
                <a:gd name="T33" fmla="*/ 5 h 55"/>
                <a:gd name="T34" fmla="*/ 1 w 66"/>
                <a:gd name="T35" fmla="*/ 5 h 55"/>
                <a:gd name="T36" fmla="*/ 0 w 66"/>
                <a:gd name="T37" fmla="*/ 5 h 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6"/>
                <a:gd name="T58" fmla="*/ 0 h 55"/>
                <a:gd name="T59" fmla="*/ 66 w 66"/>
                <a:gd name="T60" fmla="*/ 55 h 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6" h="55">
                  <a:moveTo>
                    <a:pt x="0" y="28"/>
                  </a:moveTo>
                  <a:lnTo>
                    <a:pt x="1" y="18"/>
                  </a:lnTo>
                  <a:lnTo>
                    <a:pt x="8" y="10"/>
                  </a:lnTo>
                  <a:lnTo>
                    <a:pt x="16" y="3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49" y="3"/>
                  </a:lnTo>
                  <a:lnTo>
                    <a:pt x="58" y="10"/>
                  </a:lnTo>
                  <a:lnTo>
                    <a:pt x="64" y="18"/>
                  </a:lnTo>
                  <a:lnTo>
                    <a:pt x="66" y="28"/>
                  </a:lnTo>
                  <a:lnTo>
                    <a:pt x="64" y="37"/>
                  </a:lnTo>
                  <a:lnTo>
                    <a:pt x="58" y="46"/>
                  </a:lnTo>
                  <a:lnTo>
                    <a:pt x="49" y="53"/>
                  </a:lnTo>
                  <a:lnTo>
                    <a:pt x="38" y="55"/>
                  </a:lnTo>
                  <a:lnTo>
                    <a:pt x="27" y="55"/>
                  </a:lnTo>
                  <a:lnTo>
                    <a:pt x="16" y="53"/>
                  </a:lnTo>
                  <a:lnTo>
                    <a:pt x="8" y="46"/>
                  </a:lnTo>
                  <a:lnTo>
                    <a:pt x="1" y="37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97" name="Freeform 182"/>
            <p:cNvSpPr>
              <a:spLocks noChangeAspect="1"/>
            </p:cNvSpPr>
            <p:nvPr/>
          </p:nvSpPr>
          <p:spPr bwMode="auto">
            <a:xfrm>
              <a:off x="120" y="1213"/>
              <a:ext cx="59" cy="50"/>
            </a:xfrm>
            <a:custGeom>
              <a:avLst/>
              <a:gdLst>
                <a:gd name="T0" fmla="*/ 0 w 66"/>
                <a:gd name="T1" fmla="*/ 5 h 55"/>
                <a:gd name="T2" fmla="*/ 1 w 66"/>
                <a:gd name="T3" fmla="*/ 5 h 55"/>
                <a:gd name="T4" fmla="*/ 4 w 66"/>
                <a:gd name="T5" fmla="*/ 5 h 55"/>
                <a:gd name="T6" fmla="*/ 4 w 66"/>
                <a:gd name="T7" fmla="*/ 3 h 55"/>
                <a:gd name="T8" fmla="*/ 4 w 66"/>
                <a:gd name="T9" fmla="*/ 0 h 55"/>
                <a:gd name="T10" fmla="*/ 4 w 66"/>
                <a:gd name="T11" fmla="*/ 0 h 55"/>
                <a:gd name="T12" fmla="*/ 4 w 66"/>
                <a:gd name="T13" fmla="*/ 3 h 55"/>
                <a:gd name="T14" fmla="*/ 4 w 66"/>
                <a:gd name="T15" fmla="*/ 5 h 55"/>
                <a:gd name="T16" fmla="*/ 5 w 66"/>
                <a:gd name="T17" fmla="*/ 5 h 55"/>
                <a:gd name="T18" fmla="*/ 5 w 66"/>
                <a:gd name="T19" fmla="*/ 5 h 55"/>
                <a:gd name="T20" fmla="*/ 5 w 66"/>
                <a:gd name="T21" fmla="*/ 5 h 55"/>
                <a:gd name="T22" fmla="*/ 4 w 66"/>
                <a:gd name="T23" fmla="*/ 5 h 55"/>
                <a:gd name="T24" fmla="*/ 4 w 66"/>
                <a:gd name="T25" fmla="*/ 6 h 55"/>
                <a:gd name="T26" fmla="*/ 4 w 66"/>
                <a:gd name="T27" fmla="*/ 6 h 55"/>
                <a:gd name="T28" fmla="*/ 4 w 66"/>
                <a:gd name="T29" fmla="*/ 6 h 55"/>
                <a:gd name="T30" fmla="*/ 4 w 66"/>
                <a:gd name="T31" fmla="*/ 6 h 55"/>
                <a:gd name="T32" fmla="*/ 4 w 66"/>
                <a:gd name="T33" fmla="*/ 5 h 55"/>
                <a:gd name="T34" fmla="*/ 1 w 66"/>
                <a:gd name="T35" fmla="*/ 5 h 55"/>
                <a:gd name="T36" fmla="*/ 0 w 66"/>
                <a:gd name="T37" fmla="*/ 5 h 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6"/>
                <a:gd name="T58" fmla="*/ 0 h 55"/>
                <a:gd name="T59" fmla="*/ 66 w 66"/>
                <a:gd name="T60" fmla="*/ 55 h 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6" h="55">
                  <a:moveTo>
                    <a:pt x="0" y="27"/>
                  </a:moveTo>
                  <a:lnTo>
                    <a:pt x="1" y="18"/>
                  </a:lnTo>
                  <a:lnTo>
                    <a:pt x="8" y="9"/>
                  </a:lnTo>
                  <a:lnTo>
                    <a:pt x="16" y="3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49" y="3"/>
                  </a:lnTo>
                  <a:lnTo>
                    <a:pt x="58" y="9"/>
                  </a:lnTo>
                  <a:lnTo>
                    <a:pt x="64" y="18"/>
                  </a:lnTo>
                  <a:lnTo>
                    <a:pt x="66" y="27"/>
                  </a:lnTo>
                  <a:lnTo>
                    <a:pt x="64" y="37"/>
                  </a:lnTo>
                  <a:lnTo>
                    <a:pt x="58" y="46"/>
                  </a:lnTo>
                  <a:lnTo>
                    <a:pt x="49" y="51"/>
                  </a:lnTo>
                  <a:lnTo>
                    <a:pt x="38" y="55"/>
                  </a:lnTo>
                  <a:lnTo>
                    <a:pt x="27" y="55"/>
                  </a:lnTo>
                  <a:lnTo>
                    <a:pt x="16" y="51"/>
                  </a:lnTo>
                  <a:lnTo>
                    <a:pt x="8" y="46"/>
                  </a:lnTo>
                  <a:lnTo>
                    <a:pt x="1" y="3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98" name="Line 183"/>
            <p:cNvSpPr>
              <a:spLocks noChangeAspect="1" noChangeShapeType="1"/>
            </p:cNvSpPr>
            <p:nvPr/>
          </p:nvSpPr>
          <p:spPr bwMode="auto">
            <a:xfrm flipH="1">
              <a:off x="2373" y="994"/>
              <a:ext cx="123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499" name="Line 184"/>
            <p:cNvSpPr>
              <a:spLocks noChangeAspect="1" noChangeShapeType="1"/>
            </p:cNvSpPr>
            <p:nvPr/>
          </p:nvSpPr>
          <p:spPr bwMode="auto">
            <a:xfrm flipH="1">
              <a:off x="2373" y="1113"/>
              <a:ext cx="11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00" name="Line 185"/>
            <p:cNvSpPr>
              <a:spLocks noChangeAspect="1" noChangeShapeType="1"/>
            </p:cNvSpPr>
            <p:nvPr/>
          </p:nvSpPr>
          <p:spPr bwMode="auto">
            <a:xfrm flipH="1">
              <a:off x="2373" y="1237"/>
              <a:ext cx="11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01" name="Line 186"/>
            <p:cNvSpPr>
              <a:spLocks noChangeAspect="1" noChangeShapeType="1"/>
            </p:cNvSpPr>
            <p:nvPr/>
          </p:nvSpPr>
          <p:spPr bwMode="auto">
            <a:xfrm flipH="1">
              <a:off x="2373" y="1441"/>
              <a:ext cx="11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02" name="Line 187"/>
            <p:cNvSpPr>
              <a:spLocks noChangeAspect="1" noChangeShapeType="1"/>
            </p:cNvSpPr>
            <p:nvPr/>
          </p:nvSpPr>
          <p:spPr bwMode="auto">
            <a:xfrm flipH="1">
              <a:off x="2373" y="1563"/>
              <a:ext cx="11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03" name="Line 188"/>
            <p:cNvSpPr>
              <a:spLocks noChangeAspect="1" noChangeShapeType="1"/>
            </p:cNvSpPr>
            <p:nvPr/>
          </p:nvSpPr>
          <p:spPr bwMode="auto">
            <a:xfrm flipH="1">
              <a:off x="2373" y="1686"/>
              <a:ext cx="11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04" name="Freeform 189"/>
            <p:cNvSpPr>
              <a:spLocks noChangeAspect="1"/>
            </p:cNvSpPr>
            <p:nvPr/>
          </p:nvSpPr>
          <p:spPr bwMode="auto">
            <a:xfrm>
              <a:off x="533" y="994"/>
              <a:ext cx="821" cy="895"/>
            </a:xfrm>
            <a:custGeom>
              <a:avLst/>
              <a:gdLst>
                <a:gd name="T0" fmla="*/ 76 w 913"/>
                <a:gd name="T1" fmla="*/ 97 h 995"/>
                <a:gd name="T2" fmla="*/ 77 w 913"/>
                <a:gd name="T3" fmla="*/ 97 h 995"/>
                <a:gd name="T4" fmla="*/ 79 w 913"/>
                <a:gd name="T5" fmla="*/ 97 h 995"/>
                <a:gd name="T6" fmla="*/ 82 w 913"/>
                <a:gd name="T7" fmla="*/ 94 h 995"/>
                <a:gd name="T8" fmla="*/ 85 w 913"/>
                <a:gd name="T9" fmla="*/ 94 h 995"/>
                <a:gd name="T10" fmla="*/ 85 w 913"/>
                <a:gd name="T11" fmla="*/ 93 h 995"/>
                <a:gd name="T12" fmla="*/ 86 w 913"/>
                <a:gd name="T13" fmla="*/ 92 h 995"/>
                <a:gd name="T14" fmla="*/ 87 w 913"/>
                <a:gd name="T15" fmla="*/ 90 h 995"/>
                <a:gd name="T16" fmla="*/ 87 w 913"/>
                <a:gd name="T17" fmla="*/ 88 h 995"/>
                <a:gd name="T18" fmla="*/ 87 w 913"/>
                <a:gd name="T19" fmla="*/ 85 h 995"/>
                <a:gd name="T20" fmla="*/ 87 w 913"/>
                <a:gd name="T21" fmla="*/ 11 h 995"/>
                <a:gd name="T22" fmla="*/ 87 w 913"/>
                <a:gd name="T23" fmla="*/ 9 h 995"/>
                <a:gd name="T24" fmla="*/ 87 w 913"/>
                <a:gd name="T25" fmla="*/ 7 h 995"/>
                <a:gd name="T26" fmla="*/ 86 w 913"/>
                <a:gd name="T27" fmla="*/ 4 h 995"/>
                <a:gd name="T28" fmla="*/ 85 w 913"/>
                <a:gd name="T29" fmla="*/ 4 h 995"/>
                <a:gd name="T30" fmla="*/ 85 w 913"/>
                <a:gd name="T31" fmla="*/ 4 h 995"/>
                <a:gd name="T32" fmla="*/ 82 w 913"/>
                <a:gd name="T33" fmla="*/ 4 h 995"/>
                <a:gd name="T34" fmla="*/ 79 w 913"/>
                <a:gd name="T35" fmla="*/ 4 h 995"/>
                <a:gd name="T36" fmla="*/ 77 w 913"/>
                <a:gd name="T37" fmla="*/ 2 h 995"/>
                <a:gd name="T38" fmla="*/ 76 w 913"/>
                <a:gd name="T39" fmla="*/ 0 h 995"/>
                <a:gd name="T40" fmla="*/ 12 w 913"/>
                <a:gd name="T41" fmla="*/ 0 h 995"/>
                <a:gd name="T42" fmla="*/ 11 w 913"/>
                <a:gd name="T43" fmla="*/ 2 h 995"/>
                <a:gd name="T44" fmla="*/ 8 w 913"/>
                <a:gd name="T45" fmla="*/ 4 h 995"/>
                <a:gd name="T46" fmla="*/ 6 w 913"/>
                <a:gd name="T47" fmla="*/ 4 h 995"/>
                <a:gd name="T48" fmla="*/ 4 w 913"/>
                <a:gd name="T49" fmla="*/ 4 h 995"/>
                <a:gd name="T50" fmla="*/ 4 w 913"/>
                <a:gd name="T51" fmla="*/ 4 h 995"/>
                <a:gd name="T52" fmla="*/ 4 w 913"/>
                <a:gd name="T53" fmla="*/ 4 h 995"/>
                <a:gd name="T54" fmla="*/ 4 w 913"/>
                <a:gd name="T55" fmla="*/ 7 h 995"/>
                <a:gd name="T56" fmla="*/ 2 w 913"/>
                <a:gd name="T57" fmla="*/ 9 h 995"/>
                <a:gd name="T58" fmla="*/ 0 w 913"/>
                <a:gd name="T59" fmla="*/ 11 h 995"/>
                <a:gd name="T60" fmla="*/ 0 w 913"/>
                <a:gd name="T61" fmla="*/ 85 h 995"/>
                <a:gd name="T62" fmla="*/ 2 w 913"/>
                <a:gd name="T63" fmla="*/ 88 h 995"/>
                <a:gd name="T64" fmla="*/ 4 w 913"/>
                <a:gd name="T65" fmla="*/ 90 h 995"/>
                <a:gd name="T66" fmla="*/ 4 w 913"/>
                <a:gd name="T67" fmla="*/ 92 h 995"/>
                <a:gd name="T68" fmla="*/ 4 w 913"/>
                <a:gd name="T69" fmla="*/ 93 h 995"/>
                <a:gd name="T70" fmla="*/ 4 w 913"/>
                <a:gd name="T71" fmla="*/ 94 h 995"/>
                <a:gd name="T72" fmla="*/ 6 w 913"/>
                <a:gd name="T73" fmla="*/ 94 h 995"/>
                <a:gd name="T74" fmla="*/ 8 w 913"/>
                <a:gd name="T75" fmla="*/ 97 h 995"/>
                <a:gd name="T76" fmla="*/ 11 w 913"/>
                <a:gd name="T77" fmla="*/ 97 h 995"/>
                <a:gd name="T78" fmla="*/ 12 w 913"/>
                <a:gd name="T79" fmla="*/ 97 h 995"/>
                <a:gd name="T80" fmla="*/ 76 w 913"/>
                <a:gd name="T81" fmla="*/ 97 h 99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13"/>
                <a:gd name="T124" fmla="*/ 0 h 995"/>
                <a:gd name="T125" fmla="*/ 913 w 913"/>
                <a:gd name="T126" fmla="*/ 995 h 99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13" h="995">
                  <a:moveTo>
                    <a:pt x="782" y="995"/>
                  </a:moveTo>
                  <a:lnTo>
                    <a:pt x="804" y="993"/>
                  </a:lnTo>
                  <a:lnTo>
                    <a:pt x="827" y="988"/>
                  </a:lnTo>
                  <a:lnTo>
                    <a:pt x="848" y="979"/>
                  </a:lnTo>
                  <a:lnTo>
                    <a:pt x="866" y="968"/>
                  </a:lnTo>
                  <a:lnTo>
                    <a:pt x="882" y="954"/>
                  </a:lnTo>
                  <a:lnTo>
                    <a:pt x="895" y="938"/>
                  </a:lnTo>
                  <a:lnTo>
                    <a:pt x="905" y="920"/>
                  </a:lnTo>
                  <a:lnTo>
                    <a:pt x="911" y="901"/>
                  </a:lnTo>
                  <a:lnTo>
                    <a:pt x="913" y="882"/>
                  </a:lnTo>
                  <a:lnTo>
                    <a:pt x="913" y="113"/>
                  </a:lnTo>
                  <a:lnTo>
                    <a:pt x="911" y="94"/>
                  </a:lnTo>
                  <a:lnTo>
                    <a:pt x="905" y="74"/>
                  </a:lnTo>
                  <a:lnTo>
                    <a:pt x="895" y="56"/>
                  </a:lnTo>
                  <a:lnTo>
                    <a:pt x="882" y="40"/>
                  </a:lnTo>
                  <a:lnTo>
                    <a:pt x="866" y="27"/>
                  </a:lnTo>
                  <a:lnTo>
                    <a:pt x="848" y="15"/>
                  </a:lnTo>
                  <a:lnTo>
                    <a:pt x="827" y="6"/>
                  </a:lnTo>
                  <a:lnTo>
                    <a:pt x="804" y="2"/>
                  </a:lnTo>
                  <a:lnTo>
                    <a:pt x="782" y="0"/>
                  </a:lnTo>
                  <a:lnTo>
                    <a:pt x="131" y="0"/>
                  </a:lnTo>
                  <a:lnTo>
                    <a:pt x="108" y="2"/>
                  </a:lnTo>
                  <a:lnTo>
                    <a:pt x="86" y="6"/>
                  </a:lnTo>
                  <a:lnTo>
                    <a:pt x="65" y="15"/>
                  </a:lnTo>
                  <a:lnTo>
                    <a:pt x="46" y="27"/>
                  </a:lnTo>
                  <a:lnTo>
                    <a:pt x="31" y="40"/>
                  </a:lnTo>
                  <a:lnTo>
                    <a:pt x="17" y="56"/>
                  </a:lnTo>
                  <a:lnTo>
                    <a:pt x="7" y="74"/>
                  </a:lnTo>
                  <a:lnTo>
                    <a:pt x="2" y="94"/>
                  </a:lnTo>
                  <a:lnTo>
                    <a:pt x="0" y="113"/>
                  </a:lnTo>
                  <a:lnTo>
                    <a:pt x="0" y="882"/>
                  </a:lnTo>
                  <a:lnTo>
                    <a:pt x="2" y="901"/>
                  </a:lnTo>
                  <a:lnTo>
                    <a:pt x="7" y="920"/>
                  </a:lnTo>
                  <a:lnTo>
                    <a:pt x="17" y="938"/>
                  </a:lnTo>
                  <a:lnTo>
                    <a:pt x="31" y="954"/>
                  </a:lnTo>
                  <a:lnTo>
                    <a:pt x="46" y="968"/>
                  </a:lnTo>
                  <a:lnTo>
                    <a:pt x="65" y="979"/>
                  </a:lnTo>
                  <a:lnTo>
                    <a:pt x="86" y="988"/>
                  </a:lnTo>
                  <a:lnTo>
                    <a:pt x="108" y="993"/>
                  </a:lnTo>
                  <a:lnTo>
                    <a:pt x="131" y="995"/>
                  </a:lnTo>
                  <a:lnTo>
                    <a:pt x="782" y="995"/>
                  </a:lnTo>
                  <a:close/>
                </a:path>
              </a:pathLst>
            </a:custGeom>
            <a:solidFill>
              <a:srgbClr val="969696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05" name="Rectangle 190"/>
            <p:cNvSpPr>
              <a:spLocks noChangeAspect="1" noChangeArrowheads="1"/>
            </p:cNvSpPr>
            <p:nvPr/>
          </p:nvSpPr>
          <p:spPr bwMode="auto">
            <a:xfrm>
              <a:off x="842" y="1020"/>
              <a:ext cx="254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Main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42506" name="Rectangle 191"/>
            <p:cNvSpPr>
              <a:spLocks noChangeAspect="1" noChangeArrowheads="1"/>
            </p:cNvSpPr>
            <p:nvPr/>
          </p:nvSpPr>
          <p:spPr bwMode="auto">
            <a:xfrm>
              <a:off x="662" y="1140"/>
              <a:ext cx="620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Component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42507" name="Rectangle 192"/>
            <p:cNvSpPr>
              <a:spLocks noChangeAspect="1" noChangeArrowheads="1"/>
            </p:cNvSpPr>
            <p:nvPr/>
          </p:nvSpPr>
          <p:spPr bwMode="auto">
            <a:xfrm>
              <a:off x="731" y="1261"/>
              <a:ext cx="47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Executor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42508" name="Freeform 193"/>
            <p:cNvSpPr>
              <a:spLocks noChangeAspect="1"/>
            </p:cNvSpPr>
            <p:nvPr/>
          </p:nvSpPr>
          <p:spPr bwMode="auto">
            <a:xfrm>
              <a:off x="1241" y="1513"/>
              <a:ext cx="58" cy="49"/>
            </a:xfrm>
            <a:custGeom>
              <a:avLst/>
              <a:gdLst>
                <a:gd name="T0" fmla="*/ 0 w 65"/>
                <a:gd name="T1" fmla="*/ 4 h 55"/>
                <a:gd name="T2" fmla="*/ 2 w 65"/>
                <a:gd name="T3" fmla="*/ 4 h 55"/>
                <a:gd name="T4" fmla="*/ 4 w 65"/>
                <a:gd name="T5" fmla="*/ 4 h 55"/>
                <a:gd name="T6" fmla="*/ 4 w 65"/>
                <a:gd name="T7" fmla="*/ 3 h 55"/>
                <a:gd name="T8" fmla="*/ 4 w 65"/>
                <a:gd name="T9" fmla="*/ 0 h 55"/>
                <a:gd name="T10" fmla="*/ 4 w 65"/>
                <a:gd name="T11" fmla="*/ 0 h 55"/>
                <a:gd name="T12" fmla="*/ 4 w 65"/>
                <a:gd name="T13" fmla="*/ 3 h 55"/>
                <a:gd name="T14" fmla="*/ 4 w 65"/>
                <a:gd name="T15" fmla="*/ 4 h 55"/>
                <a:gd name="T16" fmla="*/ 5 w 65"/>
                <a:gd name="T17" fmla="*/ 4 h 55"/>
                <a:gd name="T18" fmla="*/ 5 w 65"/>
                <a:gd name="T19" fmla="*/ 4 h 55"/>
                <a:gd name="T20" fmla="*/ 5 w 65"/>
                <a:gd name="T21" fmla="*/ 4 h 55"/>
                <a:gd name="T22" fmla="*/ 4 w 65"/>
                <a:gd name="T23" fmla="*/ 4 h 55"/>
                <a:gd name="T24" fmla="*/ 4 w 65"/>
                <a:gd name="T25" fmla="*/ 4 h 55"/>
                <a:gd name="T26" fmla="*/ 4 w 65"/>
                <a:gd name="T27" fmla="*/ 4 h 55"/>
                <a:gd name="T28" fmla="*/ 4 w 65"/>
                <a:gd name="T29" fmla="*/ 4 h 55"/>
                <a:gd name="T30" fmla="*/ 4 w 65"/>
                <a:gd name="T31" fmla="*/ 4 h 55"/>
                <a:gd name="T32" fmla="*/ 4 w 65"/>
                <a:gd name="T33" fmla="*/ 4 h 55"/>
                <a:gd name="T34" fmla="*/ 2 w 65"/>
                <a:gd name="T35" fmla="*/ 4 h 55"/>
                <a:gd name="T36" fmla="*/ 0 w 65"/>
                <a:gd name="T37" fmla="*/ 4 h 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"/>
                <a:gd name="T58" fmla="*/ 0 h 55"/>
                <a:gd name="T59" fmla="*/ 65 w 65"/>
                <a:gd name="T60" fmla="*/ 55 h 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" h="55">
                  <a:moveTo>
                    <a:pt x="0" y="27"/>
                  </a:moveTo>
                  <a:lnTo>
                    <a:pt x="2" y="18"/>
                  </a:lnTo>
                  <a:lnTo>
                    <a:pt x="7" y="9"/>
                  </a:lnTo>
                  <a:lnTo>
                    <a:pt x="16" y="3"/>
                  </a:lnTo>
                  <a:lnTo>
                    <a:pt x="26" y="0"/>
                  </a:lnTo>
                  <a:lnTo>
                    <a:pt x="38" y="0"/>
                  </a:lnTo>
                  <a:lnTo>
                    <a:pt x="48" y="3"/>
                  </a:lnTo>
                  <a:lnTo>
                    <a:pt x="57" y="9"/>
                  </a:lnTo>
                  <a:lnTo>
                    <a:pt x="63" y="18"/>
                  </a:lnTo>
                  <a:lnTo>
                    <a:pt x="65" y="27"/>
                  </a:lnTo>
                  <a:lnTo>
                    <a:pt x="63" y="37"/>
                  </a:lnTo>
                  <a:lnTo>
                    <a:pt x="57" y="45"/>
                  </a:lnTo>
                  <a:lnTo>
                    <a:pt x="48" y="52"/>
                  </a:lnTo>
                  <a:lnTo>
                    <a:pt x="38" y="55"/>
                  </a:lnTo>
                  <a:lnTo>
                    <a:pt x="26" y="55"/>
                  </a:lnTo>
                  <a:lnTo>
                    <a:pt x="16" y="52"/>
                  </a:lnTo>
                  <a:lnTo>
                    <a:pt x="7" y="45"/>
                  </a:lnTo>
                  <a:lnTo>
                    <a:pt x="2" y="3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09" name="Rectangle 194"/>
            <p:cNvSpPr>
              <a:spLocks noChangeAspect="1" noChangeArrowheads="1"/>
            </p:cNvSpPr>
            <p:nvPr/>
          </p:nvSpPr>
          <p:spPr bwMode="auto">
            <a:xfrm>
              <a:off x="627" y="1868"/>
              <a:ext cx="94" cy="41"/>
            </a:xfrm>
            <a:prstGeom prst="rect">
              <a:avLst/>
            </a:prstGeom>
            <a:solidFill>
              <a:srgbClr val="00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10" name="Freeform 195"/>
            <p:cNvSpPr>
              <a:spLocks noChangeAspect="1"/>
            </p:cNvSpPr>
            <p:nvPr/>
          </p:nvSpPr>
          <p:spPr bwMode="auto">
            <a:xfrm>
              <a:off x="1052" y="627"/>
              <a:ext cx="47" cy="41"/>
            </a:xfrm>
            <a:custGeom>
              <a:avLst/>
              <a:gdLst>
                <a:gd name="T0" fmla="*/ 0 w 52"/>
                <a:gd name="T1" fmla="*/ 5 h 45"/>
                <a:gd name="T2" fmla="*/ 2 w 52"/>
                <a:gd name="T3" fmla="*/ 5 h 45"/>
                <a:gd name="T4" fmla="*/ 5 w 52"/>
                <a:gd name="T5" fmla="*/ 5 h 45"/>
                <a:gd name="T6" fmla="*/ 5 w 52"/>
                <a:gd name="T7" fmla="*/ 2 h 45"/>
                <a:gd name="T8" fmla="*/ 5 w 52"/>
                <a:gd name="T9" fmla="*/ 0 h 45"/>
                <a:gd name="T10" fmla="*/ 5 w 52"/>
                <a:gd name="T11" fmla="*/ 2 h 45"/>
                <a:gd name="T12" fmla="*/ 5 w 52"/>
                <a:gd name="T13" fmla="*/ 5 h 45"/>
                <a:gd name="T14" fmla="*/ 5 w 52"/>
                <a:gd name="T15" fmla="*/ 5 h 45"/>
                <a:gd name="T16" fmla="*/ 5 w 52"/>
                <a:gd name="T17" fmla="*/ 5 h 45"/>
                <a:gd name="T18" fmla="*/ 5 w 52"/>
                <a:gd name="T19" fmla="*/ 5 h 45"/>
                <a:gd name="T20" fmla="*/ 5 w 52"/>
                <a:gd name="T21" fmla="*/ 5 h 45"/>
                <a:gd name="T22" fmla="*/ 5 w 52"/>
                <a:gd name="T23" fmla="*/ 5 h 45"/>
                <a:gd name="T24" fmla="*/ 5 w 52"/>
                <a:gd name="T25" fmla="*/ 5 h 45"/>
                <a:gd name="T26" fmla="*/ 5 w 52"/>
                <a:gd name="T27" fmla="*/ 5 h 45"/>
                <a:gd name="T28" fmla="*/ 5 w 52"/>
                <a:gd name="T29" fmla="*/ 5 h 45"/>
                <a:gd name="T30" fmla="*/ 2 w 52"/>
                <a:gd name="T31" fmla="*/ 5 h 45"/>
                <a:gd name="T32" fmla="*/ 0 w 52"/>
                <a:gd name="T33" fmla="*/ 5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2"/>
                <a:gd name="T52" fmla="*/ 0 h 45"/>
                <a:gd name="T53" fmla="*/ 52 w 52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2" h="45">
                  <a:moveTo>
                    <a:pt x="0" y="22"/>
                  </a:moveTo>
                  <a:lnTo>
                    <a:pt x="2" y="14"/>
                  </a:lnTo>
                  <a:lnTo>
                    <a:pt x="8" y="7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44" y="7"/>
                  </a:lnTo>
                  <a:lnTo>
                    <a:pt x="50" y="14"/>
                  </a:lnTo>
                  <a:lnTo>
                    <a:pt x="52" y="22"/>
                  </a:lnTo>
                  <a:lnTo>
                    <a:pt x="50" y="31"/>
                  </a:lnTo>
                  <a:lnTo>
                    <a:pt x="44" y="39"/>
                  </a:lnTo>
                  <a:lnTo>
                    <a:pt x="36" y="43"/>
                  </a:lnTo>
                  <a:lnTo>
                    <a:pt x="26" y="45"/>
                  </a:lnTo>
                  <a:lnTo>
                    <a:pt x="16" y="43"/>
                  </a:lnTo>
                  <a:lnTo>
                    <a:pt x="8" y="39"/>
                  </a:lnTo>
                  <a:lnTo>
                    <a:pt x="2" y="3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11" name="Freeform 196"/>
            <p:cNvSpPr>
              <a:spLocks noChangeAspect="1"/>
            </p:cNvSpPr>
            <p:nvPr/>
          </p:nvSpPr>
          <p:spPr bwMode="auto">
            <a:xfrm>
              <a:off x="1075" y="1969"/>
              <a:ext cx="48" cy="42"/>
            </a:xfrm>
            <a:custGeom>
              <a:avLst/>
              <a:gdLst>
                <a:gd name="T0" fmla="*/ 0 w 53"/>
                <a:gd name="T1" fmla="*/ 5 h 46"/>
                <a:gd name="T2" fmla="*/ 2 w 53"/>
                <a:gd name="T3" fmla="*/ 5 h 46"/>
                <a:gd name="T4" fmla="*/ 5 w 53"/>
                <a:gd name="T5" fmla="*/ 5 h 46"/>
                <a:gd name="T6" fmla="*/ 5 w 53"/>
                <a:gd name="T7" fmla="*/ 2 h 46"/>
                <a:gd name="T8" fmla="*/ 5 w 53"/>
                <a:gd name="T9" fmla="*/ 0 h 46"/>
                <a:gd name="T10" fmla="*/ 5 w 53"/>
                <a:gd name="T11" fmla="*/ 2 h 46"/>
                <a:gd name="T12" fmla="*/ 5 w 53"/>
                <a:gd name="T13" fmla="*/ 5 h 46"/>
                <a:gd name="T14" fmla="*/ 5 w 53"/>
                <a:gd name="T15" fmla="*/ 5 h 46"/>
                <a:gd name="T16" fmla="*/ 5 w 53"/>
                <a:gd name="T17" fmla="*/ 5 h 46"/>
                <a:gd name="T18" fmla="*/ 5 w 53"/>
                <a:gd name="T19" fmla="*/ 5 h 46"/>
                <a:gd name="T20" fmla="*/ 5 w 53"/>
                <a:gd name="T21" fmla="*/ 5 h 46"/>
                <a:gd name="T22" fmla="*/ 5 w 53"/>
                <a:gd name="T23" fmla="*/ 5 h 46"/>
                <a:gd name="T24" fmla="*/ 5 w 53"/>
                <a:gd name="T25" fmla="*/ 5 h 46"/>
                <a:gd name="T26" fmla="*/ 5 w 53"/>
                <a:gd name="T27" fmla="*/ 5 h 46"/>
                <a:gd name="T28" fmla="*/ 5 w 53"/>
                <a:gd name="T29" fmla="*/ 5 h 46"/>
                <a:gd name="T30" fmla="*/ 2 w 53"/>
                <a:gd name="T31" fmla="*/ 5 h 46"/>
                <a:gd name="T32" fmla="*/ 0 w 53"/>
                <a:gd name="T33" fmla="*/ 5 h 4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3"/>
                <a:gd name="T52" fmla="*/ 0 h 46"/>
                <a:gd name="T53" fmla="*/ 53 w 53"/>
                <a:gd name="T54" fmla="*/ 46 h 4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3" h="46">
                  <a:moveTo>
                    <a:pt x="0" y="23"/>
                  </a:moveTo>
                  <a:lnTo>
                    <a:pt x="2" y="15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0" y="15"/>
                  </a:lnTo>
                  <a:lnTo>
                    <a:pt x="53" y="23"/>
                  </a:lnTo>
                  <a:lnTo>
                    <a:pt x="50" y="32"/>
                  </a:lnTo>
                  <a:lnTo>
                    <a:pt x="45" y="40"/>
                  </a:lnTo>
                  <a:lnTo>
                    <a:pt x="36" y="44"/>
                  </a:lnTo>
                  <a:lnTo>
                    <a:pt x="26" y="46"/>
                  </a:lnTo>
                  <a:lnTo>
                    <a:pt x="16" y="44"/>
                  </a:lnTo>
                  <a:lnTo>
                    <a:pt x="7" y="40"/>
                  </a:lnTo>
                  <a:lnTo>
                    <a:pt x="2" y="3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12" name="Line 197"/>
            <p:cNvSpPr>
              <a:spLocks noChangeAspect="1" noChangeShapeType="1"/>
            </p:cNvSpPr>
            <p:nvPr/>
          </p:nvSpPr>
          <p:spPr bwMode="auto">
            <a:xfrm>
              <a:off x="1075" y="668"/>
              <a:ext cx="1" cy="14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13" name="Line 198"/>
            <p:cNvSpPr>
              <a:spLocks noChangeAspect="1" noChangeShapeType="1"/>
            </p:cNvSpPr>
            <p:nvPr/>
          </p:nvSpPr>
          <p:spPr bwMode="auto">
            <a:xfrm>
              <a:off x="179" y="994"/>
              <a:ext cx="149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14" name="Line 199"/>
            <p:cNvSpPr>
              <a:spLocks noChangeAspect="1" noChangeShapeType="1"/>
            </p:cNvSpPr>
            <p:nvPr/>
          </p:nvSpPr>
          <p:spPr bwMode="auto">
            <a:xfrm>
              <a:off x="179" y="1113"/>
              <a:ext cx="149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15" name="Line 200"/>
            <p:cNvSpPr>
              <a:spLocks noChangeAspect="1" noChangeShapeType="1"/>
            </p:cNvSpPr>
            <p:nvPr/>
          </p:nvSpPr>
          <p:spPr bwMode="auto">
            <a:xfrm>
              <a:off x="179" y="1238"/>
              <a:ext cx="149" cy="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16" name="Line 201"/>
            <p:cNvSpPr>
              <a:spLocks noChangeAspect="1" noChangeShapeType="1"/>
            </p:cNvSpPr>
            <p:nvPr/>
          </p:nvSpPr>
          <p:spPr bwMode="auto">
            <a:xfrm>
              <a:off x="220" y="1441"/>
              <a:ext cx="10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17" name="Line 202"/>
            <p:cNvSpPr>
              <a:spLocks noChangeAspect="1" noChangeShapeType="1"/>
            </p:cNvSpPr>
            <p:nvPr/>
          </p:nvSpPr>
          <p:spPr bwMode="auto">
            <a:xfrm>
              <a:off x="220" y="1563"/>
              <a:ext cx="10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18" name="Line 203"/>
            <p:cNvSpPr>
              <a:spLocks noChangeAspect="1" noChangeShapeType="1"/>
            </p:cNvSpPr>
            <p:nvPr/>
          </p:nvSpPr>
          <p:spPr bwMode="auto">
            <a:xfrm>
              <a:off x="220" y="1686"/>
              <a:ext cx="10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19" name="Line 204"/>
            <p:cNvSpPr>
              <a:spLocks noChangeAspect="1" noChangeShapeType="1"/>
            </p:cNvSpPr>
            <p:nvPr/>
          </p:nvSpPr>
          <p:spPr bwMode="auto">
            <a:xfrm flipV="1">
              <a:off x="1099" y="1889"/>
              <a:ext cx="1" cy="8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20" name="Line 205"/>
            <p:cNvSpPr>
              <a:spLocks noChangeAspect="1" noChangeShapeType="1"/>
            </p:cNvSpPr>
            <p:nvPr/>
          </p:nvSpPr>
          <p:spPr bwMode="auto">
            <a:xfrm>
              <a:off x="1299" y="1537"/>
              <a:ext cx="24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21" name="Freeform 206"/>
            <p:cNvSpPr>
              <a:spLocks noChangeAspect="1"/>
            </p:cNvSpPr>
            <p:nvPr/>
          </p:nvSpPr>
          <p:spPr bwMode="auto">
            <a:xfrm>
              <a:off x="1087" y="861"/>
              <a:ext cx="48" cy="41"/>
            </a:xfrm>
            <a:custGeom>
              <a:avLst/>
              <a:gdLst>
                <a:gd name="T0" fmla="*/ 0 w 53"/>
                <a:gd name="T1" fmla="*/ 5 h 45"/>
                <a:gd name="T2" fmla="*/ 2 w 53"/>
                <a:gd name="T3" fmla="*/ 5 h 45"/>
                <a:gd name="T4" fmla="*/ 5 w 53"/>
                <a:gd name="T5" fmla="*/ 5 h 45"/>
                <a:gd name="T6" fmla="*/ 5 w 53"/>
                <a:gd name="T7" fmla="*/ 1 h 45"/>
                <a:gd name="T8" fmla="*/ 5 w 53"/>
                <a:gd name="T9" fmla="*/ 0 h 45"/>
                <a:gd name="T10" fmla="*/ 5 w 53"/>
                <a:gd name="T11" fmla="*/ 1 h 45"/>
                <a:gd name="T12" fmla="*/ 5 w 53"/>
                <a:gd name="T13" fmla="*/ 5 h 45"/>
                <a:gd name="T14" fmla="*/ 5 w 53"/>
                <a:gd name="T15" fmla="*/ 5 h 45"/>
                <a:gd name="T16" fmla="*/ 5 w 53"/>
                <a:gd name="T17" fmla="*/ 5 h 45"/>
                <a:gd name="T18" fmla="*/ 5 w 53"/>
                <a:gd name="T19" fmla="*/ 5 h 45"/>
                <a:gd name="T20" fmla="*/ 5 w 53"/>
                <a:gd name="T21" fmla="*/ 5 h 45"/>
                <a:gd name="T22" fmla="*/ 5 w 53"/>
                <a:gd name="T23" fmla="*/ 5 h 45"/>
                <a:gd name="T24" fmla="*/ 5 w 53"/>
                <a:gd name="T25" fmla="*/ 5 h 45"/>
                <a:gd name="T26" fmla="*/ 5 w 53"/>
                <a:gd name="T27" fmla="*/ 5 h 45"/>
                <a:gd name="T28" fmla="*/ 5 w 53"/>
                <a:gd name="T29" fmla="*/ 5 h 45"/>
                <a:gd name="T30" fmla="*/ 2 w 53"/>
                <a:gd name="T31" fmla="*/ 5 h 45"/>
                <a:gd name="T32" fmla="*/ 0 w 53"/>
                <a:gd name="T33" fmla="*/ 5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3"/>
                <a:gd name="T52" fmla="*/ 0 h 45"/>
                <a:gd name="T53" fmla="*/ 53 w 53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3" h="45">
                  <a:moveTo>
                    <a:pt x="0" y="22"/>
                  </a:moveTo>
                  <a:lnTo>
                    <a:pt x="2" y="14"/>
                  </a:lnTo>
                  <a:lnTo>
                    <a:pt x="7" y="6"/>
                  </a:lnTo>
                  <a:lnTo>
                    <a:pt x="16" y="1"/>
                  </a:lnTo>
                  <a:lnTo>
                    <a:pt x="26" y="0"/>
                  </a:lnTo>
                  <a:lnTo>
                    <a:pt x="36" y="1"/>
                  </a:lnTo>
                  <a:lnTo>
                    <a:pt x="45" y="6"/>
                  </a:lnTo>
                  <a:lnTo>
                    <a:pt x="51" y="14"/>
                  </a:lnTo>
                  <a:lnTo>
                    <a:pt x="53" y="22"/>
                  </a:lnTo>
                  <a:lnTo>
                    <a:pt x="51" y="31"/>
                  </a:lnTo>
                  <a:lnTo>
                    <a:pt x="45" y="39"/>
                  </a:lnTo>
                  <a:lnTo>
                    <a:pt x="36" y="43"/>
                  </a:lnTo>
                  <a:lnTo>
                    <a:pt x="26" y="45"/>
                  </a:lnTo>
                  <a:lnTo>
                    <a:pt x="16" y="43"/>
                  </a:lnTo>
                  <a:lnTo>
                    <a:pt x="7" y="39"/>
                  </a:lnTo>
                  <a:lnTo>
                    <a:pt x="2" y="3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22" name="Line 207"/>
            <p:cNvSpPr>
              <a:spLocks noChangeAspect="1" noChangeShapeType="1"/>
            </p:cNvSpPr>
            <p:nvPr/>
          </p:nvSpPr>
          <p:spPr bwMode="auto">
            <a:xfrm>
              <a:off x="1110" y="902"/>
              <a:ext cx="1" cy="9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23" name="Line 208"/>
            <p:cNvSpPr>
              <a:spLocks noChangeAspect="1" noChangeShapeType="1"/>
            </p:cNvSpPr>
            <p:nvPr/>
          </p:nvSpPr>
          <p:spPr bwMode="auto">
            <a:xfrm flipH="1">
              <a:off x="616" y="1889"/>
              <a:ext cx="11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24" name="Line 209"/>
            <p:cNvSpPr>
              <a:spLocks noChangeAspect="1" noChangeShapeType="1"/>
            </p:cNvSpPr>
            <p:nvPr/>
          </p:nvSpPr>
          <p:spPr bwMode="auto">
            <a:xfrm flipH="1">
              <a:off x="593" y="1894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25" name="Line 210"/>
            <p:cNvSpPr>
              <a:spLocks noChangeAspect="1" noChangeShapeType="1"/>
            </p:cNvSpPr>
            <p:nvPr/>
          </p:nvSpPr>
          <p:spPr bwMode="auto">
            <a:xfrm flipH="1">
              <a:off x="570" y="1902"/>
              <a:ext cx="12" cy="2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26" name="Line 211"/>
            <p:cNvSpPr>
              <a:spLocks noChangeAspect="1" noChangeShapeType="1"/>
            </p:cNvSpPr>
            <p:nvPr/>
          </p:nvSpPr>
          <p:spPr bwMode="auto">
            <a:xfrm flipH="1">
              <a:off x="547" y="1908"/>
              <a:ext cx="13" cy="2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27" name="Line 212"/>
            <p:cNvSpPr>
              <a:spLocks noChangeAspect="1" noChangeShapeType="1"/>
            </p:cNvSpPr>
            <p:nvPr/>
          </p:nvSpPr>
          <p:spPr bwMode="auto">
            <a:xfrm flipH="1">
              <a:off x="526" y="1913"/>
              <a:ext cx="10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28" name="Line 213"/>
            <p:cNvSpPr>
              <a:spLocks noChangeAspect="1" noChangeShapeType="1"/>
            </p:cNvSpPr>
            <p:nvPr/>
          </p:nvSpPr>
          <p:spPr bwMode="auto">
            <a:xfrm flipH="1">
              <a:off x="502" y="1920"/>
              <a:ext cx="12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29" name="Line 214"/>
            <p:cNvSpPr>
              <a:spLocks noChangeAspect="1" noChangeShapeType="1"/>
            </p:cNvSpPr>
            <p:nvPr/>
          </p:nvSpPr>
          <p:spPr bwMode="auto">
            <a:xfrm flipH="1">
              <a:off x="480" y="1927"/>
              <a:ext cx="11" cy="2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30" name="Line 215"/>
            <p:cNvSpPr>
              <a:spLocks noChangeAspect="1" noChangeShapeType="1"/>
            </p:cNvSpPr>
            <p:nvPr/>
          </p:nvSpPr>
          <p:spPr bwMode="auto">
            <a:xfrm flipH="1">
              <a:off x="457" y="1932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31" name="Line 216"/>
            <p:cNvSpPr>
              <a:spLocks noChangeAspect="1" noChangeShapeType="1"/>
            </p:cNvSpPr>
            <p:nvPr/>
          </p:nvSpPr>
          <p:spPr bwMode="auto">
            <a:xfrm flipH="1">
              <a:off x="435" y="1939"/>
              <a:ext cx="10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32" name="Line 217"/>
            <p:cNvSpPr>
              <a:spLocks noChangeAspect="1" noChangeShapeType="1"/>
            </p:cNvSpPr>
            <p:nvPr/>
          </p:nvSpPr>
          <p:spPr bwMode="auto">
            <a:xfrm flipH="1">
              <a:off x="411" y="1945"/>
              <a:ext cx="12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33" name="Line 218"/>
            <p:cNvSpPr>
              <a:spLocks noChangeAspect="1" noChangeShapeType="1"/>
            </p:cNvSpPr>
            <p:nvPr/>
          </p:nvSpPr>
          <p:spPr bwMode="auto">
            <a:xfrm flipH="1">
              <a:off x="389" y="1951"/>
              <a:ext cx="11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34" name="Line 219"/>
            <p:cNvSpPr>
              <a:spLocks noChangeAspect="1" noChangeShapeType="1"/>
            </p:cNvSpPr>
            <p:nvPr/>
          </p:nvSpPr>
          <p:spPr bwMode="auto">
            <a:xfrm flipH="1">
              <a:off x="366" y="1957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35" name="Line 220"/>
            <p:cNvSpPr>
              <a:spLocks noChangeAspect="1" noChangeShapeType="1"/>
            </p:cNvSpPr>
            <p:nvPr/>
          </p:nvSpPr>
          <p:spPr bwMode="auto">
            <a:xfrm flipH="1">
              <a:off x="344" y="1964"/>
              <a:ext cx="11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36" name="Line 221"/>
            <p:cNvSpPr>
              <a:spLocks noChangeAspect="1" noChangeShapeType="1"/>
            </p:cNvSpPr>
            <p:nvPr/>
          </p:nvSpPr>
          <p:spPr bwMode="auto">
            <a:xfrm>
              <a:off x="1075" y="801"/>
              <a:ext cx="9" cy="1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37" name="Line 222"/>
            <p:cNvSpPr>
              <a:spLocks noChangeAspect="1" noChangeShapeType="1"/>
            </p:cNvSpPr>
            <p:nvPr/>
          </p:nvSpPr>
          <p:spPr bwMode="auto">
            <a:xfrm>
              <a:off x="1093" y="832"/>
              <a:ext cx="9" cy="1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38" name="Line 223"/>
            <p:cNvSpPr>
              <a:spLocks noChangeAspect="1" noChangeShapeType="1"/>
            </p:cNvSpPr>
            <p:nvPr/>
          </p:nvSpPr>
          <p:spPr bwMode="auto">
            <a:xfrm>
              <a:off x="328" y="998"/>
              <a:ext cx="17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39" name="Line 224"/>
            <p:cNvSpPr>
              <a:spLocks noChangeAspect="1" noChangeShapeType="1"/>
            </p:cNvSpPr>
            <p:nvPr/>
          </p:nvSpPr>
          <p:spPr bwMode="auto">
            <a:xfrm>
              <a:off x="362" y="1016"/>
              <a:ext cx="17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40" name="Line 225"/>
            <p:cNvSpPr>
              <a:spLocks noChangeAspect="1" noChangeShapeType="1"/>
            </p:cNvSpPr>
            <p:nvPr/>
          </p:nvSpPr>
          <p:spPr bwMode="auto">
            <a:xfrm>
              <a:off x="396" y="1033"/>
              <a:ext cx="17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41" name="Line 226"/>
            <p:cNvSpPr>
              <a:spLocks noChangeAspect="1" noChangeShapeType="1"/>
            </p:cNvSpPr>
            <p:nvPr/>
          </p:nvSpPr>
          <p:spPr bwMode="auto">
            <a:xfrm>
              <a:off x="429" y="1051"/>
              <a:ext cx="17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42" name="Line 227"/>
            <p:cNvSpPr>
              <a:spLocks noChangeAspect="1" noChangeShapeType="1"/>
            </p:cNvSpPr>
            <p:nvPr/>
          </p:nvSpPr>
          <p:spPr bwMode="auto">
            <a:xfrm>
              <a:off x="463" y="1069"/>
              <a:ext cx="18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43" name="Line 228"/>
            <p:cNvSpPr>
              <a:spLocks noChangeAspect="1" noChangeShapeType="1"/>
            </p:cNvSpPr>
            <p:nvPr/>
          </p:nvSpPr>
          <p:spPr bwMode="auto">
            <a:xfrm>
              <a:off x="498" y="1087"/>
              <a:ext cx="17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44" name="Line 229"/>
            <p:cNvSpPr>
              <a:spLocks noChangeAspect="1" noChangeShapeType="1"/>
            </p:cNvSpPr>
            <p:nvPr/>
          </p:nvSpPr>
          <p:spPr bwMode="auto">
            <a:xfrm>
              <a:off x="532" y="1104"/>
              <a:ext cx="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45" name="Line 230"/>
            <p:cNvSpPr>
              <a:spLocks noChangeAspect="1" noChangeShapeType="1"/>
            </p:cNvSpPr>
            <p:nvPr/>
          </p:nvSpPr>
          <p:spPr bwMode="auto">
            <a:xfrm>
              <a:off x="328" y="1112"/>
              <a:ext cx="18" cy="6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46" name="Line 231"/>
            <p:cNvSpPr>
              <a:spLocks noChangeAspect="1" noChangeShapeType="1"/>
            </p:cNvSpPr>
            <p:nvPr/>
          </p:nvSpPr>
          <p:spPr bwMode="auto">
            <a:xfrm>
              <a:off x="364" y="1125"/>
              <a:ext cx="18" cy="6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47" name="Line 232"/>
            <p:cNvSpPr>
              <a:spLocks noChangeAspect="1" noChangeShapeType="1"/>
            </p:cNvSpPr>
            <p:nvPr/>
          </p:nvSpPr>
          <p:spPr bwMode="auto">
            <a:xfrm>
              <a:off x="400" y="1138"/>
              <a:ext cx="18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48" name="Line 233"/>
            <p:cNvSpPr>
              <a:spLocks noChangeAspect="1" noChangeShapeType="1"/>
            </p:cNvSpPr>
            <p:nvPr/>
          </p:nvSpPr>
          <p:spPr bwMode="auto">
            <a:xfrm>
              <a:off x="436" y="1152"/>
              <a:ext cx="18" cy="6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49" name="Line 234"/>
            <p:cNvSpPr>
              <a:spLocks noChangeAspect="1" noChangeShapeType="1"/>
            </p:cNvSpPr>
            <p:nvPr/>
          </p:nvSpPr>
          <p:spPr bwMode="auto">
            <a:xfrm>
              <a:off x="473" y="1165"/>
              <a:ext cx="18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50" name="Line 235"/>
            <p:cNvSpPr>
              <a:spLocks noChangeAspect="1" noChangeShapeType="1"/>
            </p:cNvSpPr>
            <p:nvPr/>
          </p:nvSpPr>
          <p:spPr bwMode="auto">
            <a:xfrm>
              <a:off x="509" y="1178"/>
              <a:ext cx="18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51" name="Line 236"/>
            <p:cNvSpPr>
              <a:spLocks noChangeAspect="1" noChangeShapeType="1"/>
            </p:cNvSpPr>
            <p:nvPr/>
          </p:nvSpPr>
          <p:spPr bwMode="auto">
            <a:xfrm>
              <a:off x="328" y="1241"/>
              <a:ext cx="19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52" name="Line 237"/>
            <p:cNvSpPr>
              <a:spLocks noChangeAspect="1" noChangeShapeType="1"/>
            </p:cNvSpPr>
            <p:nvPr/>
          </p:nvSpPr>
          <p:spPr bwMode="auto">
            <a:xfrm>
              <a:off x="368" y="1240"/>
              <a:ext cx="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53" name="Line 238"/>
            <p:cNvSpPr>
              <a:spLocks noChangeAspect="1" noChangeShapeType="1"/>
            </p:cNvSpPr>
            <p:nvPr/>
          </p:nvSpPr>
          <p:spPr bwMode="auto">
            <a:xfrm>
              <a:off x="408" y="1239"/>
              <a:ext cx="19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54" name="Line 239"/>
            <p:cNvSpPr>
              <a:spLocks noChangeAspect="1" noChangeShapeType="1"/>
            </p:cNvSpPr>
            <p:nvPr/>
          </p:nvSpPr>
          <p:spPr bwMode="auto">
            <a:xfrm flipV="1">
              <a:off x="447" y="1238"/>
              <a:ext cx="2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55" name="Line 240"/>
            <p:cNvSpPr>
              <a:spLocks noChangeAspect="1" noChangeShapeType="1"/>
            </p:cNvSpPr>
            <p:nvPr/>
          </p:nvSpPr>
          <p:spPr bwMode="auto">
            <a:xfrm flipV="1">
              <a:off x="488" y="1238"/>
              <a:ext cx="20" cy="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56" name="Line 241"/>
            <p:cNvSpPr>
              <a:spLocks noChangeAspect="1" noChangeShapeType="1"/>
            </p:cNvSpPr>
            <p:nvPr/>
          </p:nvSpPr>
          <p:spPr bwMode="auto">
            <a:xfrm>
              <a:off x="527" y="1238"/>
              <a:ext cx="6" cy="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57" name="Line 242"/>
            <p:cNvSpPr>
              <a:spLocks noChangeAspect="1" noChangeShapeType="1"/>
            </p:cNvSpPr>
            <p:nvPr/>
          </p:nvSpPr>
          <p:spPr bwMode="auto">
            <a:xfrm flipV="1">
              <a:off x="328" y="1433"/>
              <a:ext cx="18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58" name="Line 243"/>
            <p:cNvSpPr>
              <a:spLocks noChangeAspect="1" noChangeShapeType="1"/>
            </p:cNvSpPr>
            <p:nvPr/>
          </p:nvSpPr>
          <p:spPr bwMode="auto">
            <a:xfrm flipV="1">
              <a:off x="365" y="1424"/>
              <a:ext cx="19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59" name="Line 244"/>
            <p:cNvSpPr>
              <a:spLocks noChangeAspect="1" noChangeShapeType="1"/>
            </p:cNvSpPr>
            <p:nvPr/>
          </p:nvSpPr>
          <p:spPr bwMode="auto">
            <a:xfrm flipV="1">
              <a:off x="404" y="1415"/>
              <a:ext cx="19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60" name="Line 245"/>
            <p:cNvSpPr>
              <a:spLocks noChangeAspect="1" noChangeShapeType="1"/>
            </p:cNvSpPr>
            <p:nvPr/>
          </p:nvSpPr>
          <p:spPr bwMode="auto">
            <a:xfrm flipV="1">
              <a:off x="442" y="1407"/>
              <a:ext cx="19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61" name="Line 246"/>
            <p:cNvSpPr>
              <a:spLocks noChangeAspect="1" noChangeShapeType="1"/>
            </p:cNvSpPr>
            <p:nvPr/>
          </p:nvSpPr>
          <p:spPr bwMode="auto">
            <a:xfrm flipV="1">
              <a:off x="480" y="1398"/>
              <a:ext cx="19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62" name="Line 247"/>
            <p:cNvSpPr>
              <a:spLocks noChangeAspect="1" noChangeShapeType="1"/>
            </p:cNvSpPr>
            <p:nvPr/>
          </p:nvSpPr>
          <p:spPr bwMode="auto">
            <a:xfrm flipV="1">
              <a:off x="517" y="1391"/>
              <a:ext cx="16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63" name="Line 248"/>
            <p:cNvSpPr>
              <a:spLocks noChangeAspect="1" noChangeShapeType="1"/>
            </p:cNvSpPr>
            <p:nvPr/>
          </p:nvSpPr>
          <p:spPr bwMode="auto">
            <a:xfrm flipV="1">
              <a:off x="328" y="1559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64" name="Line 249"/>
            <p:cNvSpPr>
              <a:spLocks noChangeAspect="1" noChangeShapeType="1"/>
            </p:cNvSpPr>
            <p:nvPr/>
          </p:nvSpPr>
          <p:spPr bwMode="auto">
            <a:xfrm flipV="1">
              <a:off x="364" y="1544"/>
              <a:ext cx="18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65" name="Line 250"/>
            <p:cNvSpPr>
              <a:spLocks noChangeAspect="1" noChangeShapeType="1"/>
            </p:cNvSpPr>
            <p:nvPr/>
          </p:nvSpPr>
          <p:spPr bwMode="auto">
            <a:xfrm flipV="1">
              <a:off x="400" y="1529"/>
              <a:ext cx="18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66" name="Line 251"/>
            <p:cNvSpPr>
              <a:spLocks noChangeAspect="1" noChangeShapeType="1"/>
            </p:cNvSpPr>
            <p:nvPr/>
          </p:nvSpPr>
          <p:spPr bwMode="auto">
            <a:xfrm flipV="1">
              <a:off x="436" y="1514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67" name="Line 252"/>
            <p:cNvSpPr>
              <a:spLocks noChangeAspect="1" noChangeShapeType="1"/>
            </p:cNvSpPr>
            <p:nvPr/>
          </p:nvSpPr>
          <p:spPr bwMode="auto">
            <a:xfrm flipV="1">
              <a:off x="472" y="1499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68" name="Line 253"/>
            <p:cNvSpPr>
              <a:spLocks noChangeAspect="1" noChangeShapeType="1"/>
            </p:cNvSpPr>
            <p:nvPr/>
          </p:nvSpPr>
          <p:spPr bwMode="auto">
            <a:xfrm flipV="1">
              <a:off x="508" y="1484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69" name="Line 254"/>
            <p:cNvSpPr>
              <a:spLocks noChangeAspect="1" noChangeShapeType="1"/>
            </p:cNvSpPr>
            <p:nvPr/>
          </p:nvSpPr>
          <p:spPr bwMode="auto">
            <a:xfrm flipV="1">
              <a:off x="328" y="1672"/>
              <a:ext cx="17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70" name="Line 255"/>
            <p:cNvSpPr>
              <a:spLocks noChangeAspect="1" noChangeShapeType="1"/>
            </p:cNvSpPr>
            <p:nvPr/>
          </p:nvSpPr>
          <p:spPr bwMode="auto">
            <a:xfrm flipV="1">
              <a:off x="363" y="1656"/>
              <a:ext cx="17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71" name="Line 256"/>
            <p:cNvSpPr>
              <a:spLocks noChangeAspect="1" noChangeShapeType="1"/>
            </p:cNvSpPr>
            <p:nvPr/>
          </p:nvSpPr>
          <p:spPr bwMode="auto">
            <a:xfrm flipV="1">
              <a:off x="398" y="1639"/>
              <a:ext cx="18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72" name="Line 257"/>
            <p:cNvSpPr>
              <a:spLocks noChangeAspect="1" noChangeShapeType="1"/>
            </p:cNvSpPr>
            <p:nvPr/>
          </p:nvSpPr>
          <p:spPr bwMode="auto">
            <a:xfrm flipV="1">
              <a:off x="434" y="1622"/>
              <a:ext cx="18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73" name="Line 258"/>
            <p:cNvSpPr>
              <a:spLocks noChangeAspect="1" noChangeShapeType="1"/>
            </p:cNvSpPr>
            <p:nvPr/>
          </p:nvSpPr>
          <p:spPr bwMode="auto">
            <a:xfrm flipV="1">
              <a:off x="470" y="1605"/>
              <a:ext cx="17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74" name="Line 259"/>
            <p:cNvSpPr>
              <a:spLocks noChangeAspect="1" noChangeShapeType="1"/>
            </p:cNvSpPr>
            <p:nvPr/>
          </p:nvSpPr>
          <p:spPr bwMode="auto">
            <a:xfrm flipV="1">
              <a:off x="505" y="1588"/>
              <a:ext cx="16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75" name="Line 260"/>
            <p:cNvSpPr>
              <a:spLocks noChangeAspect="1" noChangeShapeType="1"/>
            </p:cNvSpPr>
            <p:nvPr/>
          </p:nvSpPr>
          <p:spPr bwMode="auto">
            <a:xfrm flipH="1">
              <a:off x="2353" y="998"/>
              <a:ext cx="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76" name="Line 261"/>
            <p:cNvSpPr>
              <a:spLocks noChangeAspect="1" noChangeShapeType="1"/>
            </p:cNvSpPr>
            <p:nvPr/>
          </p:nvSpPr>
          <p:spPr bwMode="auto">
            <a:xfrm flipH="1">
              <a:off x="2313" y="1001"/>
              <a:ext cx="20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77" name="Line 262"/>
            <p:cNvSpPr>
              <a:spLocks noChangeAspect="1" noChangeShapeType="1"/>
            </p:cNvSpPr>
            <p:nvPr/>
          </p:nvSpPr>
          <p:spPr bwMode="auto">
            <a:xfrm flipH="1">
              <a:off x="2273" y="1005"/>
              <a:ext cx="20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78" name="Line 263"/>
            <p:cNvSpPr>
              <a:spLocks noChangeAspect="1" noChangeShapeType="1"/>
            </p:cNvSpPr>
            <p:nvPr/>
          </p:nvSpPr>
          <p:spPr bwMode="auto">
            <a:xfrm flipH="1">
              <a:off x="2353" y="1112"/>
              <a:ext cx="20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79" name="Line 264"/>
            <p:cNvSpPr>
              <a:spLocks noChangeAspect="1" noChangeShapeType="1"/>
            </p:cNvSpPr>
            <p:nvPr/>
          </p:nvSpPr>
          <p:spPr bwMode="auto">
            <a:xfrm flipH="1">
              <a:off x="2313" y="1117"/>
              <a:ext cx="20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80" name="Line 265"/>
            <p:cNvSpPr>
              <a:spLocks noChangeAspect="1" noChangeShapeType="1"/>
            </p:cNvSpPr>
            <p:nvPr/>
          </p:nvSpPr>
          <p:spPr bwMode="auto">
            <a:xfrm flipH="1">
              <a:off x="2273" y="1121"/>
              <a:ext cx="20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81" name="Line 266"/>
            <p:cNvSpPr>
              <a:spLocks noChangeAspect="1" noChangeShapeType="1"/>
            </p:cNvSpPr>
            <p:nvPr/>
          </p:nvSpPr>
          <p:spPr bwMode="auto">
            <a:xfrm flipH="1">
              <a:off x="2353" y="1238"/>
              <a:ext cx="20" cy="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82" name="Line 267"/>
            <p:cNvSpPr>
              <a:spLocks noChangeAspect="1" noChangeShapeType="1"/>
            </p:cNvSpPr>
            <p:nvPr/>
          </p:nvSpPr>
          <p:spPr bwMode="auto">
            <a:xfrm flipH="1">
              <a:off x="2313" y="1238"/>
              <a:ext cx="20" cy="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83" name="Line 268"/>
            <p:cNvSpPr>
              <a:spLocks noChangeAspect="1" noChangeShapeType="1"/>
            </p:cNvSpPr>
            <p:nvPr/>
          </p:nvSpPr>
          <p:spPr bwMode="auto">
            <a:xfrm flipH="1">
              <a:off x="2273" y="1238"/>
              <a:ext cx="20" cy="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84" name="Line 269"/>
            <p:cNvSpPr>
              <a:spLocks noChangeAspect="1" noChangeShapeType="1"/>
            </p:cNvSpPr>
            <p:nvPr/>
          </p:nvSpPr>
          <p:spPr bwMode="auto">
            <a:xfrm flipH="1" flipV="1">
              <a:off x="2353" y="1439"/>
              <a:ext cx="20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85" name="Line 270"/>
            <p:cNvSpPr>
              <a:spLocks noChangeAspect="1" noChangeShapeType="1"/>
            </p:cNvSpPr>
            <p:nvPr/>
          </p:nvSpPr>
          <p:spPr bwMode="auto">
            <a:xfrm flipH="1" flipV="1">
              <a:off x="2313" y="1436"/>
              <a:ext cx="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86" name="Line 271"/>
            <p:cNvSpPr>
              <a:spLocks noChangeAspect="1" noChangeShapeType="1"/>
            </p:cNvSpPr>
            <p:nvPr/>
          </p:nvSpPr>
          <p:spPr bwMode="auto">
            <a:xfrm flipH="1" flipV="1">
              <a:off x="2273" y="1433"/>
              <a:ext cx="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87" name="Line 272"/>
            <p:cNvSpPr>
              <a:spLocks noChangeAspect="1" noChangeShapeType="1"/>
            </p:cNvSpPr>
            <p:nvPr/>
          </p:nvSpPr>
          <p:spPr bwMode="auto">
            <a:xfrm flipH="1" flipV="1">
              <a:off x="2355" y="1555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88" name="Line 273"/>
            <p:cNvSpPr>
              <a:spLocks noChangeAspect="1" noChangeShapeType="1"/>
            </p:cNvSpPr>
            <p:nvPr/>
          </p:nvSpPr>
          <p:spPr bwMode="auto">
            <a:xfrm flipH="1" flipV="1">
              <a:off x="2319" y="1540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89" name="Line 274"/>
            <p:cNvSpPr>
              <a:spLocks noChangeAspect="1" noChangeShapeType="1"/>
            </p:cNvSpPr>
            <p:nvPr/>
          </p:nvSpPr>
          <p:spPr bwMode="auto">
            <a:xfrm flipH="1" flipV="1">
              <a:off x="2283" y="1525"/>
              <a:ext cx="18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90" name="Line 275"/>
            <p:cNvSpPr>
              <a:spLocks noChangeAspect="1" noChangeShapeType="1"/>
            </p:cNvSpPr>
            <p:nvPr/>
          </p:nvSpPr>
          <p:spPr bwMode="auto">
            <a:xfrm flipH="1" flipV="1">
              <a:off x="2255" y="1513"/>
              <a:ext cx="10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91" name="Line 276"/>
            <p:cNvSpPr>
              <a:spLocks noChangeAspect="1" noChangeShapeType="1"/>
            </p:cNvSpPr>
            <p:nvPr/>
          </p:nvSpPr>
          <p:spPr bwMode="auto">
            <a:xfrm flipH="1" flipV="1">
              <a:off x="2357" y="1675"/>
              <a:ext cx="16" cy="1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92" name="Line 277"/>
            <p:cNvSpPr>
              <a:spLocks noChangeAspect="1" noChangeShapeType="1"/>
            </p:cNvSpPr>
            <p:nvPr/>
          </p:nvSpPr>
          <p:spPr bwMode="auto">
            <a:xfrm flipH="1" flipV="1">
              <a:off x="2324" y="1655"/>
              <a:ext cx="15" cy="1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93" name="Line 278"/>
            <p:cNvSpPr>
              <a:spLocks noChangeAspect="1" noChangeShapeType="1"/>
            </p:cNvSpPr>
            <p:nvPr/>
          </p:nvSpPr>
          <p:spPr bwMode="auto">
            <a:xfrm flipH="1" flipV="1">
              <a:off x="2291" y="1635"/>
              <a:ext cx="16" cy="1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94" name="Line 279"/>
            <p:cNvSpPr>
              <a:spLocks noChangeAspect="1" noChangeShapeType="1"/>
            </p:cNvSpPr>
            <p:nvPr/>
          </p:nvSpPr>
          <p:spPr bwMode="auto">
            <a:xfrm flipH="1" flipV="1">
              <a:off x="2258" y="1615"/>
              <a:ext cx="16" cy="1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95" name="Freeform 280"/>
            <p:cNvSpPr>
              <a:spLocks noChangeAspect="1"/>
            </p:cNvSpPr>
            <p:nvPr/>
          </p:nvSpPr>
          <p:spPr bwMode="auto">
            <a:xfrm>
              <a:off x="615" y="1665"/>
              <a:ext cx="520" cy="112"/>
            </a:xfrm>
            <a:custGeom>
              <a:avLst/>
              <a:gdLst>
                <a:gd name="T0" fmla="*/ 51 w 577"/>
                <a:gd name="T1" fmla="*/ 13 h 124"/>
                <a:gd name="T2" fmla="*/ 53 w 577"/>
                <a:gd name="T3" fmla="*/ 13 h 124"/>
                <a:gd name="T4" fmla="*/ 54 w 577"/>
                <a:gd name="T5" fmla="*/ 13 h 124"/>
                <a:gd name="T6" fmla="*/ 56 w 577"/>
                <a:gd name="T7" fmla="*/ 12 h 124"/>
                <a:gd name="T8" fmla="*/ 57 w 577"/>
                <a:gd name="T9" fmla="*/ 11 h 124"/>
                <a:gd name="T10" fmla="*/ 57 w 577"/>
                <a:gd name="T11" fmla="*/ 10 h 124"/>
                <a:gd name="T12" fmla="*/ 59 w 577"/>
                <a:gd name="T13" fmla="*/ 8 h 124"/>
                <a:gd name="T14" fmla="*/ 59 w 577"/>
                <a:gd name="T15" fmla="*/ 7 h 124"/>
                <a:gd name="T16" fmla="*/ 59 w 577"/>
                <a:gd name="T17" fmla="*/ 5 h 124"/>
                <a:gd name="T18" fmla="*/ 57 w 577"/>
                <a:gd name="T19" fmla="*/ 5 h 124"/>
                <a:gd name="T20" fmla="*/ 57 w 577"/>
                <a:gd name="T21" fmla="*/ 5 h 124"/>
                <a:gd name="T22" fmla="*/ 56 w 577"/>
                <a:gd name="T23" fmla="*/ 5 h 124"/>
                <a:gd name="T24" fmla="*/ 54 w 577"/>
                <a:gd name="T25" fmla="*/ 5 h 124"/>
                <a:gd name="T26" fmla="*/ 53 w 577"/>
                <a:gd name="T27" fmla="*/ 2 h 124"/>
                <a:gd name="T28" fmla="*/ 51 w 577"/>
                <a:gd name="T29" fmla="*/ 0 h 124"/>
                <a:gd name="T30" fmla="*/ 8 w 577"/>
                <a:gd name="T31" fmla="*/ 0 h 124"/>
                <a:gd name="T32" fmla="*/ 5 w 577"/>
                <a:gd name="T33" fmla="*/ 2 h 124"/>
                <a:gd name="T34" fmla="*/ 5 w 577"/>
                <a:gd name="T35" fmla="*/ 5 h 124"/>
                <a:gd name="T36" fmla="*/ 5 w 577"/>
                <a:gd name="T37" fmla="*/ 5 h 124"/>
                <a:gd name="T38" fmla="*/ 5 w 577"/>
                <a:gd name="T39" fmla="*/ 5 h 124"/>
                <a:gd name="T40" fmla="*/ 5 w 577"/>
                <a:gd name="T41" fmla="*/ 5 h 124"/>
                <a:gd name="T42" fmla="*/ 1 w 577"/>
                <a:gd name="T43" fmla="*/ 5 h 124"/>
                <a:gd name="T44" fmla="*/ 0 w 577"/>
                <a:gd name="T45" fmla="*/ 7 h 124"/>
                <a:gd name="T46" fmla="*/ 1 w 577"/>
                <a:gd name="T47" fmla="*/ 8 h 124"/>
                <a:gd name="T48" fmla="*/ 5 w 577"/>
                <a:gd name="T49" fmla="*/ 10 h 124"/>
                <a:gd name="T50" fmla="*/ 5 w 577"/>
                <a:gd name="T51" fmla="*/ 11 h 124"/>
                <a:gd name="T52" fmla="*/ 5 w 577"/>
                <a:gd name="T53" fmla="*/ 12 h 124"/>
                <a:gd name="T54" fmla="*/ 5 w 577"/>
                <a:gd name="T55" fmla="*/ 13 h 124"/>
                <a:gd name="T56" fmla="*/ 5 w 577"/>
                <a:gd name="T57" fmla="*/ 13 h 124"/>
                <a:gd name="T58" fmla="*/ 8 w 577"/>
                <a:gd name="T59" fmla="*/ 13 h 124"/>
                <a:gd name="T60" fmla="*/ 51 w 577"/>
                <a:gd name="T61" fmla="*/ 13 h 12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7"/>
                <a:gd name="T94" fmla="*/ 0 h 124"/>
                <a:gd name="T95" fmla="*/ 577 w 577"/>
                <a:gd name="T96" fmla="*/ 124 h 12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7" h="124">
                  <a:moveTo>
                    <a:pt x="505" y="124"/>
                  </a:moveTo>
                  <a:lnTo>
                    <a:pt x="520" y="122"/>
                  </a:lnTo>
                  <a:lnTo>
                    <a:pt x="536" y="117"/>
                  </a:lnTo>
                  <a:lnTo>
                    <a:pt x="549" y="111"/>
                  </a:lnTo>
                  <a:lnTo>
                    <a:pt x="560" y="100"/>
                  </a:lnTo>
                  <a:lnTo>
                    <a:pt x="569" y="89"/>
                  </a:lnTo>
                  <a:lnTo>
                    <a:pt x="575" y="75"/>
                  </a:lnTo>
                  <a:lnTo>
                    <a:pt x="577" y="62"/>
                  </a:lnTo>
                  <a:lnTo>
                    <a:pt x="575" y="48"/>
                  </a:lnTo>
                  <a:lnTo>
                    <a:pt x="569" y="35"/>
                  </a:lnTo>
                  <a:lnTo>
                    <a:pt x="560" y="23"/>
                  </a:lnTo>
                  <a:lnTo>
                    <a:pt x="549" y="13"/>
                  </a:lnTo>
                  <a:lnTo>
                    <a:pt x="536" y="6"/>
                  </a:lnTo>
                  <a:lnTo>
                    <a:pt x="520" y="2"/>
                  </a:lnTo>
                  <a:lnTo>
                    <a:pt x="505" y="0"/>
                  </a:lnTo>
                  <a:lnTo>
                    <a:pt x="72" y="0"/>
                  </a:lnTo>
                  <a:lnTo>
                    <a:pt x="55" y="2"/>
                  </a:lnTo>
                  <a:lnTo>
                    <a:pt x="41" y="6"/>
                  </a:lnTo>
                  <a:lnTo>
                    <a:pt x="26" y="13"/>
                  </a:lnTo>
                  <a:lnTo>
                    <a:pt x="15" y="23"/>
                  </a:lnTo>
                  <a:lnTo>
                    <a:pt x="6" y="35"/>
                  </a:lnTo>
                  <a:lnTo>
                    <a:pt x="1" y="48"/>
                  </a:lnTo>
                  <a:lnTo>
                    <a:pt x="0" y="62"/>
                  </a:lnTo>
                  <a:lnTo>
                    <a:pt x="1" y="75"/>
                  </a:lnTo>
                  <a:lnTo>
                    <a:pt x="6" y="89"/>
                  </a:lnTo>
                  <a:lnTo>
                    <a:pt x="15" y="100"/>
                  </a:lnTo>
                  <a:lnTo>
                    <a:pt x="26" y="111"/>
                  </a:lnTo>
                  <a:lnTo>
                    <a:pt x="41" y="117"/>
                  </a:lnTo>
                  <a:lnTo>
                    <a:pt x="55" y="122"/>
                  </a:lnTo>
                  <a:lnTo>
                    <a:pt x="72" y="124"/>
                  </a:lnTo>
                  <a:lnTo>
                    <a:pt x="505" y="124"/>
                  </a:lnTo>
                  <a:close/>
                </a:path>
              </a:pathLst>
            </a:custGeom>
            <a:solidFill>
              <a:srgbClr val="FFBFB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96" name="Rectangle 281"/>
            <p:cNvSpPr>
              <a:spLocks noChangeAspect="1" noChangeArrowheads="1"/>
            </p:cNvSpPr>
            <p:nvPr/>
          </p:nvSpPr>
          <p:spPr bwMode="auto">
            <a:xfrm>
              <a:off x="746" y="1686"/>
              <a:ext cx="28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597" name="Freeform 282"/>
            <p:cNvSpPr>
              <a:spLocks noChangeAspect="1"/>
            </p:cNvSpPr>
            <p:nvPr/>
          </p:nvSpPr>
          <p:spPr bwMode="auto">
            <a:xfrm>
              <a:off x="638" y="1639"/>
              <a:ext cx="519" cy="111"/>
            </a:xfrm>
            <a:custGeom>
              <a:avLst/>
              <a:gdLst>
                <a:gd name="T0" fmla="*/ 49 w 577"/>
                <a:gd name="T1" fmla="*/ 11 h 124"/>
                <a:gd name="T2" fmla="*/ 50 w 577"/>
                <a:gd name="T3" fmla="*/ 11 h 124"/>
                <a:gd name="T4" fmla="*/ 52 w 577"/>
                <a:gd name="T5" fmla="*/ 11 h 124"/>
                <a:gd name="T6" fmla="*/ 54 w 577"/>
                <a:gd name="T7" fmla="*/ 10 h 124"/>
                <a:gd name="T8" fmla="*/ 55 w 577"/>
                <a:gd name="T9" fmla="*/ 9 h 124"/>
                <a:gd name="T10" fmla="*/ 55 w 577"/>
                <a:gd name="T11" fmla="*/ 8 h 124"/>
                <a:gd name="T12" fmla="*/ 55 w 577"/>
                <a:gd name="T13" fmla="*/ 7 h 124"/>
                <a:gd name="T14" fmla="*/ 55 w 577"/>
                <a:gd name="T15" fmla="*/ 5 h 124"/>
                <a:gd name="T16" fmla="*/ 55 w 577"/>
                <a:gd name="T17" fmla="*/ 4 h 124"/>
                <a:gd name="T18" fmla="*/ 55 w 577"/>
                <a:gd name="T19" fmla="*/ 4 h 124"/>
                <a:gd name="T20" fmla="*/ 55 w 577"/>
                <a:gd name="T21" fmla="*/ 4 h 124"/>
                <a:gd name="T22" fmla="*/ 54 w 577"/>
                <a:gd name="T23" fmla="*/ 4 h 124"/>
                <a:gd name="T24" fmla="*/ 52 w 577"/>
                <a:gd name="T25" fmla="*/ 4 h 124"/>
                <a:gd name="T26" fmla="*/ 50 w 577"/>
                <a:gd name="T27" fmla="*/ 2 h 124"/>
                <a:gd name="T28" fmla="*/ 49 w 577"/>
                <a:gd name="T29" fmla="*/ 0 h 124"/>
                <a:gd name="T30" fmla="*/ 7 w 577"/>
                <a:gd name="T31" fmla="*/ 0 h 124"/>
                <a:gd name="T32" fmla="*/ 5 w 577"/>
                <a:gd name="T33" fmla="*/ 2 h 124"/>
                <a:gd name="T34" fmla="*/ 4 w 577"/>
                <a:gd name="T35" fmla="*/ 4 h 124"/>
                <a:gd name="T36" fmla="*/ 4 w 577"/>
                <a:gd name="T37" fmla="*/ 4 h 124"/>
                <a:gd name="T38" fmla="*/ 4 w 577"/>
                <a:gd name="T39" fmla="*/ 4 h 124"/>
                <a:gd name="T40" fmla="*/ 4 w 577"/>
                <a:gd name="T41" fmla="*/ 4 h 124"/>
                <a:gd name="T42" fmla="*/ 3 w 577"/>
                <a:gd name="T43" fmla="*/ 4 h 124"/>
                <a:gd name="T44" fmla="*/ 0 w 577"/>
                <a:gd name="T45" fmla="*/ 5 h 124"/>
                <a:gd name="T46" fmla="*/ 3 w 577"/>
                <a:gd name="T47" fmla="*/ 7 h 124"/>
                <a:gd name="T48" fmla="*/ 4 w 577"/>
                <a:gd name="T49" fmla="*/ 8 h 124"/>
                <a:gd name="T50" fmla="*/ 4 w 577"/>
                <a:gd name="T51" fmla="*/ 9 h 124"/>
                <a:gd name="T52" fmla="*/ 4 w 577"/>
                <a:gd name="T53" fmla="*/ 10 h 124"/>
                <a:gd name="T54" fmla="*/ 4 w 577"/>
                <a:gd name="T55" fmla="*/ 11 h 124"/>
                <a:gd name="T56" fmla="*/ 5 w 577"/>
                <a:gd name="T57" fmla="*/ 11 h 124"/>
                <a:gd name="T58" fmla="*/ 7 w 577"/>
                <a:gd name="T59" fmla="*/ 11 h 124"/>
                <a:gd name="T60" fmla="*/ 49 w 577"/>
                <a:gd name="T61" fmla="*/ 11 h 12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7"/>
                <a:gd name="T94" fmla="*/ 0 h 124"/>
                <a:gd name="T95" fmla="*/ 577 w 577"/>
                <a:gd name="T96" fmla="*/ 124 h 12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7" h="124">
                  <a:moveTo>
                    <a:pt x="505" y="124"/>
                  </a:moveTo>
                  <a:lnTo>
                    <a:pt x="522" y="124"/>
                  </a:lnTo>
                  <a:lnTo>
                    <a:pt x="536" y="119"/>
                  </a:lnTo>
                  <a:lnTo>
                    <a:pt x="551" y="111"/>
                  </a:lnTo>
                  <a:lnTo>
                    <a:pt x="562" y="102"/>
                  </a:lnTo>
                  <a:lnTo>
                    <a:pt x="571" y="90"/>
                  </a:lnTo>
                  <a:lnTo>
                    <a:pt x="576" y="77"/>
                  </a:lnTo>
                  <a:lnTo>
                    <a:pt x="577" y="62"/>
                  </a:lnTo>
                  <a:lnTo>
                    <a:pt x="576" y="49"/>
                  </a:lnTo>
                  <a:lnTo>
                    <a:pt x="571" y="36"/>
                  </a:lnTo>
                  <a:lnTo>
                    <a:pt x="562" y="24"/>
                  </a:lnTo>
                  <a:lnTo>
                    <a:pt x="551" y="14"/>
                  </a:lnTo>
                  <a:lnTo>
                    <a:pt x="536" y="7"/>
                  </a:lnTo>
                  <a:lnTo>
                    <a:pt x="522" y="2"/>
                  </a:lnTo>
                  <a:lnTo>
                    <a:pt x="505" y="0"/>
                  </a:lnTo>
                  <a:lnTo>
                    <a:pt x="72" y="0"/>
                  </a:lnTo>
                  <a:lnTo>
                    <a:pt x="57" y="2"/>
                  </a:lnTo>
                  <a:lnTo>
                    <a:pt x="41" y="7"/>
                  </a:lnTo>
                  <a:lnTo>
                    <a:pt x="28" y="14"/>
                  </a:lnTo>
                  <a:lnTo>
                    <a:pt x="17" y="24"/>
                  </a:lnTo>
                  <a:lnTo>
                    <a:pt x="8" y="36"/>
                  </a:lnTo>
                  <a:lnTo>
                    <a:pt x="3" y="49"/>
                  </a:lnTo>
                  <a:lnTo>
                    <a:pt x="0" y="62"/>
                  </a:lnTo>
                  <a:lnTo>
                    <a:pt x="3" y="77"/>
                  </a:lnTo>
                  <a:lnTo>
                    <a:pt x="8" y="90"/>
                  </a:lnTo>
                  <a:lnTo>
                    <a:pt x="17" y="102"/>
                  </a:lnTo>
                  <a:lnTo>
                    <a:pt x="28" y="111"/>
                  </a:lnTo>
                  <a:lnTo>
                    <a:pt x="41" y="119"/>
                  </a:lnTo>
                  <a:lnTo>
                    <a:pt x="57" y="124"/>
                  </a:lnTo>
                  <a:lnTo>
                    <a:pt x="72" y="124"/>
                  </a:lnTo>
                  <a:lnTo>
                    <a:pt x="505" y="124"/>
                  </a:lnTo>
                  <a:close/>
                </a:path>
              </a:pathLst>
            </a:custGeom>
            <a:solidFill>
              <a:srgbClr val="FFBFB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598" name="Rectangle 283"/>
            <p:cNvSpPr>
              <a:spLocks noChangeAspect="1" noChangeArrowheads="1"/>
            </p:cNvSpPr>
            <p:nvPr/>
          </p:nvSpPr>
          <p:spPr bwMode="auto">
            <a:xfrm>
              <a:off x="771" y="1660"/>
              <a:ext cx="28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599" name="Freeform 284"/>
            <p:cNvSpPr>
              <a:spLocks noChangeAspect="1"/>
            </p:cNvSpPr>
            <p:nvPr/>
          </p:nvSpPr>
          <p:spPr bwMode="auto">
            <a:xfrm>
              <a:off x="662" y="1614"/>
              <a:ext cx="519" cy="112"/>
            </a:xfrm>
            <a:custGeom>
              <a:avLst/>
              <a:gdLst>
                <a:gd name="T0" fmla="*/ 49 w 577"/>
                <a:gd name="T1" fmla="*/ 12 h 125"/>
                <a:gd name="T2" fmla="*/ 50 w 577"/>
                <a:gd name="T3" fmla="*/ 12 h 125"/>
                <a:gd name="T4" fmla="*/ 52 w 577"/>
                <a:gd name="T5" fmla="*/ 11 h 125"/>
                <a:gd name="T6" fmla="*/ 54 w 577"/>
                <a:gd name="T7" fmla="*/ 11 h 125"/>
                <a:gd name="T8" fmla="*/ 55 w 577"/>
                <a:gd name="T9" fmla="*/ 10 h 125"/>
                <a:gd name="T10" fmla="*/ 55 w 577"/>
                <a:gd name="T11" fmla="*/ 9 h 125"/>
                <a:gd name="T12" fmla="*/ 55 w 577"/>
                <a:gd name="T13" fmla="*/ 7 h 125"/>
                <a:gd name="T14" fmla="*/ 55 w 577"/>
                <a:gd name="T15" fmla="*/ 5 h 125"/>
                <a:gd name="T16" fmla="*/ 55 w 577"/>
                <a:gd name="T17" fmla="*/ 4 h 125"/>
                <a:gd name="T18" fmla="*/ 55 w 577"/>
                <a:gd name="T19" fmla="*/ 4 h 125"/>
                <a:gd name="T20" fmla="*/ 55 w 577"/>
                <a:gd name="T21" fmla="*/ 4 h 125"/>
                <a:gd name="T22" fmla="*/ 54 w 577"/>
                <a:gd name="T23" fmla="*/ 4 h 125"/>
                <a:gd name="T24" fmla="*/ 52 w 577"/>
                <a:gd name="T25" fmla="*/ 4 h 125"/>
                <a:gd name="T26" fmla="*/ 50 w 577"/>
                <a:gd name="T27" fmla="*/ 1 h 125"/>
                <a:gd name="T28" fmla="*/ 49 w 577"/>
                <a:gd name="T29" fmla="*/ 0 h 125"/>
                <a:gd name="T30" fmla="*/ 7 w 577"/>
                <a:gd name="T31" fmla="*/ 0 h 125"/>
                <a:gd name="T32" fmla="*/ 5 w 577"/>
                <a:gd name="T33" fmla="*/ 1 h 125"/>
                <a:gd name="T34" fmla="*/ 4 w 577"/>
                <a:gd name="T35" fmla="*/ 4 h 125"/>
                <a:gd name="T36" fmla="*/ 4 w 577"/>
                <a:gd name="T37" fmla="*/ 4 h 125"/>
                <a:gd name="T38" fmla="*/ 4 w 577"/>
                <a:gd name="T39" fmla="*/ 4 h 125"/>
                <a:gd name="T40" fmla="*/ 4 w 577"/>
                <a:gd name="T41" fmla="*/ 4 h 125"/>
                <a:gd name="T42" fmla="*/ 2 w 577"/>
                <a:gd name="T43" fmla="*/ 4 h 125"/>
                <a:gd name="T44" fmla="*/ 0 w 577"/>
                <a:gd name="T45" fmla="*/ 5 h 125"/>
                <a:gd name="T46" fmla="*/ 2 w 577"/>
                <a:gd name="T47" fmla="*/ 7 h 125"/>
                <a:gd name="T48" fmla="*/ 4 w 577"/>
                <a:gd name="T49" fmla="*/ 9 h 125"/>
                <a:gd name="T50" fmla="*/ 4 w 577"/>
                <a:gd name="T51" fmla="*/ 10 h 125"/>
                <a:gd name="T52" fmla="*/ 4 w 577"/>
                <a:gd name="T53" fmla="*/ 11 h 125"/>
                <a:gd name="T54" fmla="*/ 4 w 577"/>
                <a:gd name="T55" fmla="*/ 11 h 125"/>
                <a:gd name="T56" fmla="*/ 5 w 577"/>
                <a:gd name="T57" fmla="*/ 12 h 125"/>
                <a:gd name="T58" fmla="*/ 7 w 577"/>
                <a:gd name="T59" fmla="*/ 12 h 125"/>
                <a:gd name="T60" fmla="*/ 49 w 577"/>
                <a:gd name="T61" fmla="*/ 12 h 12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7"/>
                <a:gd name="T94" fmla="*/ 0 h 125"/>
                <a:gd name="T95" fmla="*/ 577 w 577"/>
                <a:gd name="T96" fmla="*/ 125 h 12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7" h="125">
                  <a:moveTo>
                    <a:pt x="505" y="125"/>
                  </a:moveTo>
                  <a:lnTo>
                    <a:pt x="520" y="123"/>
                  </a:lnTo>
                  <a:lnTo>
                    <a:pt x="536" y="118"/>
                  </a:lnTo>
                  <a:lnTo>
                    <a:pt x="549" y="111"/>
                  </a:lnTo>
                  <a:lnTo>
                    <a:pt x="562" y="101"/>
                  </a:lnTo>
                  <a:lnTo>
                    <a:pt x="569" y="89"/>
                  </a:lnTo>
                  <a:lnTo>
                    <a:pt x="575" y="76"/>
                  </a:lnTo>
                  <a:lnTo>
                    <a:pt x="577" y="63"/>
                  </a:lnTo>
                  <a:lnTo>
                    <a:pt x="575" y="48"/>
                  </a:lnTo>
                  <a:lnTo>
                    <a:pt x="569" y="36"/>
                  </a:lnTo>
                  <a:lnTo>
                    <a:pt x="562" y="23"/>
                  </a:lnTo>
                  <a:lnTo>
                    <a:pt x="549" y="14"/>
                  </a:lnTo>
                  <a:lnTo>
                    <a:pt x="536" y="6"/>
                  </a:lnTo>
                  <a:lnTo>
                    <a:pt x="520" y="1"/>
                  </a:lnTo>
                  <a:lnTo>
                    <a:pt x="505" y="0"/>
                  </a:lnTo>
                  <a:lnTo>
                    <a:pt x="72" y="0"/>
                  </a:lnTo>
                  <a:lnTo>
                    <a:pt x="57" y="1"/>
                  </a:lnTo>
                  <a:lnTo>
                    <a:pt x="41" y="6"/>
                  </a:lnTo>
                  <a:lnTo>
                    <a:pt x="28" y="14"/>
                  </a:lnTo>
                  <a:lnTo>
                    <a:pt x="15" y="23"/>
                  </a:lnTo>
                  <a:lnTo>
                    <a:pt x="8" y="36"/>
                  </a:lnTo>
                  <a:lnTo>
                    <a:pt x="2" y="48"/>
                  </a:lnTo>
                  <a:lnTo>
                    <a:pt x="0" y="63"/>
                  </a:lnTo>
                  <a:lnTo>
                    <a:pt x="2" y="76"/>
                  </a:lnTo>
                  <a:lnTo>
                    <a:pt x="8" y="89"/>
                  </a:lnTo>
                  <a:lnTo>
                    <a:pt x="15" y="101"/>
                  </a:lnTo>
                  <a:lnTo>
                    <a:pt x="28" y="111"/>
                  </a:lnTo>
                  <a:lnTo>
                    <a:pt x="41" y="118"/>
                  </a:lnTo>
                  <a:lnTo>
                    <a:pt x="57" y="123"/>
                  </a:lnTo>
                  <a:lnTo>
                    <a:pt x="72" y="125"/>
                  </a:lnTo>
                  <a:lnTo>
                    <a:pt x="505" y="125"/>
                  </a:lnTo>
                  <a:close/>
                </a:path>
              </a:pathLst>
            </a:custGeom>
            <a:solidFill>
              <a:srgbClr val="FFBFB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600" name="Rectangle 285"/>
            <p:cNvSpPr>
              <a:spLocks noChangeAspect="1" noChangeArrowheads="1"/>
            </p:cNvSpPr>
            <p:nvPr/>
          </p:nvSpPr>
          <p:spPr bwMode="auto">
            <a:xfrm>
              <a:off x="689" y="1618"/>
              <a:ext cx="486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601" name="Line 286"/>
            <p:cNvSpPr>
              <a:spLocks noChangeAspect="1" noChangeShapeType="1"/>
            </p:cNvSpPr>
            <p:nvPr/>
          </p:nvSpPr>
          <p:spPr bwMode="auto">
            <a:xfrm>
              <a:off x="226" y="1969"/>
              <a:ext cx="10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602" name="Freeform 287"/>
            <p:cNvSpPr>
              <a:spLocks noChangeAspect="1"/>
            </p:cNvSpPr>
            <p:nvPr/>
          </p:nvSpPr>
          <p:spPr bwMode="auto">
            <a:xfrm>
              <a:off x="1299" y="2293"/>
              <a:ext cx="1039" cy="204"/>
            </a:xfrm>
            <a:custGeom>
              <a:avLst/>
              <a:gdLst>
                <a:gd name="T0" fmla="*/ 102 w 1154"/>
                <a:gd name="T1" fmla="*/ 23 h 226"/>
                <a:gd name="T2" fmla="*/ 104 w 1154"/>
                <a:gd name="T3" fmla="*/ 23 h 226"/>
                <a:gd name="T4" fmla="*/ 106 w 1154"/>
                <a:gd name="T5" fmla="*/ 23 h 226"/>
                <a:gd name="T6" fmla="*/ 109 w 1154"/>
                <a:gd name="T7" fmla="*/ 23 h 226"/>
                <a:gd name="T8" fmla="*/ 110 w 1154"/>
                <a:gd name="T9" fmla="*/ 21 h 226"/>
                <a:gd name="T10" fmla="*/ 111 w 1154"/>
                <a:gd name="T11" fmla="*/ 19 h 226"/>
                <a:gd name="T12" fmla="*/ 113 w 1154"/>
                <a:gd name="T13" fmla="*/ 18 h 226"/>
                <a:gd name="T14" fmla="*/ 115 w 1154"/>
                <a:gd name="T15" fmla="*/ 15 h 226"/>
                <a:gd name="T16" fmla="*/ 115 w 1154"/>
                <a:gd name="T17" fmla="*/ 14 h 226"/>
                <a:gd name="T18" fmla="*/ 115 w 1154"/>
                <a:gd name="T19" fmla="*/ 12 h 226"/>
                <a:gd name="T20" fmla="*/ 115 w 1154"/>
                <a:gd name="T21" fmla="*/ 12 h 226"/>
                <a:gd name="T22" fmla="*/ 115 w 1154"/>
                <a:gd name="T23" fmla="*/ 11 h 226"/>
                <a:gd name="T24" fmla="*/ 115 w 1154"/>
                <a:gd name="T25" fmla="*/ 8 h 226"/>
                <a:gd name="T26" fmla="*/ 113 w 1154"/>
                <a:gd name="T27" fmla="*/ 6 h 226"/>
                <a:gd name="T28" fmla="*/ 111 w 1154"/>
                <a:gd name="T29" fmla="*/ 5 h 226"/>
                <a:gd name="T30" fmla="*/ 110 w 1154"/>
                <a:gd name="T31" fmla="*/ 5 h 226"/>
                <a:gd name="T32" fmla="*/ 109 w 1154"/>
                <a:gd name="T33" fmla="*/ 5 h 226"/>
                <a:gd name="T34" fmla="*/ 106 w 1154"/>
                <a:gd name="T35" fmla="*/ 5 h 226"/>
                <a:gd name="T36" fmla="*/ 104 w 1154"/>
                <a:gd name="T37" fmla="*/ 2 h 226"/>
                <a:gd name="T38" fmla="*/ 102 w 1154"/>
                <a:gd name="T39" fmla="*/ 0 h 226"/>
                <a:gd name="T40" fmla="*/ 13 w 1154"/>
                <a:gd name="T41" fmla="*/ 0 h 226"/>
                <a:gd name="T42" fmla="*/ 12 w 1154"/>
                <a:gd name="T43" fmla="*/ 2 h 226"/>
                <a:gd name="T44" fmla="*/ 9 w 1154"/>
                <a:gd name="T45" fmla="*/ 5 h 226"/>
                <a:gd name="T46" fmla="*/ 7 w 1154"/>
                <a:gd name="T47" fmla="*/ 5 h 226"/>
                <a:gd name="T48" fmla="*/ 5 w 1154"/>
                <a:gd name="T49" fmla="*/ 5 h 226"/>
                <a:gd name="T50" fmla="*/ 5 w 1154"/>
                <a:gd name="T51" fmla="*/ 5 h 226"/>
                <a:gd name="T52" fmla="*/ 5 w 1154"/>
                <a:gd name="T53" fmla="*/ 6 h 226"/>
                <a:gd name="T54" fmla="*/ 5 w 1154"/>
                <a:gd name="T55" fmla="*/ 8 h 226"/>
                <a:gd name="T56" fmla="*/ 2 w 1154"/>
                <a:gd name="T57" fmla="*/ 11 h 226"/>
                <a:gd name="T58" fmla="*/ 0 w 1154"/>
                <a:gd name="T59" fmla="*/ 12 h 226"/>
                <a:gd name="T60" fmla="*/ 0 w 1154"/>
                <a:gd name="T61" fmla="*/ 12 h 226"/>
                <a:gd name="T62" fmla="*/ 2 w 1154"/>
                <a:gd name="T63" fmla="*/ 14 h 226"/>
                <a:gd name="T64" fmla="*/ 5 w 1154"/>
                <a:gd name="T65" fmla="*/ 15 h 226"/>
                <a:gd name="T66" fmla="*/ 5 w 1154"/>
                <a:gd name="T67" fmla="*/ 18 h 226"/>
                <a:gd name="T68" fmla="*/ 5 w 1154"/>
                <a:gd name="T69" fmla="*/ 19 h 226"/>
                <a:gd name="T70" fmla="*/ 5 w 1154"/>
                <a:gd name="T71" fmla="*/ 21 h 226"/>
                <a:gd name="T72" fmla="*/ 7 w 1154"/>
                <a:gd name="T73" fmla="*/ 23 h 226"/>
                <a:gd name="T74" fmla="*/ 9 w 1154"/>
                <a:gd name="T75" fmla="*/ 23 h 226"/>
                <a:gd name="T76" fmla="*/ 12 w 1154"/>
                <a:gd name="T77" fmla="*/ 23 h 226"/>
                <a:gd name="T78" fmla="*/ 13 w 1154"/>
                <a:gd name="T79" fmla="*/ 23 h 226"/>
                <a:gd name="T80" fmla="*/ 102 w 1154"/>
                <a:gd name="T81" fmla="*/ 23 h 2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154"/>
                <a:gd name="T124" fmla="*/ 0 h 226"/>
                <a:gd name="T125" fmla="*/ 1154 w 1154"/>
                <a:gd name="T126" fmla="*/ 226 h 2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154" h="226">
                  <a:moveTo>
                    <a:pt x="1023" y="226"/>
                  </a:moveTo>
                  <a:lnTo>
                    <a:pt x="1046" y="224"/>
                  </a:lnTo>
                  <a:lnTo>
                    <a:pt x="1068" y="219"/>
                  </a:lnTo>
                  <a:lnTo>
                    <a:pt x="1089" y="210"/>
                  </a:lnTo>
                  <a:lnTo>
                    <a:pt x="1108" y="199"/>
                  </a:lnTo>
                  <a:lnTo>
                    <a:pt x="1123" y="186"/>
                  </a:lnTo>
                  <a:lnTo>
                    <a:pt x="1137" y="169"/>
                  </a:lnTo>
                  <a:lnTo>
                    <a:pt x="1147" y="151"/>
                  </a:lnTo>
                  <a:lnTo>
                    <a:pt x="1152" y="132"/>
                  </a:lnTo>
                  <a:lnTo>
                    <a:pt x="1154" y="113"/>
                  </a:lnTo>
                  <a:lnTo>
                    <a:pt x="1152" y="93"/>
                  </a:lnTo>
                  <a:lnTo>
                    <a:pt x="1147" y="75"/>
                  </a:lnTo>
                  <a:lnTo>
                    <a:pt x="1137" y="56"/>
                  </a:lnTo>
                  <a:lnTo>
                    <a:pt x="1123" y="40"/>
                  </a:lnTo>
                  <a:lnTo>
                    <a:pt x="1108" y="26"/>
                  </a:lnTo>
                  <a:lnTo>
                    <a:pt x="1089" y="15"/>
                  </a:lnTo>
                  <a:lnTo>
                    <a:pt x="1068" y="7"/>
                  </a:lnTo>
                  <a:lnTo>
                    <a:pt x="1046" y="2"/>
                  </a:lnTo>
                  <a:lnTo>
                    <a:pt x="1023" y="0"/>
                  </a:lnTo>
                  <a:lnTo>
                    <a:pt x="131" y="0"/>
                  </a:lnTo>
                  <a:lnTo>
                    <a:pt x="109" y="2"/>
                  </a:lnTo>
                  <a:lnTo>
                    <a:pt x="87" y="7"/>
                  </a:lnTo>
                  <a:lnTo>
                    <a:pt x="66" y="15"/>
                  </a:lnTo>
                  <a:lnTo>
                    <a:pt x="47" y="26"/>
                  </a:lnTo>
                  <a:lnTo>
                    <a:pt x="31" y="40"/>
                  </a:lnTo>
                  <a:lnTo>
                    <a:pt x="18" y="56"/>
                  </a:lnTo>
                  <a:lnTo>
                    <a:pt x="8" y="75"/>
                  </a:lnTo>
                  <a:lnTo>
                    <a:pt x="2" y="93"/>
                  </a:lnTo>
                  <a:lnTo>
                    <a:pt x="0" y="113"/>
                  </a:lnTo>
                  <a:lnTo>
                    <a:pt x="2" y="132"/>
                  </a:lnTo>
                  <a:lnTo>
                    <a:pt x="8" y="151"/>
                  </a:lnTo>
                  <a:lnTo>
                    <a:pt x="18" y="169"/>
                  </a:lnTo>
                  <a:lnTo>
                    <a:pt x="31" y="186"/>
                  </a:lnTo>
                  <a:lnTo>
                    <a:pt x="47" y="199"/>
                  </a:lnTo>
                  <a:lnTo>
                    <a:pt x="66" y="210"/>
                  </a:lnTo>
                  <a:lnTo>
                    <a:pt x="87" y="219"/>
                  </a:lnTo>
                  <a:lnTo>
                    <a:pt x="109" y="224"/>
                  </a:lnTo>
                  <a:lnTo>
                    <a:pt x="131" y="226"/>
                  </a:lnTo>
                  <a:lnTo>
                    <a:pt x="1023" y="226"/>
                  </a:lnTo>
                  <a:close/>
                </a:path>
              </a:pathLst>
            </a:custGeom>
            <a:solidFill>
              <a:srgbClr val="CCFFF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42603" name="Rectangle 288"/>
            <p:cNvSpPr>
              <a:spLocks noChangeAspect="1" noChangeArrowheads="1"/>
            </p:cNvSpPr>
            <p:nvPr/>
          </p:nvSpPr>
          <p:spPr bwMode="auto">
            <a:xfrm>
              <a:off x="1713" y="2323"/>
              <a:ext cx="27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600" b="1" i="0">
                  <a:solidFill>
                    <a:srgbClr val="000000"/>
                  </a:solidFill>
                  <a:ea typeface="宋体" pitchFamily="2" charset="-122"/>
                </a:rPr>
                <a:t>POA</a:t>
              </a:r>
              <a:endParaRPr lang="en-US" altLang="zh-CN" sz="2800" b="1" i="0">
                <a:ea typeface="宋体" pitchFamily="2" charset="-122"/>
              </a:endParaRPr>
            </a:p>
          </p:txBody>
        </p:sp>
        <p:sp>
          <p:nvSpPr>
            <p:cNvPr id="142604" name="Rectangle 289"/>
            <p:cNvSpPr>
              <a:spLocks noChangeAspect="1" noChangeArrowheads="1"/>
            </p:cNvSpPr>
            <p:nvPr/>
          </p:nvSpPr>
          <p:spPr bwMode="auto">
            <a:xfrm>
              <a:off x="375" y="2020"/>
              <a:ext cx="77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i="0">
                  <a:solidFill>
                    <a:srgbClr val="000000"/>
                  </a:solidFill>
                  <a:ea typeface="宋体" pitchFamily="2" charset="-122"/>
                </a:rPr>
                <a:t>EnterpriseComponent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42605" name="Rectangle 290"/>
            <p:cNvSpPr>
              <a:spLocks noChangeAspect="1" noChangeArrowheads="1"/>
            </p:cNvSpPr>
            <p:nvPr/>
          </p:nvSpPr>
          <p:spPr bwMode="auto">
            <a:xfrm>
              <a:off x="1608" y="1508"/>
              <a:ext cx="383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b="1" i="0">
                  <a:solidFill>
                    <a:srgbClr val="000000"/>
                  </a:solidFill>
                  <a:ea typeface="宋体" pitchFamily="2" charset="-122"/>
                </a:rPr>
                <a:t>CCMContext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476250"/>
            <a:ext cx="88392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Pushing Events from a RateGen Component</a:t>
            </a:r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152400" y="942975"/>
            <a:ext cx="35052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component RateGen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4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publishes</a:t>
            </a: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tick Pulse;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// </a:t>
            </a:r>
            <a:r>
              <a:rPr lang="en-US" altLang="zh-CN" sz="14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emits</a:t>
            </a: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tick Trigger</a:t>
            </a: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;</a:t>
            </a: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/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…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4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interface RateGen :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Components::CCMObject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Components::Cookie 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  subscribe_Pulse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  (in tickConsumer c);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tickConsumer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  unsubscribe_Pulse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  (in Components::Cookie ck);</a:t>
            </a:r>
          </a:p>
          <a:p>
            <a:pPr>
              <a:spcBef>
                <a:spcPct val="3000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…</a:t>
            </a:r>
            <a:br>
              <a:rPr lang="en-US" altLang="zh-CN" sz="14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46085" name="AutoShape 5"/>
          <p:cNvSpPr>
            <a:spLocks noChangeArrowheads="1"/>
          </p:cNvSpPr>
          <p:nvPr/>
        </p:nvSpPr>
        <p:spPr bwMode="auto">
          <a:xfrm>
            <a:off x="935038" y="2297113"/>
            <a:ext cx="609600" cy="1152525"/>
          </a:xfrm>
          <a:prstGeom prst="downArrow">
            <a:avLst>
              <a:gd name="adj1" fmla="val 50000"/>
              <a:gd name="adj2" fmla="val 47266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2540000" y="1830388"/>
          <a:ext cx="1798638" cy="2020887"/>
        </p:xfrm>
        <a:graphic>
          <a:graphicData uri="http://schemas.openxmlformats.org/presentationml/2006/ole">
            <p:oleObj spid="_x0000_s46082" name="Visio" r:id="rId4" imgW="1277926" imgH="1436863" progId="Visio.Drawing.11">
              <p:embed/>
            </p:oleObj>
          </a:graphicData>
        </a:graphic>
      </p:graphicFrame>
      <p:sp>
        <p:nvSpPr>
          <p:cNvPr id="46086" name="Text Box 7"/>
          <p:cNvSpPr txBox="1">
            <a:spLocks noChangeArrowheads="1"/>
          </p:cNvSpPr>
          <p:nvPr/>
        </p:nvSpPr>
        <p:spPr bwMode="auto">
          <a:xfrm>
            <a:off x="4275138" y="3649663"/>
            <a:ext cx="4673600" cy="2492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class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RateGen_Exec_Impl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public virtual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RateGen_Exec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,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public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</a:rPr>
              <a:t>virtual ::CORBA::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LocalObject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public: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...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virtual void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send_pulse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(void) 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tick_var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ev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= new tick;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this-&gt;context_-&gt;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push_Pulse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ev.in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());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}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...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46087" name="Rectangle 8"/>
          <p:cNvSpPr>
            <a:spLocks noChangeArrowheads="1"/>
          </p:cNvSpPr>
          <p:nvPr/>
        </p:nvSpPr>
        <p:spPr bwMode="auto">
          <a:xfrm>
            <a:off x="4195763" y="981075"/>
            <a:ext cx="4795837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Component-specific context also </a:t>
            </a:r>
          </a:p>
          <a:p>
            <a:pPr marL="511175" lvl="1" indent="-16351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Manages consumer subscriptions (for publishers) &amp; connections (for emitters)</a:t>
            </a:r>
          </a:p>
          <a:p>
            <a:pPr marL="511175" lvl="1" indent="-16351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Provides the event pushing operations &amp; relays events to consumers </a:t>
            </a:r>
          </a:p>
        </p:txBody>
      </p:sp>
      <p:sp>
        <p:nvSpPr>
          <p:cNvPr id="656394" name="AutoShape 10"/>
          <p:cNvSpPr>
            <a:spLocks noChangeArrowheads="1"/>
          </p:cNvSpPr>
          <p:nvPr/>
        </p:nvSpPr>
        <p:spPr bwMode="auto">
          <a:xfrm>
            <a:off x="2259013" y="6111875"/>
            <a:ext cx="1971675" cy="708025"/>
          </a:xfrm>
          <a:prstGeom prst="wedgeRectCallout">
            <a:avLst>
              <a:gd name="adj1" fmla="val 60468"/>
              <a:gd name="adj2" fmla="val -206278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Runs in a loop at </a:t>
            </a:r>
            <a:r>
              <a:rPr lang="en-US" altLang="zh-CN" b="1" i="0">
                <a:latin typeface="Courier New" pitchFamily="49" charset="0"/>
                <a:ea typeface="宋体" pitchFamily="2" charset="-122"/>
              </a:rPr>
              <a:t>rateHz Rate</a:t>
            </a:r>
            <a:r>
              <a:rPr lang="en-US" altLang="zh-CN" i="0">
                <a:ea typeface="宋体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6394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Summary of Server OMG IDL Mapping Rules</a:t>
            </a:r>
          </a:p>
        </p:txBody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90600"/>
            <a:ext cx="5343525" cy="5181600"/>
          </a:xfrm>
        </p:spPr>
        <p:txBody>
          <a:bodyPr/>
          <a:lstStyle/>
          <a:p>
            <a:pPr marL="174625" indent="-174625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A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component</a:t>
            </a:r>
            <a:r>
              <a:rPr lang="en-US" altLang="zh-CN" sz="2000" smtClean="0">
                <a:ea typeface="宋体" pitchFamily="2" charset="-122"/>
              </a:rPr>
              <a:t> type is mapped to three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local</a:t>
            </a:r>
            <a:r>
              <a:rPr lang="en-US" altLang="zh-CN" sz="2000" smtClean="0">
                <a:ea typeface="宋体" pitchFamily="2" charset="-122"/>
              </a:rPr>
              <a:t> interfaces that correspond to different component roles/ports</a:t>
            </a:r>
          </a:p>
          <a:p>
            <a:pPr marL="511175" lvl="1" indent="-163513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The </a:t>
            </a:r>
            <a:r>
              <a:rPr lang="en-US" altLang="zh-CN" sz="2000" i="1" smtClean="0">
                <a:ea typeface="宋体" pitchFamily="2" charset="-122"/>
              </a:rPr>
              <a:t>component executor interface</a:t>
            </a:r>
          </a:p>
          <a:p>
            <a:pPr marL="914400" lvl="2" eaLnBrk="1" hangingPunct="1">
              <a:spcBef>
                <a:spcPct val="35000"/>
              </a:spcBef>
            </a:pPr>
            <a:r>
              <a:rPr lang="en-US" altLang="zh-CN" smtClean="0">
                <a:ea typeface="宋体" pitchFamily="2" charset="-122"/>
              </a:rPr>
              <a:t>Inherits from </a:t>
            </a:r>
            <a:r>
              <a:rPr lang="en-US" altLang="zh-CN" b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Components:: EnterpriseComponent</a:t>
            </a:r>
            <a:r>
              <a:rPr lang="en-US" altLang="zh-CN" b="1" smtClean="0"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mtClean="0">
                <a:ea typeface="宋体" pitchFamily="2" charset="-122"/>
                <a:cs typeface="Courier New" pitchFamily="49" charset="0"/>
              </a:rPr>
              <a:t>&amp; provides operations for attributes, supported interfaces, &amp; receiving events</a:t>
            </a:r>
            <a:endParaRPr lang="en-US" altLang="zh-CN" b="1" smtClean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511175" lvl="1" indent="-163513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A </a:t>
            </a:r>
            <a:r>
              <a:rPr lang="en-US" altLang="zh-CN" sz="2000" i="1" smtClean="0">
                <a:ea typeface="宋体" pitchFamily="2" charset="-122"/>
              </a:rPr>
              <a:t>facet executor interface</a:t>
            </a:r>
          </a:p>
          <a:p>
            <a:pPr marL="914400" lvl="2" eaLnBrk="1" hangingPunct="1">
              <a:spcBef>
                <a:spcPct val="35000"/>
              </a:spcBef>
            </a:pPr>
            <a:r>
              <a:rPr lang="en-US" altLang="zh-CN" smtClean="0">
                <a:ea typeface="宋体" pitchFamily="2" charset="-122"/>
              </a:rPr>
              <a:t>Operations to obtain facet object references</a:t>
            </a:r>
          </a:p>
          <a:p>
            <a:pPr marL="511175" lvl="1" indent="-163513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The </a:t>
            </a:r>
            <a:r>
              <a:rPr lang="en-US" altLang="zh-CN" sz="2000" i="1" smtClean="0">
                <a:ea typeface="宋体" pitchFamily="2" charset="-122"/>
              </a:rPr>
              <a:t>component-specific context interface</a:t>
            </a:r>
          </a:p>
          <a:p>
            <a:pPr marL="914400" lvl="2" eaLnBrk="1" hangingPunct="1">
              <a:spcBef>
                <a:spcPct val="35000"/>
              </a:spcBef>
            </a:pPr>
            <a:r>
              <a:rPr lang="en-US" altLang="zh-CN" smtClean="0">
                <a:ea typeface="宋体" pitchFamily="2" charset="-122"/>
              </a:rPr>
              <a:t>Operations to publish events &amp; access component receptacles</a:t>
            </a:r>
            <a:endParaRPr lang="en-US" altLang="zh-CN" sz="1800" smtClean="0">
              <a:ea typeface="宋体" pitchFamily="2" charset="-122"/>
            </a:endParaRPr>
          </a:p>
        </p:txBody>
      </p:sp>
      <p:sp>
        <p:nvSpPr>
          <p:cNvPr id="143364" name="Rectangle 4"/>
          <p:cNvSpPr>
            <a:spLocks noChangeArrowheads="1"/>
          </p:cNvSpPr>
          <p:nvPr/>
        </p:nvSpPr>
        <p:spPr bwMode="auto">
          <a:xfrm>
            <a:off x="4956175" y="1023938"/>
            <a:ext cx="4187825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4625" indent="-174625">
              <a:spcBef>
                <a:spcPct val="3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A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home</a:t>
            </a:r>
            <a:r>
              <a:rPr lang="en-US" altLang="zh-CN" sz="2000" i="0">
                <a:ea typeface="宋体" pitchFamily="2" charset="-122"/>
              </a:rPr>
              <a:t> type is mapped to four 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local</a:t>
            </a:r>
            <a:r>
              <a:rPr lang="en-US" altLang="zh-CN" sz="2000" i="0">
                <a:ea typeface="宋体" pitchFamily="2" charset="-122"/>
              </a:rPr>
              <a:t> interfaces</a:t>
            </a:r>
          </a:p>
          <a:p>
            <a:pPr marL="576263" lvl="1" indent="-228600">
              <a:spcBef>
                <a:spcPct val="3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An </a:t>
            </a:r>
            <a:r>
              <a:rPr lang="en-US" altLang="zh-CN" sz="2000">
                <a:ea typeface="宋体" pitchFamily="2" charset="-122"/>
              </a:rPr>
              <a:t>explicit</a:t>
            </a:r>
            <a:r>
              <a:rPr lang="en-US" altLang="zh-CN" sz="2000" i="0">
                <a:ea typeface="宋体" pitchFamily="2" charset="-122"/>
              </a:rPr>
              <a:t> </a:t>
            </a:r>
            <a:r>
              <a:rPr lang="en-US" altLang="zh-CN" sz="2000">
                <a:ea typeface="宋体" pitchFamily="2" charset="-122"/>
              </a:rPr>
              <a:t>executor</a:t>
            </a:r>
            <a:r>
              <a:rPr lang="en-US" altLang="zh-CN" sz="2000" i="0">
                <a:ea typeface="宋体" pitchFamily="2" charset="-122"/>
              </a:rPr>
              <a:t> interface for user-defined operations</a:t>
            </a:r>
          </a:p>
          <a:p>
            <a:pPr marL="968375" lvl="2" indent="-163513">
              <a:spcBef>
                <a:spcPct val="3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Inherits from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  <a:cs typeface="Courier New" pitchFamily="49" charset="0"/>
              </a:rPr>
              <a:t>Components:: HomeExecutorBase</a:t>
            </a:r>
            <a:endParaRPr lang="en-US" altLang="zh-CN" sz="2000" b="1" i="0">
              <a:ea typeface="宋体" pitchFamily="2" charset="-122"/>
            </a:endParaRPr>
          </a:p>
          <a:p>
            <a:pPr marL="576263" lvl="1" indent="-228600">
              <a:spcBef>
                <a:spcPct val="3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An </a:t>
            </a:r>
            <a:r>
              <a:rPr lang="en-US" altLang="zh-CN" sz="2000">
                <a:ea typeface="宋体" pitchFamily="2" charset="-122"/>
              </a:rPr>
              <a:t>implicit</a:t>
            </a:r>
            <a:r>
              <a:rPr lang="en-US" altLang="zh-CN" sz="2000" i="0">
                <a:ea typeface="宋体" pitchFamily="2" charset="-122"/>
              </a:rPr>
              <a:t> </a:t>
            </a:r>
            <a:r>
              <a:rPr lang="en-US" altLang="zh-CN" sz="2000">
                <a:ea typeface="宋体" pitchFamily="2" charset="-122"/>
              </a:rPr>
              <a:t>executor</a:t>
            </a:r>
            <a:r>
              <a:rPr lang="en-US" altLang="zh-CN" sz="2000" i="0">
                <a:ea typeface="宋体" pitchFamily="2" charset="-122"/>
              </a:rPr>
              <a:t> interface for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create()</a:t>
            </a:r>
            <a:r>
              <a:rPr lang="en-US" altLang="zh-CN" sz="2000" i="0">
                <a:ea typeface="宋体" pitchFamily="2" charset="-122"/>
              </a:rPr>
              <a:t> operation</a:t>
            </a:r>
          </a:p>
          <a:p>
            <a:pPr marL="576263" lvl="1" indent="-228600">
              <a:spcBef>
                <a:spcPct val="3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A </a:t>
            </a:r>
            <a:r>
              <a:rPr lang="en-US" altLang="zh-CN" sz="2000">
                <a:ea typeface="宋体" pitchFamily="2" charset="-122"/>
              </a:rPr>
              <a:t>main executor</a:t>
            </a:r>
            <a:r>
              <a:rPr lang="en-US" altLang="zh-CN" sz="2000" i="0">
                <a:ea typeface="宋体" pitchFamily="2" charset="-122"/>
              </a:rPr>
              <a:t> interface inheriting from both previous interfaces</a:t>
            </a:r>
          </a:p>
          <a:p>
            <a:pPr marL="576263" lvl="1" indent="-228600">
              <a:spcBef>
                <a:spcPct val="3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A </a:t>
            </a:r>
            <a:r>
              <a:rPr lang="en-US" altLang="zh-CN" sz="2000">
                <a:ea typeface="宋体" pitchFamily="2" charset="-122"/>
              </a:rPr>
              <a:t>composition executor</a:t>
            </a:r>
            <a:r>
              <a:rPr lang="en-US" altLang="zh-CN" sz="2000" i="0">
                <a:ea typeface="宋体" pitchFamily="2" charset="-122"/>
              </a:rPr>
              <a:t> interface inheriting from the main executor interface</a:t>
            </a:r>
          </a:p>
        </p:txBody>
      </p:sp>
      <p:sp>
        <p:nvSpPr>
          <p:cNvPr id="143365" name="Rectangle 5"/>
          <p:cNvSpPr>
            <a:spLocks noChangeArrowheads="1"/>
          </p:cNvSpPr>
          <p:nvPr/>
        </p:nvSpPr>
        <p:spPr bwMode="auto">
          <a:xfrm>
            <a:off x="1003300" y="6384925"/>
            <a:ext cx="7058025" cy="4064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We explored all of these mappings in detail in previous slides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ECD401A2-AA3F-4733-952D-60A0B01C3536}" type="datetime1">
              <a:rPr lang="zh-CN" altLang="en-US">
                <a:ea typeface="宋体" pitchFamily="2" charset="-122"/>
              </a:rPr>
              <a:pPr/>
              <a:t>2010-6-30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144387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C67A9424-EE89-4498-B280-FF324274DB88}" type="slidenum">
              <a:rPr lang="zh-CN" altLang="en-US" smtClean="0">
                <a:latin typeface="Arial" charset="0"/>
              </a:rPr>
              <a:pPr/>
              <a:t>114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19250" y="1066800"/>
            <a:ext cx="6540500" cy="5019675"/>
          </a:xfrm>
          <a:noFill/>
        </p:spPr>
        <p:txBody>
          <a:bodyPr anchor="ctr" anchorCtr="1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Component Packaging, Assembly, &amp; Deployment </a:t>
            </a:r>
            <a:endParaRPr lang="en-US" altLang="zh-CN" sz="3600" smtClean="0">
              <a:solidFill>
                <a:srgbClr val="FF3300"/>
              </a:solidFill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6096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Overview of Deployment &amp; Configuration Process </a:t>
            </a:r>
          </a:p>
        </p:txBody>
      </p:sp>
      <p:graphicFrame>
        <p:nvGraphicFramePr>
          <p:cNvPr id="47106" name="Object 2"/>
          <p:cNvGraphicFramePr>
            <a:graphicFrameLocks noChangeAspect="1"/>
          </p:cNvGraphicFramePr>
          <p:nvPr>
            <p:ph sz="quarter" idx="2"/>
          </p:nvPr>
        </p:nvGraphicFramePr>
        <p:xfrm>
          <a:off x="152400" y="1373188"/>
          <a:ext cx="4343400" cy="1789112"/>
        </p:xfrm>
        <a:graphic>
          <a:graphicData uri="http://schemas.openxmlformats.org/presentationml/2006/ole">
            <p:oleObj spid="_x0000_s47106" name="Visio" r:id="rId3" imgW="4695217" imgH="1935889" progId="Visio.Drawing.11">
              <p:embed/>
            </p:oleObj>
          </a:graphicData>
        </a:graphic>
      </p:graphicFrame>
      <p:sp>
        <p:nvSpPr>
          <p:cNvPr id="47108" name="Rectangle 4"/>
          <p:cNvSpPr>
            <a:spLocks noGrp="1" noChangeArrowheads="1"/>
          </p:cNvSpPr>
          <p:nvPr>
            <p:ph type="body" sz="half" idx="3"/>
          </p:nvPr>
        </p:nvSpPr>
        <p:spPr>
          <a:xfrm>
            <a:off x="4495800" y="1038225"/>
            <a:ext cx="4552950" cy="5257800"/>
          </a:xfrm>
        </p:spPr>
        <p:txBody>
          <a:bodyPr/>
          <a:lstStyle/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Goals</a:t>
            </a:r>
          </a:p>
          <a:p>
            <a:pPr marL="573088" lvl="1" indent="-231775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Ease component reuse</a:t>
            </a:r>
          </a:p>
          <a:p>
            <a:pPr marL="573088" lvl="1" indent="-231775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Build complex applications by assembling existing components</a:t>
            </a:r>
          </a:p>
          <a:p>
            <a:pPr marL="573088" lvl="1" indent="-231775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Deploy component-based application into heterogeneous domain(s)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Separation of concerns &amp; roles</a:t>
            </a:r>
          </a:p>
          <a:p>
            <a:pPr marL="573088" lvl="1" indent="-231775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Component development &amp; packaging</a:t>
            </a:r>
          </a:p>
          <a:p>
            <a:pPr marL="573088" lvl="1" indent="-231775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Application assembly</a:t>
            </a:r>
          </a:p>
          <a:p>
            <a:pPr marL="573088" lvl="1" indent="-231775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Application configuration</a:t>
            </a:r>
          </a:p>
          <a:p>
            <a:pPr marL="573088" lvl="1" indent="-231775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Application deployment</a:t>
            </a:r>
          </a:p>
          <a:p>
            <a:pPr marL="573088" lvl="1" indent="-231775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Server configuration</a:t>
            </a:r>
          </a:p>
        </p:txBody>
      </p:sp>
      <p:sp>
        <p:nvSpPr>
          <p:cNvPr id="47109" name="AutoShape 6"/>
          <p:cNvSpPr>
            <a:spLocks noChangeAspect="1" noChangeArrowheads="1" noTextEdit="1"/>
          </p:cNvSpPr>
          <p:nvPr/>
        </p:nvSpPr>
        <p:spPr bwMode="auto">
          <a:xfrm>
            <a:off x="252413" y="1187450"/>
            <a:ext cx="4516437" cy="462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47110" name="Freeform 7"/>
          <p:cNvSpPr>
            <a:spLocks/>
          </p:cNvSpPr>
          <p:nvPr/>
        </p:nvSpPr>
        <p:spPr bwMode="auto">
          <a:xfrm>
            <a:off x="2516188" y="3268663"/>
            <a:ext cx="104775" cy="87312"/>
          </a:xfrm>
          <a:custGeom>
            <a:avLst/>
            <a:gdLst>
              <a:gd name="T0" fmla="*/ 0 w 319"/>
              <a:gd name="T1" fmla="*/ 2147483647 h 318"/>
              <a:gd name="T2" fmla="*/ 2147483647 w 319"/>
              <a:gd name="T3" fmla="*/ 0 h 318"/>
              <a:gd name="T4" fmla="*/ 2147483647 w 319"/>
              <a:gd name="T5" fmla="*/ 2147483647 h 318"/>
              <a:gd name="T6" fmla="*/ 2147483647 w 319"/>
              <a:gd name="T7" fmla="*/ 2147483647 h 318"/>
              <a:gd name="T8" fmla="*/ 2147483647 w 319"/>
              <a:gd name="T9" fmla="*/ 2147483647 h 318"/>
              <a:gd name="T10" fmla="*/ 0 w 319"/>
              <a:gd name="T11" fmla="*/ 2147483647 h 31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19"/>
              <a:gd name="T19" fmla="*/ 0 h 318"/>
              <a:gd name="T20" fmla="*/ 319 w 319"/>
              <a:gd name="T21" fmla="*/ 318 h 31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19" h="318">
                <a:moveTo>
                  <a:pt x="0" y="159"/>
                </a:moveTo>
                <a:cubicBezTo>
                  <a:pt x="0" y="71"/>
                  <a:pt x="72" y="0"/>
                  <a:pt x="160" y="0"/>
                </a:cubicBezTo>
                <a:cubicBezTo>
                  <a:pt x="248" y="0"/>
                  <a:pt x="319" y="71"/>
                  <a:pt x="319" y="159"/>
                </a:cubicBezTo>
                <a:cubicBezTo>
                  <a:pt x="319" y="159"/>
                  <a:pt x="319" y="159"/>
                  <a:pt x="319" y="159"/>
                </a:cubicBezTo>
                <a:cubicBezTo>
                  <a:pt x="319" y="247"/>
                  <a:pt x="248" y="318"/>
                  <a:pt x="160" y="318"/>
                </a:cubicBezTo>
                <a:cubicBezTo>
                  <a:pt x="72" y="318"/>
                  <a:pt x="0" y="247"/>
                  <a:pt x="0" y="159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47111" name="Freeform 8"/>
          <p:cNvSpPr>
            <a:spLocks noEditPoints="1"/>
          </p:cNvSpPr>
          <p:nvPr/>
        </p:nvSpPr>
        <p:spPr bwMode="auto">
          <a:xfrm>
            <a:off x="2463800" y="3268663"/>
            <a:ext cx="207963" cy="479425"/>
          </a:xfrm>
          <a:custGeom>
            <a:avLst/>
            <a:gdLst>
              <a:gd name="T0" fmla="*/ 0 w 637"/>
              <a:gd name="T1" fmla="*/ 2147483647 h 1752"/>
              <a:gd name="T2" fmla="*/ 2147483647 w 637"/>
              <a:gd name="T3" fmla="*/ 2147483647 h 1752"/>
              <a:gd name="T4" fmla="*/ 2147483647 w 637"/>
              <a:gd name="T5" fmla="*/ 2147483647 h 1752"/>
              <a:gd name="T6" fmla="*/ 2147483647 w 637"/>
              <a:gd name="T7" fmla="*/ 2147483647 h 1752"/>
              <a:gd name="T8" fmla="*/ 2147483647 w 637"/>
              <a:gd name="T9" fmla="*/ 2147483647 h 1752"/>
              <a:gd name="T10" fmla="*/ 2147483647 w 637"/>
              <a:gd name="T11" fmla="*/ 2147483647 h 1752"/>
              <a:gd name="T12" fmla="*/ 0 w 637"/>
              <a:gd name="T13" fmla="*/ 2147483647 h 1752"/>
              <a:gd name="T14" fmla="*/ 2147483647 w 637"/>
              <a:gd name="T15" fmla="*/ 2147483647 h 1752"/>
              <a:gd name="T16" fmla="*/ 2147483647 w 637"/>
              <a:gd name="T17" fmla="*/ 0 h 1752"/>
              <a:gd name="T18" fmla="*/ 2147483647 w 637"/>
              <a:gd name="T19" fmla="*/ 2147483647 h 1752"/>
              <a:gd name="T20" fmla="*/ 2147483647 w 637"/>
              <a:gd name="T21" fmla="*/ 2147483647 h 1752"/>
              <a:gd name="T22" fmla="*/ 2147483647 w 637"/>
              <a:gd name="T23" fmla="*/ 2147483647 h 1752"/>
              <a:gd name="T24" fmla="*/ 2147483647 w 637"/>
              <a:gd name="T25" fmla="*/ 2147483647 h 175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37"/>
              <a:gd name="T40" fmla="*/ 0 h 1752"/>
              <a:gd name="T41" fmla="*/ 637 w 637"/>
              <a:gd name="T42" fmla="*/ 1752 h 175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37" h="1752">
                <a:moveTo>
                  <a:pt x="0" y="478"/>
                </a:moveTo>
                <a:lnTo>
                  <a:pt x="637" y="478"/>
                </a:lnTo>
                <a:moveTo>
                  <a:pt x="319" y="1115"/>
                </a:moveTo>
                <a:lnTo>
                  <a:pt x="637" y="1752"/>
                </a:lnTo>
                <a:moveTo>
                  <a:pt x="319" y="318"/>
                </a:moveTo>
                <a:lnTo>
                  <a:pt x="319" y="1115"/>
                </a:lnTo>
                <a:lnTo>
                  <a:pt x="0" y="1752"/>
                </a:lnTo>
                <a:moveTo>
                  <a:pt x="159" y="159"/>
                </a:moveTo>
                <a:cubicBezTo>
                  <a:pt x="159" y="71"/>
                  <a:pt x="231" y="0"/>
                  <a:pt x="319" y="0"/>
                </a:cubicBezTo>
                <a:cubicBezTo>
                  <a:pt x="407" y="0"/>
                  <a:pt x="478" y="71"/>
                  <a:pt x="478" y="159"/>
                </a:cubicBezTo>
                <a:cubicBezTo>
                  <a:pt x="478" y="159"/>
                  <a:pt x="478" y="159"/>
                  <a:pt x="478" y="159"/>
                </a:cubicBezTo>
                <a:cubicBezTo>
                  <a:pt x="478" y="247"/>
                  <a:pt x="407" y="318"/>
                  <a:pt x="319" y="318"/>
                </a:cubicBezTo>
                <a:cubicBezTo>
                  <a:pt x="231" y="318"/>
                  <a:pt x="159" y="247"/>
                  <a:pt x="159" y="159"/>
                </a:cubicBezTo>
              </a:path>
            </a:pathLst>
          </a:cu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47112" name="Freeform 9"/>
          <p:cNvSpPr>
            <a:spLocks/>
          </p:cNvSpPr>
          <p:nvPr/>
        </p:nvSpPr>
        <p:spPr bwMode="auto">
          <a:xfrm>
            <a:off x="1873250" y="4002088"/>
            <a:ext cx="355600" cy="358775"/>
          </a:xfrm>
          <a:custGeom>
            <a:avLst/>
            <a:gdLst>
              <a:gd name="T0" fmla="*/ 2147483647 w 103"/>
              <a:gd name="T1" fmla="*/ 2147483647 h 123"/>
              <a:gd name="T2" fmla="*/ 0 w 103"/>
              <a:gd name="T3" fmla="*/ 2147483647 h 123"/>
              <a:gd name="T4" fmla="*/ 2147483647 w 103"/>
              <a:gd name="T5" fmla="*/ 2147483647 h 123"/>
              <a:gd name="T6" fmla="*/ 2147483647 w 103"/>
              <a:gd name="T7" fmla="*/ 2147483647 h 123"/>
              <a:gd name="T8" fmla="*/ 2147483647 w 103"/>
              <a:gd name="T9" fmla="*/ 0 h 123"/>
              <a:gd name="T10" fmla="*/ 2147483647 w 103"/>
              <a:gd name="T11" fmla="*/ 2147483647 h 1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3"/>
              <a:gd name="T19" fmla="*/ 0 h 123"/>
              <a:gd name="T20" fmla="*/ 103 w 103"/>
              <a:gd name="T21" fmla="*/ 123 h 1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3" h="123">
                <a:moveTo>
                  <a:pt x="103" y="123"/>
                </a:moveTo>
                <a:lnTo>
                  <a:pt x="0" y="123"/>
                </a:lnTo>
                <a:lnTo>
                  <a:pt x="81" y="123"/>
                </a:lnTo>
                <a:lnTo>
                  <a:pt x="81" y="23"/>
                </a:lnTo>
                <a:lnTo>
                  <a:pt x="103" y="0"/>
                </a:lnTo>
                <a:lnTo>
                  <a:pt x="103" y="123"/>
                </a:lnTo>
                <a:close/>
              </a:path>
            </a:pathLst>
          </a:custGeom>
          <a:solidFill>
            <a:srgbClr val="99999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47113" name="Freeform 10"/>
          <p:cNvSpPr>
            <a:spLocks/>
          </p:cNvSpPr>
          <p:nvPr/>
        </p:nvSpPr>
        <p:spPr bwMode="auto">
          <a:xfrm>
            <a:off x="1873250" y="4002088"/>
            <a:ext cx="355600" cy="358775"/>
          </a:xfrm>
          <a:custGeom>
            <a:avLst/>
            <a:gdLst>
              <a:gd name="T0" fmla="*/ 2147483647 w 103"/>
              <a:gd name="T1" fmla="*/ 2147483647 h 123"/>
              <a:gd name="T2" fmla="*/ 0 w 103"/>
              <a:gd name="T3" fmla="*/ 2147483647 h 123"/>
              <a:gd name="T4" fmla="*/ 2147483647 w 103"/>
              <a:gd name="T5" fmla="*/ 2147483647 h 123"/>
              <a:gd name="T6" fmla="*/ 2147483647 w 103"/>
              <a:gd name="T7" fmla="*/ 2147483647 h 123"/>
              <a:gd name="T8" fmla="*/ 2147483647 w 103"/>
              <a:gd name="T9" fmla="*/ 0 h 123"/>
              <a:gd name="T10" fmla="*/ 2147483647 w 103"/>
              <a:gd name="T11" fmla="*/ 2147483647 h 1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3"/>
              <a:gd name="T19" fmla="*/ 0 h 123"/>
              <a:gd name="T20" fmla="*/ 103 w 103"/>
              <a:gd name="T21" fmla="*/ 123 h 1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3" h="123">
                <a:moveTo>
                  <a:pt x="103" y="123"/>
                </a:moveTo>
                <a:lnTo>
                  <a:pt x="0" y="123"/>
                </a:lnTo>
                <a:lnTo>
                  <a:pt x="81" y="123"/>
                </a:lnTo>
                <a:lnTo>
                  <a:pt x="81" y="23"/>
                </a:lnTo>
                <a:lnTo>
                  <a:pt x="103" y="0"/>
                </a:lnTo>
                <a:lnTo>
                  <a:pt x="103" y="123"/>
                </a:lnTo>
                <a:close/>
              </a:path>
            </a:pathLst>
          </a:cu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47114" name="Freeform 11"/>
          <p:cNvSpPr>
            <a:spLocks/>
          </p:cNvSpPr>
          <p:nvPr/>
        </p:nvSpPr>
        <p:spPr bwMode="auto">
          <a:xfrm>
            <a:off x="1797050" y="4360863"/>
            <a:ext cx="1506538" cy="365125"/>
          </a:xfrm>
          <a:custGeom>
            <a:avLst/>
            <a:gdLst>
              <a:gd name="T0" fmla="*/ 2147483647 w 435"/>
              <a:gd name="T1" fmla="*/ 0 h 125"/>
              <a:gd name="T2" fmla="*/ 2147483647 w 435"/>
              <a:gd name="T3" fmla="*/ 2147483647 h 125"/>
              <a:gd name="T4" fmla="*/ 2147483647 w 435"/>
              <a:gd name="T5" fmla="*/ 0 h 125"/>
              <a:gd name="T6" fmla="*/ 0 w 435"/>
              <a:gd name="T7" fmla="*/ 2147483647 h 125"/>
              <a:gd name="T8" fmla="*/ 2147483647 w 435"/>
              <a:gd name="T9" fmla="*/ 2147483647 h 125"/>
              <a:gd name="T10" fmla="*/ 2147483647 w 435"/>
              <a:gd name="T11" fmla="*/ 2147483647 h 125"/>
              <a:gd name="T12" fmla="*/ 2147483647 w 435"/>
              <a:gd name="T13" fmla="*/ 0 h 1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5"/>
              <a:gd name="T22" fmla="*/ 0 h 125"/>
              <a:gd name="T23" fmla="*/ 435 w 435"/>
              <a:gd name="T24" fmla="*/ 125 h 12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5" h="125">
                <a:moveTo>
                  <a:pt x="435" y="0"/>
                </a:moveTo>
                <a:lnTo>
                  <a:pt x="229" y="103"/>
                </a:lnTo>
                <a:lnTo>
                  <a:pt x="22" y="0"/>
                </a:lnTo>
                <a:lnTo>
                  <a:pt x="0" y="22"/>
                </a:lnTo>
                <a:lnTo>
                  <a:pt x="206" y="125"/>
                </a:lnTo>
                <a:lnTo>
                  <a:pt x="412" y="22"/>
                </a:lnTo>
                <a:lnTo>
                  <a:pt x="435" y="0"/>
                </a:lnTo>
                <a:close/>
              </a:path>
            </a:pathLst>
          </a:custGeom>
          <a:solidFill>
            <a:srgbClr val="99999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47115" name="Freeform 12"/>
          <p:cNvSpPr>
            <a:spLocks noEditPoints="1"/>
          </p:cNvSpPr>
          <p:nvPr/>
        </p:nvSpPr>
        <p:spPr bwMode="auto">
          <a:xfrm>
            <a:off x="1797050" y="4360863"/>
            <a:ext cx="1506538" cy="365125"/>
          </a:xfrm>
          <a:custGeom>
            <a:avLst/>
            <a:gdLst>
              <a:gd name="T0" fmla="*/ 2147483647 w 435"/>
              <a:gd name="T1" fmla="*/ 0 h 125"/>
              <a:gd name="T2" fmla="*/ 2147483647 w 435"/>
              <a:gd name="T3" fmla="*/ 2147483647 h 125"/>
              <a:gd name="T4" fmla="*/ 2147483647 w 435"/>
              <a:gd name="T5" fmla="*/ 0 h 125"/>
              <a:gd name="T6" fmla="*/ 0 w 435"/>
              <a:gd name="T7" fmla="*/ 2147483647 h 125"/>
              <a:gd name="T8" fmla="*/ 2147483647 w 435"/>
              <a:gd name="T9" fmla="*/ 2147483647 h 125"/>
              <a:gd name="T10" fmla="*/ 2147483647 w 435"/>
              <a:gd name="T11" fmla="*/ 2147483647 h 125"/>
              <a:gd name="T12" fmla="*/ 2147483647 w 435"/>
              <a:gd name="T13" fmla="*/ 0 h 125"/>
              <a:gd name="T14" fmla="*/ 2147483647 w 435"/>
              <a:gd name="T15" fmla="*/ 2147483647 h 125"/>
              <a:gd name="T16" fmla="*/ 2147483647 w 435"/>
              <a:gd name="T17" fmla="*/ 2147483647 h 1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35"/>
              <a:gd name="T28" fmla="*/ 0 h 125"/>
              <a:gd name="T29" fmla="*/ 435 w 435"/>
              <a:gd name="T30" fmla="*/ 125 h 12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35" h="125">
                <a:moveTo>
                  <a:pt x="435" y="0"/>
                </a:moveTo>
                <a:lnTo>
                  <a:pt x="229" y="103"/>
                </a:lnTo>
                <a:lnTo>
                  <a:pt x="22" y="0"/>
                </a:lnTo>
                <a:lnTo>
                  <a:pt x="0" y="22"/>
                </a:lnTo>
                <a:lnTo>
                  <a:pt x="206" y="125"/>
                </a:lnTo>
                <a:lnTo>
                  <a:pt x="412" y="22"/>
                </a:lnTo>
                <a:lnTo>
                  <a:pt x="435" y="0"/>
                </a:lnTo>
                <a:moveTo>
                  <a:pt x="229" y="103"/>
                </a:moveTo>
                <a:lnTo>
                  <a:pt x="206" y="125"/>
                </a:lnTo>
              </a:path>
            </a:pathLst>
          </a:cu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47116" name="Freeform 13"/>
          <p:cNvSpPr>
            <a:spLocks/>
          </p:cNvSpPr>
          <p:nvPr/>
        </p:nvSpPr>
        <p:spPr bwMode="auto">
          <a:xfrm>
            <a:off x="1873250" y="4002088"/>
            <a:ext cx="1430338" cy="660400"/>
          </a:xfrm>
          <a:custGeom>
            <a:avLst/>
            <a:gdLst>
              <a:gd name="T0" fmla="*/ 2147483647 w 413"/>
              <a:gd name="T1" fmla="*/ 0 h 226"/>
              <a:gd name="T2" fmla="*/ 2147483647 w 413"/>
              <a:gd name="T3" fmla="*/ 2147483647 h 226"/>
              <a:gd name="T4" fmla="*/ 0 w 413"/>
              <a:gd name="T5" fmla="*/ 2147483647 h 226"/>
              <a:gd name="T6" fmla="*/ 2147483647 w 413"/>
              <a:gd name="T7" fmla="*/ 2147483647 h 226"/>
              <a:gd name="T8" fmla="*/ 2147483647 w 413"/>
              <a:gd name="T9" fmla="*/ 2147483647 h 226"/>
              <a:gd name="T10" fmla="*/ 2147483647 w 413"/>
              <a:gd name="T11" fmla="*/ 2147483647 h 226"/>
              <a:gd name="T12" fmla="*/ 2147483647 w 413"/>
              <a:gd name="T13" fmla="*/ 0 h 226"/>
              <a:gd name="T14" fmla="*/ 2147483647 w 413"/>
              <a:gd name="T15" fmla="*/ 0 h 22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13"/>
              <a:gd name="T25" fmla="*/ 0 h 226"/>
              <a:gd name="T26" fmla="*/ 413 w 413"/>
              <a:gd name="T27" fmla="*/ 226 h 22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13" h="226">
                <a:moveTo>
                  <a:pt x="103" y="0"/>
                </a:moveTo>
                <a:lnTo>
                  <a:pt x="103" y="123"/>
                </a:lnTo>
                <a:lnTo>
                  <a:pt x="0" y="123"/>
                </a:lnTo>
                <a:lnTo>
                  <a:pt x="207" y="226"/>
                </a:lnTo>
                <a:lnTo>
                  <a:pt x="413" y="123"/>
                </a:lnTo>
                <a:lnTo>
                  <a:pt x="310" y="123"/>
                </a:lnTo>
                <a:lnTo>
                  <a:pt x="310" y="0"/>
                </a:lnTo>
                <a:lnTo>
                  <a:pt x="103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47117" name="Freeform 14"/>
          <p:cNvSpPr>
            <a:spLocks/>
          </p:cNvSpPr>
          <p:nvPr/>
        </p:nvSpPr>
        <p:spPr bwMode="auto">
          <a:xfrm>
            <a:off x="1873250" y="4002088"/>
            <a:ext cx="1430338" cy="660400"/>
          </a:xfrm>
          <a:custGeom>
            <a:avLst/>
            <a:gdLst>
              <a:gd name="T0" fmla="*/ 2147483647 w 413"/>
              <a:gd name="T1" fmla="*/ 0 h 226"/>
              <a:gd name="T2" fmla="*/ 2147483647 w 413"/>
              <a:gd name="T3" fmla="*/ 2147483647 h 226"/>
              <a:gd name="T4" fmla="*/ 0 w 413"/>
              <a:gd name="T5" fmla="*/ 2147483647 h 226"/>
              <a:gd name="T6" fmla="*/ 2147483647 w 413"/>
              <a:gd name="T7" fmla="*/ 2147483647 h 226"/>
              <a:gd name="T8" fmla="*/ 2147483647 w 413"/>
              <a:gd name="T9" fmla="*/ 2147483647 h 226"/>
              <a:gd name="T10" fmla="*/ 2147483647 w 413"/>
              <a:gd name="T11" fmla="*/ 2147483647 h 226"/>
              <a:gd name="T12" fmla="*/ 2147483647 w 413"/>
              <a:gd name="T13" fmla="*/ 0 h 226"/>
              <a:gd name="T14" fmla="*/ 2147483647 w 413"/>
              <a:gd name="T15" fmla="*/ 0 h 22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13"/>
              <a:gd name="T25" fmla="*/ 0 h 226"/>
              <a:gd name="T26" fmla="*/ 413 w 413"/>
              <a:gd name="T27" fmla="*/ 226 h 22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13" h="226">
                <a:moveTo>
                  <a:pt x="103" y="0"/>
                </a:moveTo>
                <a:lnTo>
                  <a:pt x="103" y="123"/>
                </a:lnTo>
                <a:lnTo>
                  <a:pt x="0" y="123"/>
                </a:lnTo>
                <a:lnTo>
                  <a:pt x="207" y="226"/>
                </a:lnTo>
                <a:lnTo>
                  <a:pt x="413" y="123"/>
                </a:lnTo>
                <a:lnTo>
                  <a:pt x="310" y="123"/>
                </a:lnTo>
                <a:lnTo>
                  <a:pt x="310" y="0"/>
                </a:lnTo>
                <a:lnTo>
                  <a:pt x="103" y="0"/>
                </a:lnTo>
                <a:close/>
              </a:path>
            </a:pathLst>
          </a:cu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47118" name="Rectangle 15"/>
          <p:cNvSpPr>
            <a:spLocks noChangeArrowheads="1"/>
          </p:cNvSpPr>
          <p:nvPr/>
        </p:nvSpPr>
        <p:spPr bwMode="auto">
          <a:xfrm>
            <a:off x="2263775" y="4221163"/>
            <a:ext cx="676275" cy="5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35000"/>
              </a:lnSpc>
            </a:pPr>
            <a:r>
              <a:rPr lang="en-US" altLang="zh-CN" sz="1000" i="0">
                <a:solidFill>
                  <a:srgbClr val="000000"/>
                </a:solidFill>
                <a:ea typeface="宋体" pitchFamily="2" charset="-122"/>
              </a:rPr>
              <a:t>Deployment</a:t>
            </a:r>
            <a:endParaRPr lang="en-US" altLang="zh-CN" sz="1000" i="0">
              <a:ea typeface="宋体" pitchFamily="2" charset="-122"/>
            </a:endParaRPr>
          </a:p>
        </p:txBody>
      </p:sp>
      <p:sp>
        <p:nvSpPr>
          <p:cNvPr id="47119" name="Rectangle 16"/>
          <p:cNvSpPr>
            <a:spLocks noChangeArrowheads="1"/>
          </p:cNvSpPr>
          <p:nvPr/>
        </p:nvSpPr>
        <p:spPr bwMode="auto">
          <a:xfrm>
            <a:off x="2301875" y="4329113"/>
            <a:ext cx="617538" cy="5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35000"/>
              </a:lnSpc>
            </a:pPr>
            <a:r>
              <a:rPr lang="en-US" altLang="zh-CN" sz="1000" i="0">
                <a:solidFill>
                  <a:srgbClr val="000000"/>
                </a:solidFill>
                <a:ea typeface="宋体" pitchFamily="2" charset="-122"/>
              </a:rPr>
              <a:t>Application</a:t>
            </a:r>
            <a:endParaRPr lang="en-US" altLang="zh-CN" sz="1000" i="0">
              <a:ea typeface="宋体" pitchFamily="2" charset="-122"/>
            </a:endParaRPr>
          </a:p>
        </p:txBody>
      </p:sp>
      <p:sp>
        <p:nvSpPr>
          <p:cNvPr id="47120" name="Rectangle 59"/>
          <p:cNvSpPr>
            <a:spLocks noChangeArrowheads="1"/>
          </p:cNvSpPr>
          <p:nvPr/>
        </p:nvSpPr>
        <p:spPr bwMode="auto">
          <a:xfrm>
            <a:off x="2281238" y="3873500"/>
            <a:ext cx="606425" cy="6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35000"/>
              </a:lnSpc>
            </a:pPr>
            <a:r>
              <a:rPr lang="en-US" altLang="zh-CN" sz="1200" i="0">
                <a:solidFill>
                  <a:srgbClr val="000000"/>
                </a:solidFill>
                <a:ea typeface="宋体" pitchFamily="2" charset="-122"/>
              </a:rPr>
              <a:t>Deployer</a:t>
            </a:r>
            <a:endParaRPr lang="en-US" altLang="zh-CN" sz="1200" i="0">
              <a:ea typeface="宋体" pitchFamily="2" charset="-122"/>
            </a:endParaRPr>
          </a:p>
        </p:txBody>
      </p:sp>
      <p:pic>
        <p:nvPicPr>
          <p:cNvPr id="47121" name="Picture 62" descr="t_92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20850" y="4867275"/>
            <a:ext cx="1662113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22" name="Line 63"/>
          <p:cNvSpPr>
            <a:spLocks noChangeShapeType="1"/>
          </p:cNvSpPr>
          <p:nvPr/>
        </p:nvSpPr>
        <p:spPr bwMode="auto">
          <a:xfrm>
            <a:off x="728663" y="2662238"/>
            <a:ext cx="1365250" cy="32400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nl-NL"/>
          </a:p>
        </p:txBody>
      </p:sp>
      <p:sp>
        <p:nvSpPr>
          <p:cNvPr id="47123" name="Line 64"/>
          <p:cNvSpPr>
            <a:spLocks noChangeShapeType="1"/>
          </p:cNvSpPr>
          <p:nvPr/>
        </p:nvSpPr>
        <p:spPr bwMode="auto">
          <a:xfrm flipH="1">
            <a:off x="2498725" y="2776538"/>
            <a:ext cx="1308100" cy="304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nl-NL"/>
          </a:p>
        </p:txBody>
      </p:sp>
      <p:sp>
        <p:nvSpPr>
          <p:cNvPr id="47124" name="Line 65"/>
          <p:cNvSpPr>
            <a:spLocks noChangeShapeType="1"/>
          </p:cNvSpPr>
          <p:nvPr/>
        </p:nvSpPr>
        <p:spPr bwMode="auto">
          <a:xfrm>
            <a:off x="1722438" y="2763838"/>
            <a:ext cx="520700" cy="31257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Configuration Problem </a:t>
            </a:r>
          </a:p>
        </p:txBody>
      </p:sp>
      <p:sp>
        <p:nvSpPr>
          <p:cNvPr id="145411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71450" y="2117725"/>
            <a:ext cx="8839200" cy="4141788"/>
          </a:xfrm>
        </p:spPr>
        <p:txBody>
          <a:bodyPr/>
          <a:lstStyle/>
          <a:p>
            <a:pPr marL="173038" indent="-173038" eaLnBrk="1" hangingPunct="1">
              <a:lnSpc>
                <a:spcPct val="90000"/>
              </a:lnSpc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Components interact with other software artifacts &amp; environment to achieve specific functions</a:t>
            </a:r>
          </a:p>
          <a:p>
            <a:pPr marL="512763" lvl="1" indent="-165100" eaLnBrk="1" hangingPunct="1">
              <a:lnSpc>
                <a:spcPct val="90000"/>
              </a:lnSpc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e.g., using a specific run-time library to encrypt &amp; decrypt data</a:t>
            </a:r>
          </a:p>
          <a:p>
            <a:pPr marL="173038" indent="-173038" eaLnBrk="1" hangingPunct="1">
              <a:lnSpc>
                <a:spcPct val="90000"/>
              </a:lnSpc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Some prior knowledge of the run-time environment may be required during development</a:t>
            </a:r>
          </a:p>
          <a:p>
            <a:pPr marL="512763" lvl="1" indent="-165100" eaLnBrk="1" hangingPunct="1">
              <a:lnSpc>
                <a:spcPct val="90000"/>
              </a:lnSpc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e.g., rates of certain tasks based on the functional role played</a:t>
            </a:r>
          </a:p>
          <a:p>
            <a:pPr marL="173038" indent="-173038" eaLnBrk="1" hangingPunct="1">
              <a:lnSpc>
                <a:spcPct val="90000"/>
              </a:lnSpc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Need to configure the middleware for specific QoS properties</a:t>
            </a:r>
          </a:p>
          <a:p>
            <a:pPr marL="512763" lvl="1" indent="-165100" eaLnBrk="1" hangingPunct="1">
              <a:lnSpc>
                <a:spcPct val="90000"/>
              </a:lnSpc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e.g., transport protocols, timeouts, event correlation, concurrency/synchronization models, etc.</a:t>
            </a:r>
          </a:p>
          <a:p>
            <a:pPr marL="173038" indent="-173038" eaLnBrk="1" hangingPunct="1">
              <a:lnSpc>
                <a:spcPct val="90000"/>
              </a:lnSpc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Adding environment &amp; interaction details with the business logic leads to overly tight coupling</a:t>
            </a:r>
          </a:p>
          <a:p>
            <a:pPr marL="512763" lvl="1" indent="-165100" eaLnBrk="1" hangingPunct="1">
              <a:lnSpc>
                <a:spcPct val="90000"/>
              </a:lnSpc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 e.g., tightly coupled code leads to poor reusability &amp; limited QoS</a:t>
            </a:r>
          </a:p>
          <a:p>
            <a:pPr marL="173038" indent="-173038" eaLnBrk="1" hangingPunct="1">
              <a:lnSpc>
                <a:spcPct val="90000"/>
              </a:lnSpc>
              <a:spcBef>
                <a:spcPct val="30000"/>
              </a:spcBef>
            </a:pPr>
            <a:endParaRPr lang="en-US" altLang="zh-CN" sz="2000" smtClean="0">
              <a:ea typeface="宋体" pitchFamily="2" charset="-122"/>
            </a:endParaRPr>
          </a:p>
        </p:txBody>
      </p:sp>
      <p:sp>
        <p:nvSpPr>
          <p:cNvPr id="145412" name="Rectangle 5"/>
          <p:cNvSpPr>
            <a:spLocks noChangeArrowheads="1"/>
          </p:cNvSpPr>
          <p:nvPr/>
        </p:nvSpPr>
        <p:spPr bwMode="auto">
          <a:xfrm>
            <a:off x="696913" y="1020763"/>
            <a:ext cx="7750175" cy="1009650"/>
          </a:xfrm>
          <a:prstGeom prst="rect">
            <a:avLst/>
          </a:prstGeom>
          <a:solidFill>
            <a:srgbClr val="FFFF66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000" i="0">
                <a:ea typeface="宋体" pitchFamily="2" charset="-122"/>
              </a:rPr>
              <a:t>Component middleware &amp; applications are characterized by a large </a:t>
            </a:r>
            <a:r>
              <a:rPr lang="en-US" altLang="zh-CN" sz="2000">
                <a:ea typeface="宋体" pitchFamily="2" charset="-122"/>
              </a:rPr>
              <a:t>configuration space </a:t>
            </a:r>
            <a:r>
              <a:rPr lang="en-US" altLang="zh-CN" sz="2000" i="0">
                <a:ea typeface="宋体" pitchFamily="2" charset="-122"/>
              </a:rPr>
              <a:t>that maps known variations in the </a:t>
            </a:r>
            <a:r>
              <a:rPr lang="en-US" altLang="zh-CN" sz="2000">
                <a:ea typeface="宋体" pitchFamily="2" charset="-122"/>
              </a:rPr>
              <a:t>application requirements space</a:t>
            </a:r>
            <a:r>
              <a:rPr lang="en-US" altLang="zh-CN" sz="2000" i="0">
                <a:ea typeface="宋体" pitchFamily="2" charset="-122"/>
              </a:rPr>
              <a:t> to known variations in the </a:t>
            </a:r>
            <a:r>
              <a:rPr lang="en-US" altLang="zh-CN" sz="2000">
                <a:ea typeface="宋体" pitchFamily="2" charset="-122"/>
              </a:rPr>
              <a:t>solution space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1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Configuration Concept &amp; Solution</a:t>
            </a:r>
          </a:p>
        </p:txBody>
      </p:sp>
      <p:sp>
        <p:nvSpPr>
          <p:cNvPr id="48132" name="Rectangle 178"/>
          <p:cNvSpPr>
            <a:spLocks noGrp="1" noChangeArrowheads="1"/>
          </p:cNvSpPr>
          <p:nvPr>
            <p:ph type="body" sz="half" idx="2"/>
          </p:nvPr>
        </p:nvSpPr>
        <p:spPr>
          <a:xfrm>
            <a:off x="187325" y="1023938"/>
            <a:ext cx="3930650" cy="1714500"/>
          </a:xfrm>
          <a:solidFill>
            <a:srgbClr val="FFFF99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228600" indent="-228600" eaLnBrk="1" hangingPunct="1">
              <a:buFontTx/>
              <a:buNone/>
            </a:pPr>
            <a:r>
              <a:rPr lang="en-US" altLang="zh-CN" sz="2000" b="1" smtClean="0">
                <a:ea typeface="宋体" pitchFamily="2" charset="-122"/>
              </a:rPr>
              <a:t>Concept</a:t>
            </a:r>
          </a:p>
          <a:p>
            <a:pPr marL="228600" indent="-228600" eaLnBrk="1" hangingPunct="1"/>
            <a:r>
              <a:rPr lang="en-US" altLang="zh-CN" sz="2000" smtClean="0">
                <a:ea typeface="宋体" pitchFamily="2" charset="-122"/>
              </a:rPr>
              <a:t>Configure run-time &amp; environment properties late in the software lifecycle, i.e., during the deployment process</a:t>
            </a:r>
          </a:p>
        </p:txBody>
      </p:sp>
      <p:graphicFrame>
        <p:nvGraphicFramePr>
          <p:cNvPr id="48130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284163" y="2627313"/>
          <a:ext cx="4175125" cy="3494087"/>
        </p:xfrm>
        <a:graphic>
          <a:graphicData uri="http://schemas.openxmlformats.org/presentationml/2006/ole">
            <p:oleObj spid="_x0000_s48130" name="Visio" r:id="rId3" imgW="5490018" imgH="4593861" progId="Visio.Drawing.11">
              <p:embed/>
            </p:oleObj>
          </a:graphicData>
        </a:graphic>
      </p:graphicFrame>
      <p:sp>
        <p:nvSpPr>
          <p:cNvPr id="48133" name="Rectangle 238"/>
          <p:cNvSpPr>
            <a:spLocks noChangeArrowheads="1"/>
          </p:cNvSpPr>
          <p:nvPr/>
        </p:nvSpPr>
        <p:spPr bwMode="auto">
          <a:xfrm>
            <a:off x="4532313" y="1014413"/>
            <a:ext cx="4343400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28600" indent="-228600"/>
            <a:r>
              <a:rPr lang="en-US" altLang="zh-CN" sz="2000" b="1" i="0">
                <a:ea typeface="宋体" pitchFamily="2" charset="-122"/>
              </a:rPr>
              <a:t>Solution</a:t>
            </a:r>
          </a:p>
          <a:p>
            <a:pPr marL="228600" indent="-228600">
              <a:buFontTx/>
              <a:buChar char="•"/>
            </a:pPr>
            <a:r>
              <a:rPr lang="en-US" altLang="zh-CN" sz="2000" b="1" i="0">
                <a:ea typeface="宋体" pitchFamily="2" charset="-122"/>
              </a:rPr>
              <a:t>Well-defined exchange formats</a:t>
            </a:r>
            <a:r>
              <a:rPr lang="en-US" altLang="zh-CN" sz="2000" i="0">
                <a:ea typeface="宋体" pitchFamily="2" charset="-122"/>
              </a:rPr>
              <a:t> to represent configuration properties</a:t>
            </a:r>
          </a:p>
          <a:p>
            <a:pPr marL="576263" lvl="1" indent="-228600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Can represent a wide variety of data types</a:t>
            </a:r>
          </a:p>
          <a:p>
            <a:pPr marL="576263" lvl="1" indent="-228600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Well-defined semantics to interpret the data</a:t>
            </a:r>
          </a:p>
          <a:p>
            <a:pPr marL="228600" indent="-228600">
              <a:buFontTx/>
              <a:buChar char="•"/>
            </a:pPr>
            <a:r>
              <a:rPr lang="en-US" altLang="zh-CN" sz="2000" b="1" i="0">
                <a:ea typeface="宋体" pitchFamily="2" charset="-122"/>
              </a:rPr>
              <a:t>Well-defined interfaces</a:t>
            </a:r>
            <a:r>
              <a:rPr lang="en-US" altLang="zh-CN" sz="2000" i="0">
                <a:ea typeface="宋体" pitchFamily="2" charset="-122"/>
              </a:rPr>
              <a:t> to pass configuration data from “off-line” tools to components</a:t>
            </a:r>
          </a:p>
          <a:p>
            <a:pPr marL="228600" indent="-228600">
              <a:buFontTx/>
              <a:buChar char="•"/>
            </a:pPr>
            <a:r>
              <a:rPr lang="en-US" altLang="zh-CN" sz="2000" b="1" i="0">
                <a:ea typeface="宋体" pitchFamily="2" charset="-122"/>
              </a:rPr>
              <a:t>Well-defined configuration boundary</a:t>
            </a:r>
            <a:r>
              <a:rPr lang="en-US" altLang="zh-CN" sz="2000" i="0">
                <a:ea typeface="宋体" pitchFamily="2" charset="-122"/>
              </a:rPr>
              <a:t> between the application &amp; the middleware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ChangeArrowheads="1"/>
          </p:cNvSpPr>
          <p:nvPr/>
        </p:nvSpPr>
        <p:spPr bwMode="auto">
          <a:xfrm>
            <a:off x="0" y="56197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en-US" altLang="zh-CN" sz="3200" i="0">
                <a:solidFill>
                  <a:srgbClr val="FF0000"/>
                </a:solidFill>
                <a:ea typeface="宋体" pitchFamily="2" charset="-122"/>
              </a:rPr>
              <a:t>Component Deployment Problem</a:t>
            </a:r>
          </a:p>
        </p:txBody>
      </p:sp>
      <p:sp>
        <p:nvSpPr>
          <p:cNvPr id="146435" name="Rectangle 3"/>
          <p:cNvSpPr>
            <a:spLocks noChangeArrowheads="1"/>
          </p:cNvSpPr>
          <p:nvPr/>
        </p:nvSpPr>
        <p:spPr bwMode="auto">
          <a:xfrm>
            <a:off x="228600" y="1143000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Component implementations are usually hardware-specific</a:t>
            </a:r>
          </a:p>
          <a:p>
            <a:pPr marL="511175" lvl="1" indent="-16986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Compiled for Windows, Linux, Java – or just FPGA firmware</a:t>
            </a:r>
          </a:p>
          <a:p>
            <a:pPr marL="511175" lvl="1" indent="-16986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Require special hardware</a:t>
            </a:r>
          </a:p>
          <a:p>
            <a:pPr marL="969963" lvl="2" indent="-165100"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e.g., GPS sensor component needs access to GPS device via a serial bus or USB</a:t>
            </a:r>
          </a:p>
          <a:p>
            <a:pPr marL="969963" lvl="2" indent="-165100"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e.g., Navigation display component needs … a display</a:t>
            </a:r>
          </a:p>
          <a:p>
            <a:pPr marL="1316038" lvl="3" indent="-173038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not as trivial as it may sound!</a:t>
            </a:r>
          </a:p>
          <a:p>
            <a:pPr marL="169863" indent="-169863"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However, computers &amp; networks are often heterogeneous</a:t>
            </a:r>
          </a:p>
          <a:p>
            <a:pPr marL="511175" lvl="1" indent="-16986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Not all computers can execute all component implementations</a:t>
            </a:r>
          </a:p>
          <a:p>
            <a:pPr marL="169863" indent="-169863"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The above is true for each &amp; every component of an application</a:t>
            </a:r>
          </a:p>
          <a:p>
            <a:pPr marL="511175" lvl="1" indent="-16986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i.e., each component may have different requirements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62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" y="514350"/>
            <a:ext cx="9144000" cy="381000"/>
          </a:xfrm>
        </p:spPr>
        <p:txBody>
          <a:bodyPr/>
          <a:lstStyle/>
          <a:p>
            <a:pPr eaLnBrk="1" hangingPunct="1"/>
            <a:r>
              <a:rPr lang="en-US" sz="3000" smtClean="0">
                <a:latin typeface="Arial Narrow" pitchFamily="34" charset="0"/>
              </a:rPr>
              <a:t>OMG Component Deployment &amp; Configuration Spec (1/2)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42875" y="1023938"/>
            <a:ext cx="9226550" cy="5192712"/>
            <a:chOff x="90" y="645"/>
            <a:chExt cx="5812" cy="3271"/>
          </a:xfrm>
        </p:grpSpPr>
        <p:sp>
          <p:nvSpPr>
            <p:cNvPr id="49193" name="Rectangle 4"/>
            <p:cNvSpPr>
              <a:spLocks noChangeArrowheads="1"/>
            </p:cNvSpPr>
            <p:nvPr/>
          </p:nvSpPr>
          <p:spPr bwMode="auto">
            <a:xfrm>
              <a:off x="382" y="741"/>
              <a:ext cx="5520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169863" indent="-169863">
                <a:spcBef>
                  <a:spcPct val="30000"/>
                </a:spcBef>
                <a:buFontTx/>
                <a:buChar char="•"/>
              </a:pPr>
              <a:endParaRPr lang="nl-NL" sz="2400" i="0"/>
            </a:p>
          </p:txBody>
        </p:sp>
        <p:grpSp>
          <p:nvGrpSpPr>
            <p:cNvPr id="49194" name="Group 5"/>
            <p:cNvGrpSpPr>
              <a:grpSpLocks/>
            </p:cNvGrpSpPr>
            <p:nvPr/>
          </p:nvGrpSpPr>
          <p:grpSpPr bwMode="auto">
            <a:xfrm>
              <a:off x="184" y="819"/>
              <a:ext cx="5521" cy="3097"/>
              <a:chOff x="501" y="950"/>
              <a:chExt cx="5034" cy="3037"/>
            </a:xfrm>
          </p:grpSpPr>
          <p:sp>
            <p:nvSpPr>
              <p:cNvPr id="49235" name="Rectangle 6"/>
              <p:cNvSpPr>
                <a:spLocks noChangeArrowheads="1"/>
              </p:cNvSpPr>
              <p:nvPr/>
            </p:nvSpPr>
            <p:spPr bwMode="auto">
              <a:xfrm rot="-5400000">
                <a:off x="2027" y="1488"/>
                <a:ext cx="973" cy="4025"/>
              </a:xfrm>
              <a:prstGeom prst="rect">
                <a:avLst/>
              </a:prstGeom>
              <a:solidFill>
                <a:srgbClr val="3333CC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49236" name="Rectangle 7"/>
              <p:cNvSpPr>
                <a:spLocks noChangeArrowheads="1"/>
              </p:cNvSpPr>
              <p:nvPr/>
            </p:nvSpPr>
            <p:spPr bwMode="auto">
              <a:xfrm>
                <a:off x="4523" y="950"/>
                <a:ext cx="1012" cy="3037"/>
              </a:xfrm>
              <a:prstGeom prst="rect">
                <a:avLst/>
              </a:prstGeom>
              <a:solidFill>
                <a:srgbClr val="3333CC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49237" name="Line 8"/>
              <p:cNvSpPr>
                <a:spLocks noChangeShapeType="1"/>
              </p:cNvSpPr>
              <p:nvPr/>
            </p:nvSpPr>
            <p:spPr bwMode="auto">
              <a:xfrm>
                <a:off x="4516" y="3023"/>
                <a:ext cx="7" cy="958"/>
              </a:xfrm>
              <a:prstGeom prst="line">
                <a:avLst/>
              </a:prstGeom>
              <a:noFill/>
              <a:ln w="38100">
                <a:solidFill>
                  <a:srgbClr val="3333CC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</p:grpSp>
        <p:grpSp>
          <p:nvGrpSpPr>
            <p:cNvPr id="49195" name="Group 9"/>
            <p:cNvGrpSpPr>
              <a:grpSpLocks/>
            </p:cNvGrpSpPr>
            <p:nvPr/>
          </p:nvGrpSpPr>
          <p:grpSpPr bwMode="auto">
            <a:xfrm>
              <a:off x="144" y="735"/>
              <a:ext cx="5512" cy="3135"/>
              <a:chOff x="431" y="890"/>
              <a:chExt cx="5034" cy="3037"/>
            </a:xfrm>
          </p:grpSpPr>
          <p:sp>
            <p:nvSpPr>
              <p:cNvPr id="49232" name="Rectangle 10"/>
              <p:cNvSpPr>
                <a:spLocks noChangeArrowheads="1"/>
              </p:cNvSpPr>
              <p:nvPr/>
            </p:nvSpPr>
            <p:spPr bwMode="auto">
              <a:xfrm rot="-5400000">
                <a:off x="1957" y="1428"/>
                <a:ext cx="973" cy="4025"/>
              </a:xfrm>
              <a:prstGeom prst="rect">
                <a:avLst/>
              </a:prstGeom>
              <a:solidFill>
                <a:srgbClr val="6A9BFE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49233" name="Rectangle 11"/>
              <p:cNvSpPr>
                <a:spLocks noChangeArrowheads="1"/>
              </p:cNvSpPr>
              <p:nvPr/>
            </p:nvSpPr>
            <p:spPr bwMode="auto">
              <a:xfrm>
                <a:off x="4453" y="890"/>
                <a:ext cx="1012" cy="3037"/>
              </a:xfrm>
              <a:prstGeom prst="rect">
                <a:avLst/>
              </a:prstGeom>
              <a:solidFill>
                <a:srgbClr val="6A9BFE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49234" name="Line 12"/>
              <p:cNvSpPr>
                <a:spLocks noChangeShapeType="1"/>
              </p:cNvSpPr>
              <p:nvPr/>
            </p:nvSpPr>
            <p:spPr bwMode="auto">
              <a:xfrm>
                <a:off x="4446" y="2963"/>
                <a:ext cx="7" cy="958"/>
              </a:xfrm>
              <a:prstGeom prst="line">
                <a:avLst/>
              </a:prstGeom>
              <a:noFill/>
              <a:ln w="38100">
                <a:solidFill>
                  <a:srgbClr val="6A9BFE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</p:grpSp>
        <p:sp>
          <p:nvSpPr>
            <p:cNvPr id="49196" name="Rectangle 13"/>
            <p:cNvSpPr>
              <a:spLocks noChangeArrowheads="1"/>
            </p:cNvSpPr>
            <p:nvPr/>
          </p:nvSpPr>
          <p:spPr bwMode="auto">
            <a:xfrm rot="-5400000">
              <a:off x="1849" y="1079"/>
              <a:ext cx="973" cy="4491"/>
            </a:xfrm>
            <a:prstGeom prst="rect">
              <a:avLst/>
            </a:prstGeom>
            <a:solidFill>
              <a:srgbClr val="C3CAF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197" name="Rectangle 14"/>
            <p:cNvSpPr>
              <a:spLocks noChangeArrowheads="1"/>
            </p:cNvSpPr>
            <p:nvPr/>
          </p:nvSpPr>
          <p:spPr bwMode="auto">
            <a:xfrm>
              <a:off x="4400" y="645"/>
              <a:ext cx="1204" cy="3166"/>
            </a:xfrm>
            <a:prstGeom prst="rect">
              <a:avLst/>
            </a:prstGeom>
            <a:solidFill>
              <a:srgbClr val="C3CAF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198" name="Line 15"/>
            <p:cNvSpPr>
              <a:spLocks noChangeShapeType="1"/>
            </p:cNvSpPr>
            <p:nvPr/>
          </p:nvSpPr>
          <p:spPr bwMode="auto">
            <a:xfrm>
              <a:off x="4393" y="2847"/>
              <a:ext cx="7" cy="958"/>
            </a:xfrm>
            <a:prstGeom prst="line">
              <a:avLst/>
            </a:prstGeom>
            <a:noFill/>
            <a:ln w="38100">
              <a:solidFill>
                <a:srgbClr val="C3CAFB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199" name="Text Box 16"/>
            <p:cNvSpPr txBox="1">
              <a:spLocks noChangeArrowheads="1"/>
            </p:cNvSpPr>
            <p:nvPr/>
          </p:nvSpPr>
          <p:spPr bwMode="auto">
            <a:xfrm>
              <a:off x="767" y="3519"/>
              <a:ext cx="973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2000" b="1" i="0">
                  <a:latin typeface="Arial Narrow" pitchFamily="34" charset="0"/>
                </a:rPr>
                <a:t>SW Deployer</a:t>
              </a:r>
            </a:p>
          </p:txBody>
        </p:sp>
        <p:sp>
          <p:nvSpPr>
            <p:cNvPr id="49200" name="Text Box 17"/>
            <p:cNvSpPr txBox="1">
              <a:spLocks noChangeArrowheads="1"/>
            </p:cNvSpPr>
            <p:nvPr/>
          </p:nvSpPr>
          <p:spPr bwMode="auto">
            <a:xfrm>
              <a:off x="4427" y="3389"/>
              <a:ext cx="1193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2000" b="1" i="0">
                  <a:latin typeface="Arial Narrow" pitchFamily="34" charset="0"/>
                </a:rPr>
                <a:t>Deployment</a:t>
              </a:r>
            </a:p>
            <a:p>
              <a:pPr algn="ctr" eaLnBrk="0" hangingPunct="0">
                <a:lnSpc>
                  <a:spcPct val="70000"/>
                </a:lnSpc>
                <a:spcBef>
                  <a:spcPct val="0"/>
                </a:spcBef>
              </a:pPr>
              <a:r>
                <a:rPr lang="en-US" sz="2000" b="1" i="0">
                  <a:latin typeface="Arial Narrow" pitchFamily="34" charset="0"/>
                </a:rPr>
                <a:t>Infrastructure</a:t>
              </a:r>
            </a:p>
          </p:txBody>
        </p:sp>
        <p:sp>
          <p:nvSpPr>
            <p:cNvPr id="49201" name="Line 18"/>
            <p:cNvSpPr>
              <a:spLocks noChangeShapeType="1"/>
            </p:cNvSpPr>
            <p:nvPr/>
          </p:nvSpPr>
          <p:spPr bwMode="auto">
            <a:xfrm>
              <a:off x="1523" y="3227"/>
              <a:ext cx="68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202" name="Line 19"/>
            <p:cNvSpPr>
              <a:spLocks noChangeShapeType="1"/>
            </p:cNvSpPr>
            <p:nvPr/>
          </p:nvSpPr>
          <p:spPr bwMode="auto">
            <a:xfrm>
              <a:off x="5094" y="2884"/>
              <a:ext cx="299" cy="36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203" name="Line 20"/>
            <p:cNvSpPr>
              <a:spLocks noChangeShapeType="1"/>
            </p:cNvSpPr>
            <p:nvPr/>
          </p:nvSpPr>
          <p:spPr bwMode="auto">
            <a:xfrm flipH="1">
              <a:off x="4999" y="2482"/>
              <a:ext cx="349" cy="4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204" name="Line 21"/>
            <p:cNvSpPr>
              <a:spLocks noChangeShapeType="1"/>
            </p:cNvSpPr>
            <p:nvPr/>
          </p:nvSpPr>
          <p:spPr bwMode="auto">
            <a:xfrm flipV="1">
              <a:off x="4939" y="3253"/>
              <a:ext cx="45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aphicFrame>
          <p:nvGraphicFramePr>
            <p:cNvPr id="49154" name="Object 2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5348" y="3162"/>
            <a:ext cx="185" cy="183"/>
          </p:xfrm>
          <a:graphic>
            <a:graphicData uri="http://schemas.openxmlformats.org/presentationml/2006/ole">
              <p:oleObj spid="_x0000_s49154" name="Clip" r:id="rId3" imgW="707760" imgH="1046160" progId="">
                <p:embed/>
              </p:oleObj>
            </a:graphicData>
          </a:graphic>
        </p:graphicFrame>
        <p:sp>
          <p:nvSpPr>
            <p:cNvPr id="49205" name="Line 23"/>
            <p:cNvSpPr>
              <a:spLocks noChangeShapeType="1"/>
            </p:cNvSpPr>
            <p:nvPr/>
          </p:nvSpPr>
          <p:spPr bwMode="auto">
            <a:xfrm flipV="1">
              <a:off x="4633" y="2792"/>
              <a:ext cx="372" cy="11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206" name="Line 24"/>
            <p:cNvSpPr>
              <a:spLocks noChangeShapeType="1"/>
            </p:cNvSpPr>
            <p:nvPr/>
          </p:nvSpPr>
          <p:spPr bwMode="auto">
            <a:xfrm flipV="1">
              <a:off x="4667" y="2436"/>
              <a:ext cx="635" cy="13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aphicFrame>
          <p:nvGraphicFramePr>
            <p:cNvPr id="49155" name="Object 3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4547" y="2810"/>
            <a:ext cx="185" cy="183"/>
          </p:xfrm>
          <a:graphic>
            <a:graphicData uri="http://schemas.openxmlformats.org/presentationml/2006/ole">
              <p:oleObj spid="_x0000_s49155" name="Clip" r:id="rId4" imgW="707760" imgH="1046160" progId="">
                <p:embed/>
              </p:oleObj>
            </a:graphicData>
          </a:graphic>
        </p:graphicFrame>
        <p:graphicFrame>
          <p:nvGraphicFramePr>
            <p:cNvPr id="49156" name="Object 4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5257" y="2346"/>
            <a:ext cx="187" cy="184"/>
          </p:xfrm>
          <a:graphic>
            <a:graphicData uri="http://schemas.openxmlformats.org/presentationml/2006/ole">
              <p:oleObj spid="_x0000_s49156" name="Clip" r:id="rId5" imgW="707760" imgH="1046160" progId="">
                <p:embed/>
              </p:oleObj>
            </a:graphicData>
          </a:graphic>
        </p:graphicFrame>
        <p:sp>
          <p:nvSpPr>
            <p:cNvPr id="49207" name="Line 27"/>
            <p:cNvSpPr>
              <a:spLocks noChangeShapeType="1"/>
            </p:cNvSpPr>
            <p:nvPr/>
          </p:nvSpPr>
          <p:spPr bwMode="auto">
            <a:xfrm flipH="1">
              <a:off x="4855" y="2828"/>
              <a:ext cx="150" cy="44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aphicFrame>
          <p:nvGraphicFramePr>
            <p:cNvPr id="49157" name="Object 5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4821" y="3137"/>
            <a:ext cx="184" cy="185"/>
          </p:xfrm>
          <a:graphic>
            <a:graphicData uri="http://schemas.openxmlformats.org/presentationml/2006/ole">
              <p:oleObj spid="_x0000_s49157" name="Clip" r:id="rId6" imgW="707760" imgH="1046160" progId="">
                <p:embed/>
              </p:oleObj>
            </a:graphicData>
          </a:graphic>
        </p:graphicFrame>
        <p:graphicFrame>
          <p:nvGraphicFramePr>
            <p:cNvPr id="49158" name="Object 6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4945" y="2734"/>
            <a:ext cx="186" cy="184"/>
          </p:xfrm>
          <a:graphic>
            <a:graphicData uri="http://schemas.openxmlformats.org/presentationml/2006/ole">
              <p:oleObj spid="_x0000_s49158" name="Clip" r:id="rId7" imgW="707760" imgH="1046160" progId="">
                <p:embed/>
              </p:oleObj>
            </a:graphicData>
          </a:graphic>
        </p:graphicFrame>
        <p:grpSp>
          <p:nvGrpSpPr>
            <p:cNvPr id="49208" name="Group 30"/>
            <p:cNvGrpSpPr>
              <a:grpSpLocks noChangeAspect="1"/>
            </p:cNvGrpSpPr>
            <p:nvPr/>
          </p:nvGrpSpPr>
          <p:grpSpPr bwMode="auto">
            <a:xfrm>
              <a:off x="2378" y="3026"/>
              <a:ext cx="475" cy="410"/>
              <a:chOff x="2313" y="1442"/>
              <a:chExt cx="1064" cy="955"/>
            </a:xfrm>
          </p:grpSpPr>
          <p:sp>
            <p:nvSpPr>
              <p:cNvPr id="49231" name="Oval 31"/>
              <p:cNvSpPr>
                <a:spLocks noChangeAspect="1" noChangeArrowheads="1"/>
              </p:cNvSpPr>
              <p:nvPr/>
            </p:nvSpPr>
            <p:spPr bwMode="auto">
              <a:xfrm>
                <a:off x="2313" y="1442"/>
                <a:ext cx="1064" cy="955"/>
              </a:xfrm>
              <a:prstGeom prst="ellipse">
                <a:avLst/>
              </a:prstGeom>
              <a:solidFill>
                <a:srgbClr val="FFF75B"/>
              </a:solidFill>
              <a:ln w="9525">
                <a:round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F75B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nl-NL"/>
              </a:p>
            </p:txBody>
          </p:sp>
          <p:graphicFrame>
            <p:nvGraphicFramePr>
              <p:cNvPr id="49161" name="Object 9"/>
              <p:cNvGraphicFramePr>
                <a:graphicFrameLocks noChangeAspect="1"/>
              </p:cNvGraphicFramePr>
              <p:nvPr/>
            </p:nvGraphicFramePr>
            <p:xfrm>
              <a:off x="2409" y="1634"/>
              <a:ext cx="861" cy="533"/>
            </p:xfrm>
            <a:graphic>
              <a:graphicData uri="http://schemas.openxmlformats.org/presentationml/2006/ole">
                <p:oleObj spid="_x0000_s49161" name="Clip" r:id="rId8" imgW="3265560" imgH="2722680" progId="">
                  <p:embed/>
                </p:oleObj>
              </a:graphicData>
            </a:graphic>
          </p:graphicFrame>
        </p:grpSp>
        <p:sp>
          <p:nvSpPr>
            <p:cNvPr id="49209" name="Text Box 33"/>
            <p:cNvSpPr txBox="1">
              <a:spLocks noChangeArrowheads="1"/>
            </p:cNvSpPr>
            <p:nvPr/>
          </p:nvSpPr>
          <p:spPr bwMode="auto">
            <a:xfrm>
              <a:off x="2048" y="3440"/>
              <a:ext cx="1193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2000" b="1" i="0">
                  <a:latin typeface="Arial Narrow" pitchFamily="34" charset="0"/>
                </a:rPr>
                <a:t>Deployment Tools (generic)</a:t>
              </a:r>
            </a:p>
          </p:txBody>
        </p:sp>
        <p:sp>
          <p:nvSpPr>
            <p:cNvPr id="49210" name="Rectangle 34"/>
            <p:cNvSpPr>
              <a:spLocks noChangeArrowheads="1"/>
            </p:cNvSpPr>
            <p:nvPr/>
          </p:nvSpPr>
          <p:spPr bwMode="auto">
            <a:xfrm>
              <a:off x="3218" y="3072"/>
              <a:ext cx="1002" cy="597"/>
            </a:xfrm>
            <a:prstGeom prst="rect">
              <a:avLst/>
            </a:prstGeom>
            <a:solidFill>
              <a:srgbClr val="FFBE91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FFBE91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>
                <a:spcBef>
                  <a:spcPct val="0"/>
                </a:spcBef>
              </a:pPr>
              <a:endParaRPr lang="de-DE" sz="2400" b="1" i="0">
                <a:latin typeface="Times New Roman" pitchFamily="18" charset="0"/>
              </a:endParaRPr>
            </a:p>
          </p:txBody>
        </p:sp>
        <p:sp>
          <p:nvSpPr>
            <p:cNvPr id="49211" name="Text Box 35"/>
            <p:cNvSpPr txBox="1">
              <a:spLocks noChangeArrowheads="1"/>
            </p:cNvSpPr>
            <p:nvPr/>
          </p:nvSpPr>
          <p:spPr bwMode="auto">
            <a:xfrm>
              <a:off x="3078" y="3298"/>
              <a:ext cx="1252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2000" b="1" i="0">
                  <a:latin typeface="Arial Narrow" pitchFamily="34" charset="0"/>
                </a:rPr>
                <a:t>Deployment</a:t>
              </a:r>
              <a:br>
                <a:rPr lang="en-US" sz="2000" b="1" i="0">
                  <a:latin typeface="Arial Narrow" pitchFamily="34" charset="0"/>
                </a:rPr>
              </a:br>
              <a:r>
                <a:rPr lang="en-US" sz="2000" b="1" i="0">
                  <a:latin typeface="Arial Narrow" pitchFamily="34" charset="0"/>
                </a:rPr>
                <a:t>Interfaces</a:t>
              </a:r>
            </a:p>
          </p:txBody>
        </p:sp>
        <p:sp>
          <p:nvSpPr>
            <p:cNvPr id="49212" name="Line 36"/>
            <p:cNvSpPr>
              <a:spLocks noChangeShapeType="1"/>
            </p:cNvSpPr>
            <p:nvPr/>
          </p:nvSpPr>
          <p:spPr bwMode="auto">
            <a:xfrm>
              <a:off x="3872" y="3205"/>
              <a:ext cx="931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213" name="Line 37"/>
            <p:cNvSpPr>
              <a:spLocks noChangeShapeType="1"/>
            </p:cNvSpPr>
            <p:nvPr/>
          </p:nvSpPr>
          <p:spPr bwMode="auto">
            <a:xfrm>
              <a:off x="3056" y="3211"/>
              <a:ext cx="57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214" name="Oval 38"/>
            <p:cNvSpPr>
              <a:spLocks noChangeArrowheads="1"/>
            </p:cNvSpPr>
            <p:nvPr/>
          </p:nvSpPr>
          <p:spPr bwMode="auto">
            <a:xfrm flipH="1">
              <a:off x="3769" y="3148"/>
              <a:ext cx="118" cy="113"/>
            </a:xfrm>
            <a:prstGeom prst="ellipse">
              <a:avLst/>
            </a:prstGeom>
            <a:solidFill>
              <a:srgbClr val="FF4207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pSp>
          <p:nvGrpSpPr>
            <p:cNvPr id="49215" name="Group 39"/>
            <p:cNvGrpSpPr>
              <a:grpSpLocks/>
            </p:cNvGrpSpPr>
            <p:nvPr/>
          </p:nvGrpSpPr>
          <p:grpSpPr bwMode="auto">
            <a:xfrm>
              <a:off x="1120" y="3116"/>
              <a:ext cx="181" cy="378"/>
              <a:chOff x="2722" y="1833"/>
              <a:chExt cx="136" cy="287"/>
            </a:xfrm>
          </p:grpSpPr>
          <p:sp>
            <p:nvSpPr>
              <p:cNvPr id="49226" name="Oval 40"/>
              <p:cNvSpPr>
                <a:spLocks noChangeArrowheads="1"/>
              </p:cNvSpPr>
              <p:nvPr/>
            </p:nvSpPr>
            <p:spPr bwMode="auto">
              <a:xfrm>
                <a:off x="2739" y="1833"/>
                <a:ext cx="102" cy="96"/>
              </a:xfrm>
              <a:prstGeom prst="ellipse">
                <a:avLst/>
              </a:prstGeom>
              <a:solidFill>
                <a:srgbClr val="FFFFCC"/>
              </a:solidFill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9227" name="Line 41"/>
              <p:cNvSpPr>
                <a:spLocks noChangeShapeType="1"/>
              </p:cNvSpPr>
              <p:nvPr/>
            </p:nvSpPr>
            <p:spPr bwMode="auto">
              <a:xfrm>
                <a:off x="2790" y="1929"/>
                <a:ext cx="1" cy="96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9228" name="Line 42"/>
              <p:cNvSpPr>
                <a:spLocks noChangeShapeType="1"/>
              </p:cNvSpPr>
              <p:nvPr/>
            </p:nvSpPr>
            <p:spPr bwMode="auto">
              <a:xfrm>
                <a:off x="2733" y="1966"/>
                <a:ext cx="119" cy="1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9229" name="Line 43"/>
              <p:cNvSpPr>
                <a:spLocks noChangeShapeType="1"/>
              </p:cNvSpPr>
              <p:nvPr/>
            </p:nvSpPr>
            <p:spPr bwMode="auto">
              <a:xfrm flipH="1">
                <a:off x="2722" y="2025"/>
                <a:ext cx="68" cy="95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9230" name="Line 44"/>
              <p:cNvSpPr>
                <a:spLocks noChangeShapeType="1"/>
              </p:cNvSpPr>
              <p:nvPr/>
            </p:nvSpPr>
            <p:spPr bwMode="auto">
              <a:xfrm>
                <a:off x="2790" y="2025"/>
                <a:ext cx="68" cy="95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</p:grpSp>
        <p:graphicFrame>
          <p:nvGraphicFramePr>
            <p:cNvPr id="49159" name="Object 7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4460" y="828"/>
            <a:ext cx="272" cy="251"/>
          </p:xfrm>
          <a:graphic>
            <a:graphicData uri="http://schemas.openxmlformats.org/presentationml/2006/ole">
              <p:oleObj spid="_x0000_s49159" name="Clip" r:id="rId9" imgW="707760" imgH="1046160" progId="">
                <p:embed/>
              </p:oleObj>
            </a:graphicData>
          </a:graphic>
        </p:graphicFrame>
        <p:sp>
          <p:nvSpPr>
            <p:cNvPr id="49216" name="Rectangle 46"/>
            <p:cNvSpPr>
              <a:spLocks noChangeArrowheads="1"/>
            </p:cNvSpPr>
            <p:nvPr/>
          </p:nvSpPr>
          <p:spPr bwMode="auto">
            <a:xfrm>
              <a:off x="4455" y="1484"/>
              <a:ext cx="1083" cy="597"/>
            </a:xfrm>
            <a:prstGeom prst="rect">
              <a:avLst/>
            </a:prstGeom>
            <a:solidFill>
              <a:srgbClr val="FFBE91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FFBE91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>
                <a:spcBef>
                  <a:spcPct val="0"/>
                </a:spcBef>
              </a:pPr>
              <a:endParaRPr lang="de-DE" sz="2400" b="1" i="0">
                <a:latin typeface="Times New Roman" pitchFamily="18" charset="0"/>
              </a:endParaRPr>
            </a:p>
          </p:txBody>
        </p:sp>
        <p:sp>
          <p:nvSpPr>
            <p:cNvPr id="49217" name="Line 47"/>
            <p:cNvSpPr>
              <a:spLocks noChangeShapeType="1"/>
            </p:cNvSpPr>
            <p:nvPr/>
          </p:nvSpPr>
          <p:spPr bwMode="auto">
            <a:xfrm rot="5400000">
              <a:off x="4331" y="2227"/>
              <a:ext cx="559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218" name="AutoShape 48"/>
            <p:cNvSpPr>
              <a:spLocks noChangeArrowheads="1"/>
            </p:cNvSpPr>
            <p:nvPr/>
          </p:nvSpPr>
          <p:spPr bwMode="auto">
            <a:xfrm rot="10800000" flipH="1">
              <a:off x="4501" y="1726"/>
              <a:ext cx="219" cy="23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5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4207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219" name="Line 49"/>
            <p:cNvSpPr>
              <a:spLocks noChangeShapeType="1"/>
            </p:cNvSpPr>
            <p:nvPr/>
          </p:nvSpPr>
          <p:spPr bwMode="auto">
            <a:xfrm rot="5400000">
              <a:off x="4324" y="1431"/>
              <a:ext cx="57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220" name="Oval 50"/>
            <p:cNvSpPr>
              <a:spLocks noChangeArrowheads="1"/>
            </p:cNvSpPr>
            <p:nvPr/>
          </p:nvSpPr>
          <p:spPr bwMode="auto">
            <a:xfrm rot="5400000" flipH="1">
              <a:off x="4552" y="1643"/>
              <a:ext cx="118" cy="113"/>
            </a:xfrm>
            <a:prstGeom prst="ellipse">
              <a:avLst/>
            </a:prstGeom>
            <a:solidFill>
              <a:srgbClr val="FF4207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aphicFrame>
          <p:nvGraphicFramePr>
            <p:cNvPr id="49160" name="Object 8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4531" y="2487"/>
            <a:ext cx="186" cy="183"/>
          </p:xfrm>
          <a:graphic>
            <a:graphicData uri="http://schemas.openxmlformats.org/presentationml/2006/ole">
              <p:oleObj spid="_x0000_s49160" name="Clip" r:id="rId10" imgW="707760" imgH="1046160" progId="">
                <p:embed/>
              </p:oleObj>
            </a:graphicData>
          </a:graphic>
        </p:graphicFrame>
        <p:sp>
          <p:nvSpPr>
            <p:cNvPr id="49221" name="Text Box 52"/>
            <p:cNvSpPr txBox="1">
              <a:spLocks noChangeArrowheads="1"/>
            </p:cNvSpPr>
            <p:nvPr/>
          </p:nvSpPr>
          <p:spPr bwMode="auto">
            <a:xfrm>
              <a:off x="4692" y="1574"/>
              <a:ext cx="92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0"/>
                </a:spcBef>
              </a:pPr>
              <a:r>
                <a:rPr lang="en-US" b="1" i="0">
                  <a:latin typeface="Arial Narrow" pitchFamily="34" charset="0"/>
                </a:rPr>
                <a:t>Infrastructure</a:t>
              </a:r>
              <a:br>
                <a:rPr lang="en-US" b="1" i="0">
                  <a:latin typeface="Arial Narrow" pitchFamily="34" charset="0"/>
                </a:rPr>
              </a:br>
              <a:r>
                <a:rPr lang="en-US" b="1" i="0">
                  <a:latin typeface="Arial Narrow" pitchFamily="34" charset="0"/>
                </a:rPr>
                <a:t>Interfaces</a:t>
              </a:r>
            </a:p>
          </p:txBody>
        </p:sp>
        <p:sp>
          <p:nvSpPr>
            <p:cNvPr id="49222" name="Line 53"/>
            <p:cNvSpPr>
              <a:spLocks noChangeShapeType="1"/>
            </p:cNvSpPr>
            <p:nvPr/>
          </p:nvSpPr>
          <p:spPr bwMode="auto">
            <a:xfrm>
              <a:off x="899" y="2678"/>
              <a:ext cx="0" cy="393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223" name="AutoShape 54"/>
            <p:cNvSpPr>
              <a:spLocks noChangeArrowheads="1"/>
            </p:cNvSpPr>
            <p:nvPr/>
          </p:nvSpPr>
          <p:spPr bwMode="auto">
            <a:xfrm rot="-5400000">
              <a:off x="3599" y="3088"/>
              <a:ext cx="219" cy="23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5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4207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224" name="Text Box 55"/>
            <p:cNvSpPr txBox="1">
              <a:spLocks noChangeArrowheads="1"/>
            </p:cNvSpPr>
            <p:nvPr/>
          </p:nvSpPr>
          <p:spPr bwMode="auto">
            <a:xfrm>
              <a:off x="178" y="2834"/>
              <a:ext cx="694" cy="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400" b="1" i="0">
                  <a:latin typeface="Arial Narrow" pitchFamily="34" charset="0"/>
                </a:rPr>
                <a:t>Shipping</a:t>
              </a:r>
            </a:p>
          </p:txBody>
        </p:sp>
        <p:sp>
          <p:nvSpPr>
            <p:cNvPr id="49225" name="Line 56"/>
            <p:cNvSpPr>
              <a:spLocks noChangeShapeType="1"/>
            </p:cNvSpPr>
            <p:nvPr/>
          </p:nvSpPr>
          <p:spPr bwMode="auto">
            <a:xfrm>
              <a:off x="1024" y="2678"/>
              <a:ext cx="0" cy="393"/>
            </a:xfrm>
            <a:prstGeom prst="line">
              <a:avLst/>
            </a:prstGeom>
            <a:noFill/>
            <a:ln w="57150">
              <a:solidFill>
                <a:schemeClr val="accent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l-NL"/>
            </a:p>
          </p:txBody>
        </p:sp>
      </p:grpSp>
      <p:grpSp>
        <p:nvGrpSpPr>
          <p:cNvPr id="49164" name="Group 57"/>
          <p:cNvGrpSpPr>
            <a:grpSpLocks/>
          </p:cNvGrpSpPr>
          <p:nvPr/>
        </p:nvGrpSpPr>
        <p:grpSpPr bwMode="auto">
          <a:xfrm>
            <a:off x="101600" y="1023938"/>
            <a:ext cx="2087563" cy="3349625"/>
            <a:chOff x="288" y="708"/>
            <a:chExt cx="1315" cy="2110"/>
          </a:xfrm>
        </p:grpSpPr>
        <p:sp>
          <p:nvSpPr>
            <p:cNvPr id="49167" name="Rectangle 58"/>
            <p:cNvSpPr>
              <a:spLocks noChangeArrowheads="1"/>
            </p:cNvSpPr>
            <p:nvPr/>
          </p:nvSpPr>
          <p:spPr bwMode="auto">
            <a:xfrm>
              <a:off x="318" y="708"/>
              <a:ext cx="1240" cy="2110"/>
            </a:xfrm>
            <a:prstGeom prst="rect">
              <a:avLst/>
            </a:prstGeom>
            <a:solidFill>
              <a:srgbClr val="CC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49168" name="Text Box 59"/>
            <p:cNvSpPr txBox="1">
              <a:spLocks noChangeArrowheads="1"/>
            </p:cNvSpPr>
            <p:nvPr/>
          </p:nvSpPr>
          <p:spPr bwMode="auto">
            <a:xfrm>
              <a:off x="978" y="1123"/>
              <a:ext cx="625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600" i="0"/>
                <a:t>SW</a:t>
              </a:r>
            </a:p>
            <a:p>
              <a:pPr algn="ctr" eaLnBrk="0" hangingPunct="0">
                <a:lnSpc>
                  <a:spcPct val="70000"/>
                </a:lnSpc>
                <a:spcBef>
                  <a:spcPct val="0"/>
                </a:spcBef>
              </a:pPr>
              <a:r>
                <a:rPr lang="en-US" sz="1600" i="0"/>
                <a:t>Creator</a:t>
              </a:r>
              <a:r>
                <a:rPr lang="en-US" sz="1600" i="0" baseline="-25000"/>
                <a:t>2</a:t>
              </a:r>
            </a:p>
          </p:txBody>
        </p:sp>
        <p:sp>
          <p:nvSpPr>
            <p:cNvPr id="49169" name="Line 60"/>
            <p:cNvSpPr>
              <a:spLocks noChangeShapeType="1"/>
            </p:cNvSpPr>
            <p:nvPr/>
          </p:nvSpPr>
          <p:spPr bwMode="auto">
            <a:xfrm flipH="1">
              <a:off x="968" y="1411"/>
              <a:ext cx="91" cy="211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170" name="Line 61"/>
            <p:cNvSpPr>
              <a:spLocks noChangeShapeType="1"/>
            </p:cNvSpPr>
            <p:nvPr/>
          </p:nvSpPr>
          <p:spPr bwMode="auto">
            <a:xfrm>
              <a:off x="815" y="2311"/>
              <a:ext cx="0" cy="235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171" name="Oval 62"/>
            <p:cNvSpPr>
              <a:spLocks noChangeArrowheads="1"/>
            </p:cNvSpPr>
            <p:nvPr/>
          </p:nvSpPr>
          <p:spPr bwMode="auto">
            <a:xfrm>
              <a:off x="1223" y="750"/>
              <a:ext cx="135" cy="126"/>
            </a:xfrm>
            <a:prstGeom prst="ellipse">
              <a:avLst/>
            </a:prstGeom>
            <a:solidFill>
              <a:srgbClr val="FFFFCC"/>
            </a:solidFill>
            <a:ln w="38100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172" name="Line 63"/>
            <p:cNvSpPr>
              <a:spLocks noChangeShapeType="1"/>
            </p:cNvSpPr>
            <p:nvPr/>
          </p:nvSpPr>
          <p:spPr bwMode="auto">
            <a:xfrm>
              <a:off x="1291" y="876"/>
              <a:ext cx="1" cy="127"/>
            </a:xfrm>
            <a:prstGeom prst="line">
              <a:avLst/>
            </a:prstGeom>
            <a:noFill/>
            <a:ln w="38100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173" name="Line 64"/>
            <p:cNvSpPr>
              <a:spLocks noChangeShapeType="1"/>
            </p:cNvSpPr>
            <p:nvPr/>
          </p:nvSpPr>
          <p:spPr bwMode="auto">
            <a:xfrm>
              <a:off x="1215" y="925"/>
              <a:ext cx="158" cy="1"/>
            </a:xfrm>
            <a:prstGeom prst="line">
              <a:avLst/>
            </a:prstGeom>
            <a:noFill/>
            <a:ln w="38100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174" name="Line 65"/>
            <p:cNvSpPr>
              <a:spLocks noChangeShapeType="1"/>
            </p:cNvSpPr>
            <p:nvPr/>
          </p:nvSpPr>
          <p:spPr bwMode="auto">
            <a:xfrm flipH="1">
              <a:off x="1200" y="1003"/>
              <a:ext cx="91" cy="125"/>
            </a:xfrm>
            <a:prstGeom prst="line">
              <a:avLst/>
            </a:prstGeom>
            <a:noFill/>
            <a:ln w="38100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175" name="Line 66"/>
            <p:cNvSpPr>
              <a:spLocks noChangeShapeType="1"/>
            </p:cNvSpPr>
            <p:nvPr/>
          </p:nvSpPr>
          <p:spPr bwMode="auto">
            <a:xfrm>
              <a:off x="1291" y="1003"/>
              <a:ext cx="90" cy="125"/>
            </a:xfrm>
            <a:prstGeom prst="line">
              <a:avLst/>
            </a:prstGeom>
            <a:noFill/>
            <a:ln w="38100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176" name="Rectangle 67"/>
            <p:cNvSpPr>
              <a:spLocks noChangeArrowheads="1"/>
            </p:cNvSpPr>
            <p:nvPr/>
          </p:nvSpPr>
          <p:spPr bwMode="auto">
            <a:xfrm>
              <a:off x="396" y="1653"/>
              <a:ext cx="1079" cy="1073"/>
            </a:xfrm>
            <a:prstGeom prst="rect">
              <a:avLst/>
            </a:prstGeom>
            <a:solidFill>
              <a:srgbClr val="379BFF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379BFF"/>
              </a:extrusionClr>
            </a:sp3d>
          </p:spPr>
          <p:txBody>
            <a:bodyPr wrap="none" anchor="ctr">
              <a:flatTx/>
            </a:bodyPr>
            <a:lstStyle/>
            <a:p>
              <a:endParaRPr lang="nl-NL"/>
            </a:p>
          </p:txBody>
        </p:sp>
        <p:sp>
          <p:nvSpPr>
            <p:cNvPr id="49177" name="Rectangle 68"/>
            <p:cNvSpPr>
              <a:spLocks noChangeArrowheads="1"/>
            </p:cNvSpPr>
            <p:nvPr/>
          </p:nvSpPr>
          <p:spPr bwMode="auto">
            <a:xfrm>
              <a:off x="1043" y="1748"/>
              <a:ext cx="200" cy="141"/>
            </a:xfrm>
            <a:prstGeom prst="rect">
              <a:avLst/>
            </a:prstGeom>
            <a:solidFill>
              <a:srgbClr val="FFFF99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FFFF99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de-DE" i="0"/>
                <a:t>A2</a:t>
              </a:r>
            </a:p>
          </p:txBody>
        </p:sp>
        <p:sp>
          <p:nvSpPr>
            <p:cNvPr id="49178" name="Rectangle 69"/>
            <p:cNvSpPr>
              <a:spLocks noChangeArrowheads="1"/>
            </p:cNvSpPr>
            <p:nvPr/>
          </p:nvSpPr>
          <p:spPr bwMode="auto">
            <a:xfrm>
              <a:off x="569" y="1758"/>
              <a:ext cx="200" cy="141"/>
            </a:xfrm>
            <a:prstGeom prst="rect">
              <a:avLst/>
            </a:prstGeom>
            <a:solidFill>
              <a:schemeClr val="bg1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chemeClr val="bg1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de-DE" i="0"/>
                <a:t>A1</a:t>
              </a:r>
            </a:p>
          </p:txBody>
        </p:sp>
        <p:grpSp>
          <p:nvGrpSpPr>
            <p:cNvPr id="49179" name="Group 70"/>
            <p:cNvGrpSpPr>
              <a:grpSpLocks/>
            </p:cNvGrpSpPr>
            <p:nvPr/>
          </p:nvGrpSpPr>
          <p:grpSpPr bwMode="auto">
            <a:xfrm>
              <a:off x="754" y="2091"/>
              <a:ext cx="385" cy="325"/>
              <a:chOff x="1920" y="2544"/>
              <a:chExt cx="1104" cy="1200"/>
            </a:xfrm>
          </p:grpSpPr>
          <p:pic>
            <p:nvPicPr>
              <p:cNvPr id="49191" name="Picture 71"/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1920" y="2544"/>
                <a:ext cx="1104" cy="1200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</p:pic>
          <p:pic>
            <p:nvPicPr>
              <p:cNvPr id="49192" name="Picture 72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1968" y="2784"/>
                <a:ext cx="810" cy="864"/>
              </a:xfrm>
              <a:prstGeom prst="rect">
                <a:avLst/>
              </a:prstGeom>
              <a:noFill/>
              <a:ln w="9525">
                <a:solidFill>
                  <a:srgbClr val="000080"/>
                </a:solidFill>
                <a:miter lim="800000"/>
                <a:headEnd/>
                <a:tailEnd/>
              </a:ln>
            </p:spPr>
          </p:pic>
        </p:grpSp>
        <p:sp>
          <p:nvSpPr>
            <p:cNvPr id="49180" name="Text Box 73"/>
            <p:cNvSpPr txBox="1">
              <a:spLocks noChangeArrowheads="1"/>
            </p:cNvSpPr>
            <p:nvPr/>
          </p:nvSpPr>
          <p:spPr bwMode="auto">
            <a:xfrm>
              <a:off x="498" y="2409"/>
              <a:ext cx="920" cy="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600" i="0">
                  <a:solidFill>
                    <a:schemeClr val="bg1"/>
                  </a:solidFill>
                </a:rPr>
                <a:t>Deployment</a:t>
              </a:r>
            </a:p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600" i="0">
                  <a:solidFill>
                    <a:schemeClr val="bg1"/>
                  </a:solidFill>
                </a:rPr>
                <a:t>requirements</a:t>
              </a:r>
            </a:p>
          </p:txBody>
        </p:sp>
        <p:sp>
          <p:nvSpPr>
            <p:cNvPr id="49181" name="Text Box 74"/>
            <p:cNvSpPr txBox="1">
              <a:spLocks noChangeArrowheads="1"/>
            </p:cNvSpPr>
            <p:nvPr/>
          </p:nvSpPr>
          <p:spPr bwMode="auto">
            <a:xfrm>
              <a:off x="396" y="1910"/>
              <a:ext cx="108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600" i="0">
                  <a:solidFill>
                    <a:schemeClr val="bg1"/>
                  </a:solidFill>
                </a:rPr>
                <a:t>Implementations</a:t>
              </a:r>
            </a:p>
          </p:txBody>
        </p:sp>
        <p:sp>
          <p:nvSpPr>
            <p:cNvPr id="49182" name="Line 75"/>
            <p:cNvSpPr>
              <a:spLocks noChangeShapeType="1"/>
            </p:cNvSpPr>
            <p:nvPr/>
          </p:nvSpPr>
          <p:spPr bwMode="auto">
            <a:xfrm flipH="1">
              <a:off x="1205" y="1411"/>
              <a:ext cx="80" cy="27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49183" name="Line 76"/>
            <p:cNvSpPr>
              <a:spLocks noChangeShapeType="1"/>
            </p:cNvSpPr>
            <p:nvPr/>
          </p:nvSpPr>
          <p:spPr bwMode="auto">
            <a:xfrm>
              <a:off x="605" y="1411"/>
              <a:ext cx="91" cy="27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nl-NL"/>
            </a:p>
          </p:txBody>
        </p:sp>
        <p:grpSp>
          <p:nvGrpSpPr>
            <p:cNvPr id="49184" name="Group 77"/>
            <p:cNvGrpSpPr>
              <a:grpSpLocks/>
            </p:cNvGrpSpPr>
            <p:nvPr/>
          </p:nvGrpSpPr>
          <p:grpSpPr bwMode="auto">
            <a:xfrm>
              <a:off x="500" y="751"/>
              <a:ext cx="181" cy="378"/>
              <a:chOff x="2722" y="1833"/>
              <a:chExt cx="136" cy="287"/>
            </a:xfrm>
          </p:grpSpPr>
          <p:sp>
            <p:nvSpPr>
              <p:cNvPr id="49186" name="Oval 78"/>
              <p:cNvSpPr>
                <a:spLocks noChangeArrowheads="1"/>
              </p:cNvSpPr>
              <p:nvPr/>
            </p:nvSpPr>
            <p:spPr bwMode="auto">
              <a:xfrm>
                <a:off x="2739" y="1833"/>
                <a:ext cx="102" cy="96"/>
              </a:xfrm>
              <a:prstGeom prst="ellipse">
                <a:avLst/>
              </a:prstGeom>
              <a:solidFill>
                <a:srgbClr val="FFFFCC"/>
              </a:solidFill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9187" name="Line 79"/>
              <p:cNvSpPr>
                <a:spLocks noChangeShapeType="1"/>
              </p:cNvSpPr>
              <p:nvPr/>
            </p:nvSpPr>
            <p:spPr bwMode="auto">
              <a:xfrm>
                <a:off x="2790" y="1929"/>
                <a:ext cx="1" cy="96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9188" name="Line 80"/>
              <p:cNvSpPr>
                <a:spLocks noChangeShapeType="1"/>
              </p:cNvSpPr>
              <p:nvPr/>
            </p:nvSpPr>
            <p:spPr bwMode="auto">
              <a:xfrm>
                <a:off x="2733" y="1966"/>
                <a:ext cx="119" cy="1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9189" name="Line 81"/>
              <p:cNvSpPr>
                <a:spLocks noChangeShapeType="1"/>
              </p:cNvSpPr>
              <p:nvPr/>
            </p:nvSpPr>
            <p:spPr bwMode="auto">
              <a:xfrm flipH="1">
                <a:off x="2722" y="2025"/>
                <a:ext cx="68" cy="95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49190" name="Line 82"/>
              <p:cNvSpPr>
                <a:spLocks noChangeShapeType="1"/>
              </p:cNvSpPr>
              <p:nvPr/>
            </p:nvSpPr>
            <p:spPr bwMode="auto">
              <a:xfrm>
                <a:off x="2790" y="2025"/>
                <a:ext cx="68" cy="95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</p:grpSp>
        <p:sp>
          <p:nvSpPr>
            <p:cNvPr id="49185" name="Text Box 83"/>
            <p:cNvSpPr txBox="1">
              <a:spLocks noChangeArrowheads="1"/>
            </p:cNvSpPr>
            <p:nvPr/>
          </p:nvSpPr>
          <p:spPr bwMode="auto">
            <a:xfrm>
              <a:off x="288" y="1113"/>
              <a:ext cx="585" cy="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600" i="0"/>
                <a:t>SW </a:t>
              </a:r>
            </a:p>
            <a:p>
              <a:pPr algn="ctr" eaLnBrk="0" hangingPunct="0">
                <a:lnSpc>
                  <a:spcPct val="70000"/>
                </a:lnSpc>
                <a:spcBef>
                  <a:spcPct val="0"/>
                </a:spcBef>
              </a:pPr>
              <a:r>
                <a:rPr lang="en-US" sz="1600" i="0"/>
                <a:t>Creator</a:t>
              </a:r>
              <a:r>
                <a:rPr lang="en-US" sz="1600" i="0" baseline="-25000"/>
                <a:t>1</a:t>
              </a:r>
            </a:p>
          </p:txBody>
        </p:sp>
      </p:grpSp>
      <p:sp>
        <p:nvSpPr>
          <p:cNvPr id="49165" name="Rectangle 84"/>
          <p:cNvSpPr>
            <a:spLocks noChangeArrowheads="1"/>
          </p:cNvSpPr>
          <p:nvPr/>
        </p:nvSpPr>
        <p:spPr bwMode="auto">
          <a:xfrm>
            <a:off x="974725" y="6354763"/>
            <a:ext cx="7159625" cy="396875"/>
          </a:xfrm>
          <a:prstGeom prst="rect">
            <a:avLst/>
          </a:prstGeom>
          <a:solidFill>
            <a:schemeClr val="bg1"/>
          </a:solidFill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000" b="1" i="0">
                <a:latin typeface="Arial Narrow" pitchFamily="34" charset="0"/>
              </a:rPr>
              <a:t>OMG Deployment &amp; Configuration (D&amp;C) specification (ptc/05-01-07)</a:t>
            </a:r>
          </a:p>
        </p:txBody>
      </p:sp>
      <p:sp>
        <p:nvSpPr>
          <p:cNvPr id="1681493" name="Rectangle 85"/>
          <p:cNvSpPr>
            <a:spLocks noGrp="1" noChangeArrowheads="1"/>
          </p:cNvSpPr>
          <p:nvPr>
            <p:ph type="body" sz="half" idx="1"/>
          </p:nvPr>
        </p:nvSpPr>
        <p:spPr>
          <a:xfrm>
            <a:off x="2160588" y="942975"/>
            <a:ext cx="4773612" cy="3762375"/>
          </a:xfrm>
          <a:noFill/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zh-CN" sz="1800" smtClean="0">
                <a:ea typeface="宋体" pitchFamily="2" charset="-122"/>
              </a:rPr>
              <a:t>Goals of D&amp;C Phase</a:t>
            </a:r>
          </a:p>
          <a:p>
            <a:pPr marL="285750" lvl="1" indent="-171450" eaLnBrk="1" hangingPunct="1">
              <a:buFontTx/>
              <a:buChar char="•"/>
            </a:pPr>
            <a:r>
              <a:rPr lang="en-US" altLang="zh-CN" sz="1800" smtClean="0">
                <a:ea typeface="宋体" pitchFamily="2" charset="-122"/>
              </a:rPr>
              <a:t>Promote component reuse</a:t>
            </a:r>
          </a:p>
          <a:p>
            <a:pPr marL="285750" lvl="1" indent="-171450" eaLnBrk="1" hangingPunct="1">
              <a:buFontTx/>
              <a:buChar char="•"/>
            </a:pPr>
            <a:r>
              <a:rPr lang="en-US" altLang="zh-CN" sz="1800" smtClean="0">
                <a:ea typeface="宋体" pitchFamily="2" charset="-122"/>
              </a:rPr>
              <a:t>Build complex applications by assembling existing components</a:t>
            </a:r>
          </a:p>
          <a:p>
            <a:pPr marL="285750" lvl="1" indent="-171450" eaLnBrk="1" hangingPunct="1">
              <a:buFontTx/>
              <a:buChar char="•"/>
            </a:pPr>
            <a:r>
              <a:rPr lang="en-US" altLang="zh-CN" sz="1800" smtClean="0">
                <a:ea typeface="宋体" pitchFamily="2" charset="-122"/>
              </a:rPr>
              <a:t>Automate common services configuration</a:t>
            </a:r>
          </a:p>
          <a:p>
            <a:pPr marL="285750" lvl="1" indent="-171450" eaLnBrk="1" hangingPunct="1">
              <a:buFontTx/>
              <a:buChar char="•"/>
            </a:pPr>
            <a:r>
              <a:rPr lang="en-US" altLang="zh-CN" sz="1800" smtClean="0">
                <a:ea typeface="宋体" pitchFamily="2" charset="-122"/>
              </a:rPr>
              <a:t>Declaratively inject QoS policies into applications</a:t>
            </a:r>
          </a:p>
          <a:p>
            <a:pPr marL="285750" lvl="1" indent="-171450" eaLnBrk="1" hangingPunct="1">
              <a:buFontTx/>
              <a:buChar char="•"/>
            </a:pPr>
            <a:r>
              <a:rPr lang="en-US" altLang="zh-CN" sz="1800" smtClean="0">
                <a:ea typeface="宋体" pitchFamily="2" charset="-122"/>
              </a:rPr>
              <a:t>Dynamically deploy components to target heterogeneous domains </a:t>
            </a:r>
          </a:p>
          <a:p>
            <a:pPr marL="285750" lvl="1" indent="-171450" eaLnBrk="1" hangingPunct="1">
              <a:buFontTx/>
              <a:buChar char="•"/>
            </a:pPr>
            <a:r>
              <a:rPr lang="en-US" altLang="zh-CN" sz="1800" smtClean="0">
                <a:ea typeface="宋体" pitchFamily="2" charset="-122"/>
              </a:rPr>
              <a:t>Optimize systems based on component configuration &amp; deployment settings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4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4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4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4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4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4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149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106"/>
          <p:cNvSpPr>
            <a:spLocks noChangeArrowheads="1"/>
          </p:cNvSpPr>
          <p:nvPr/>
        </p:nvSpPr>
        <p:spPr bwMode="auto">
          <a:xfrm>
            <a:off x="0" y="6240463"/>
            <a:ext cx="9144000" cy="6175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726018" name="Rectangle 2"/>
          <p:cNvSpPr>
            <a:spLocks noChangeArrowheads="1"/>
          </p:cNvSpPr>
          <p:nvPr/>
        </p:nvSpPr>
        <p:spPr bwMode="auto">
          <a:xfrm>
            <a:off x="4602163" y="900113"/>
            <a:ext cx="4541837" cy="534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marL="109538" indent="-109538">
              <a:spcBef>
                <a:spcPct val="2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>
                <a:ea typeface="宋体" pitchFamily="2" charset="-122"/>
              </a:rPr>
              <a:t>Components</a:t>
            </a:r>
            <a:r>
              <a:rPr lang="en-US" altLang="zh-CN" sz="2000" i="0">
                <a:ea typeface="宋体" pitchFamily="2" charset="-122"/>
              </a:rPr>
              <a:t> encapsulate application “business” logic</a:t>
            </a:r>
          </a:p>
          <a:p>
            <a:pPr marL="109538" indent="-109538">
              <a:spcBef>
                <a:spcPct val="2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Components interact via </a:t>
            </a:r>
            <a:r>
              <a:rPr lang="en-US" altLang="zh-CN" sz="2000">
                <a:ea typeface="宋体" pitchFamily="2" charset="-122"/>
              </a:rPr>
              <a:t>ports</a:t>
            </a:r>
          </a:p>
          <a:p>
            <a:pPr marL="341313" lvl="1" indent="-109538">
              <a:spcBef>
                <a:spcPct val="0"/>
              </a:spcBef>
              <a:buFontTx/>
              <a:buChar char="•"/>
            </a:pPr>
            <a:r>
              <a:rPr lang="en-US" altLang="zh-CN" sz="2000">
                <a:ea typeface="宋体" pitchFamily="2" charset="-122"/>
              </a:rPr>
              <a:t>Provided interfaces</a:t>
            </a:r>
            <a:r>
              <a:rPr lang="en-US" altLang="zh-CN" sz="2000" i="0">
                <a:ea typeface="宋体" pitchFamily="2" charset="-122"/>
              </a:rPr>
              <a:t>, e.g.,facets</a:t>
            </a:r>
          </a:p>
          <a:p>
            <a:pPr marL="341313" lvl="1" indent="-109538">
              <a:spcBef>
                <a:spcPct val="0"/>
              </a:spcBef>
              <a:buFontTx/>
              <a:buChar char="•"/>
            </a:pPr>
            <a:r>
              <a:rPr lang="en-US" altLang="zh-CN" sz="2000">
                <a:ea typeface="宋体" pitchFamily="2" charset="-122"/>
              </a:rPr>
              <a:t>Required connection points</a:t>
            </a:r>
            <a:r>
              <a:rPr lang="en-US" altLang="zh-CN" sz="2000" i="0">
                <a:ea typeface="宋体" pitchFamily="2" charset="-122"/>
              </a:rPr>
              <a:t>, e.g., receptacles</a:t>
            </a:r>
          </a:p>
          <a:p>
            <a:pPr marL="341313" lvl="1" indent="-109538">
              <a:spcBef>
                <a:spcPct val="0"/>
              </a:spcBef>
              <a:buFontTx/>
              <a:buChar char="•"/>
            </a:pPr>
            <a:r>
              <a:rPr lang="en-US" altLang="zh-CN" sz="2000">
                <a:ea typeface="宋体" pitchFamily="2" charset="-122"/>
              </a:rPr>
              <a:t>Event sinks &amp; sources</a:t>
            </a:r>
          </a:p>
          <a:p>
            <a:pPr marL="341313" lvl="1" indent="-109538">
              <a:spcBef>
                <a:spcPct val="0"/>
              </a:spcBef>
              <a:buFontTx/>
              <a:buChar char="•"/>
            </a:pPr>
            <a:r>
              <a:rPr lang="en-US" altLang="zh-CN" sz="2000">
                <a:ea typeface="宋体" pitchFamily="2" charset="-122"/>
              </a:rPr>
              <a:t>Attributes</a:t>
            </a:r>
          </a:p>
          <a:p>
            <a:pPr marL="109538" indent="-109538">
              <a:spcBef>
                <a:spcPct val="2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>
                <a:ea typeface="宋体" pitchFamily="2" charset="-122"/>
              </a:rPr>
              <a:t>Containers</a:t>
            </a:r>
            <a:r>
              <a:rPr lang="en-US" altLang="zh-CN" sz="2000" i="0">
                <a:ea typeface="宋体" pitchFamily="2" charset="-122"/>
              </a:rPr>
              <a:t> provide execution environment for components with common operating requirements</a:t>
            </a:r>
          </a:p>
          <a:p>
            <a:pPr marL="109538" indent="-109538">
              <a:spcBef>
                <a:spcPct val="2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Components/containers can also</a:t>
            </a:r>
          </a:p>
          <a:p>
            <a:pPr marL="341313" lvl="1" indent="-109538">
              <a:spcBef>
                <a:spcPct val="25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Communicate via a </a:t>
            </a:r>
            <a:r>
              <a:rPr lang="en-US" altLang="zh-CN" sz="2000">
                <a:ea typeface="宋体" pitchFamily="2" charset="-122"/>
              </a:rPr>
              <a:t>middleware bus</a:t>
            </a:r>
            <a:r>
              <a:rPr lang="en-US" altLang="zh-CN" sz="2000" i="0">
                <a:ea typeface="宋体" pitchFamily="2" charset="-122"/>
              </a:rPr>
              <a:t> &amp; </a:t>
            </a:r>
          </a:p>
          <a:p>
            <a:pPr marL="341313" lvl="1" indent="-109538">
              <a:spcBef>
                <a:spcPct val="25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Reuse </a:t>
            </a:r>
            <a:r>
              <a:rPr lang="en-US" altLang="zh-CN" sz="2000">
                <a:ea typeface="宋体" pitchFamily="2" charset="-122"/>
              </a:rPr>
              <a:t>common middleware services</a:t>
            </a:r>
          </a:p>
        </p:txBody>
      </p:sp>
      <p:sp>
        <p:nvSpPr>
          <p:cNvPr id="86020" name="Rectangle 3"/>
          <p:cNvSpPr>
            <a:spLocks noChangeArrowheads="1"/>
          </p:cNvSpPr>
          <p:nvPr/>
        </p:nvSpPr>
        <p:spPr bwMode="auto">
          <a:xfrm>
            <a:off x="2855913" y="2338388"/>
            <a:ext cx="152400" cy="1698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6021" name="Line 4"/>
          <p:cNvSpPr>
            <a:spLocks noChangeShapeType="1"/>
          </p:cNvSpPr>
          <p:nvPr/>
        </p:nvSpPr>
        <p:spPr bwMode="auto">
          <a:xfrm rot="5400000" flipH="1" flipV="1">
            <a:off x="2320925" y="1455738"/>
            <a:ext cx="390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6022" name="Oval 5"/>
          <p:cNvSpPr>
            <a:spLocks noChangeArrowheads="1"/>
          </p:cNvSpPr>
          <p:nvPr/>
        </p:nvSpPr>
        <p:spPr bwMode="auto">
          <a:xfrm rot="5400000">
            <a:off x="2327275" y="1144588"/>
            <a:ext cx="376237" cy="382588"/>
          </a:xfrm>
          <a:prstGeom prst="ellipse">
            <a:avLst/>
          </a:prstGeom>
          <a:solidFill>
            <a:srgbClr val="3366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grpSp>
        <p:nvGrpSpPr>
          <p:cNvPr id="86023" name="Group 6"/>
          <p:cNvGrpSpPr>
            <a:grpSpLocks/>
          </p:cNvGrpSpPr>
          <p:nvPr/>
        </p:nvGrpSpPr>
        <p:grpSpPr bwMode="auto">
          <a:xfrm>
            <a:off x="2960688" y="1803400"/>
            <a:ext cx="282575" cy="101600"/>
            <a:chOff x="1431" y="3679"/>
            <a:chExt cx="151" cy="54"/>
          </a:xfrm>
        </p:grpSpPr>
        <p:sp>
          <p:nvSpPr>
            <p:cNvPr id="86121" name="Line 7"/>
            <p:cNvSpPr>
              <a:spLocks noChangeShapeType="1"/>
            </p:cNvSpPr>
            <p:nvPr/>
          </p:nvSpPr>
          <p:spPr bwMode="auto">
            <a:xfrm flipH="1">
              <a:off x="1469" y="3706"/>
              <a:ext cx="113" cy="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122" name="Rectangle 8"/>
            <p:cNvSpPr>
              <a:spLocks noChangeArrowheads="1"/>
            </p:cNvSpPr>
            <p:nvPr/>
          </p:nvSpPr>
          <p:spPr bwMode="auto">
            <a:xfrm>
              <a:off x="1431" y="3679"/>
              <a:ext cx="56" cy="5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86024" name="AutoShape 9"/>
          <p:cNvSpPr>
            <a:spLocks noChangeArrowheads="1"/>
          </p:cNvSpPr>
          <p:nvPr/>
        </p:nvSpPr>
        <p:spPr bwMode="auto">
          <a:xfrm rot="-5400000">
            <a:off x="3205162" y="1528763"/>
            <a:ext cx="714375" cy="62865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199" y="7817"/>
                  <a:pt x="16199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6025" name="Line 10"/>
          <p:cNvSpPr>
            <a:spLocks noChangeShapeType="1"/>
          </p:cNvSpPr>
          <p:nvPr/>
        </p:nvSpPr>
        <p:spPr bwMode="auto">
          <a:xfrm flipH="1" flipV="1">
            <a:off x="1554163" y="2420938"/>
            <a:ext cx="3651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6026" name="AutoShape 11"/>
          <p:cNvSpPr>
            <a:spLocks noChangeArrowheads="1"/>
          </p:cNvSpPr>
          <p:nvPr/>
        </p:nvSpPr>
        <p:spPr bwMode="auto">
          <a:xfrm>
            <a:off x="1211263" y="2244725"/>
            <a:ext cx="365125" cy="357188"/>
          </a:xfrm>
          <a:prstGeom prst="chevron">
            <a:avLst>
              <a:gd name="adj" fmla="val 25556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6027" name="Line 12"/>
          <p:cNvSpPr>
            <a:spLocks noChangeShapeType="1"/>
          </p:cNvSpPr>
          <p:nvPr/>
        </p:nvSpPr>
        <p:spPr bwMode="auto">
          <a:xfrm flipH="1" flipV="1">
            <a:off x="3009900" y="2424113"/>
            <a:ext cx="3095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6028" name="AutoShape 13"/>
          <p:cNvSpPr>
            <a:spLocks noChangeArrowheads="1"/>
          </p:cNvSpPr>
          <p:nvPr/>
        </p:nvSpPr>
        <p:spPr bwMode="auto">
          <a:xfrm>
            <a:off x="3270250" y="2244725"/>
            <a:ext cx="344488" cy="357188"/>
          </a:xfrm>
          <a:prstGeom prst="homePlat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6029" name="Line 14"/>
          <p:cNvSpPr>
            <a:spLocks noChangeShapeType="1"/>
          </p:cNvSpPr>
          <p:nvPr/>
        </p:nvSpPr>
        <p:spPr bwMode="auto">
          <a:xfrm flipH="1" flipV="1">
            <a:off x="1525588" y="1928813"/>
            <a:ext cx="393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86030" name="Oval 15"/>
          <p:cNvSpPr>
            <a:spLocks noChangeArrowheads="1"/>
          </p:cNvSpPr>
          <p:nvPr/>
        </p:nvSpPr>
        <p:spPr bwMode="auto">
          <a:xfrm>
            <a:off x="1209675" y="1738313"/>
            <a:ext cx="379413" cy="379412"/>
          </a:xfrm>
          <a:prstGeom prst="ellipse">
            <a:avLst/>
          </a:prstGeom>
          <a:solidFill>
            <a:srgbClr val="3366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330200" y="5322888"/>
            <a:ext cx="3929063" cy="908050"/>
            <a:chOff x="208" y="3599"/>
            <a:chExt cx="2475" cy="713"/>
          </a:xfrm>
        </p:grpSpPr>
        <p:sp>
          <p:nvSpPr>
            <p:cNvPr id="86106" name="Rectangle 17"/>
            <p:cNvSpPr>
              <a:spLocks noChangeArrowheads="1"/>
            </p:cNvSpPr>
            <p:nvPr/>
          </p:nvSpPr>
          <p:spPr bwMode="auto">
            <a:xfrm>
              <a:off x="849" y="3744"/>
              <a:ext cx="544" cy="263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1200" b="1" i="0"/>
                <a:t>Security</a:t>
              </a:r>
            </a:p>
          </p:txBody>
        </p:sp>
        <p:sp>
          <p:nvSpPr>
            <p:cNvPr id="86107" name="Rectangle 18"/>
            <p:cNvSpPr>
              <a:spLocks noChangeArrowheads="1"/>
            </p:cNvSpPr>
            <p:nvPr/>
          </p:nvSpPr>
          <p:spPr bwMode="auto">
            <a:xfrm>
              <a:off x="208" y="3744"/>
              <a:ext cx="544" cy="263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1200" b="1" i="0"/>
                <a:t>Replication</a:t>
              </a:r>
            </a:p>
          </p:txBody>
        </p:sp>
        <p:sp>
          <p:nvSpPr>
            <p:cNvPr id="86108" name="Rectangle 19"/>
            <p:cNvSpPr>
              <a:spLocks noChangeArrowheads="1"/>
            </p:cNvSpPr>
            <p:nvPr/>
          </p:nvSpPr>
          <p:spPr bwMode="auto">
            <a:xfrm>
              <a:off x="2132" y="3744"/>
              <a:ext cx="544" cy="263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1200" b="1" i="0"/>
                <a:t>Notification</a:t>
              </a:r>
            </a:p>
          </p:txBody>
        </p:sp>
        <p:sp>
          <p:nvSpPr>
            <p:cNvPr id="86109" name="Rectangle 20"/>
            <p:cNvSpPr>
              <a:spLocks noChangeArrowheads="1"/>
            </p:cNvSpPr>
            <p:nvPr/>
          </p:nvSpPr>
          <p:spPr bwMode="auto">
            <a:xfrm>
              <a:off x="1469" y="3744"/>
              <a:ext cx="601" cy="263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1200" b="1" i="0"/>
                <a:t>Persistence</a:t>
              </a:r>
            </a:p>
          </p:txBody>
        </p:sp>
        <p:sp>
          <p:nvSpPr>
            <p:cNvPr id="86110" name="Line 21"/>
            <p:cNvSpPr>
              <a:spLocks noChangeShapeType="1"/>
            </p:cNvSpPr>
            <p:nvPr/>
          </p:nvSpPr>
          <p:spPr bwMode="auto">
            <a:xfrm>
              <a:off x="480" y="3599"/>
              <a:ext cx="0" cy="1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111" name="Line 22"/>
            <p:cNvSpPr>
              <a:spLocks noChangeShapeType="1"/>
            </p:cNvSpPr>
            <p:nvPr/>
          </p:nvSpPr>
          <p:spPr bwMode="auto">
            <a:xfrm>
              <a:off x="1121" y="3599"/>
              <a:ext cx="0" cy="1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112" name="Line 23"/>
            <p:cNvSpPr>
              <a:spLocks noChangeShapeType="1"/>
            </p:cNvSpPr>
            <p:nvPr/>
          </p:nvSpPr>
          <p:spPr bwMode="auto">
            <a:xfrm>
              <a:off x="1770" y="3599"/>
              <a:ext cx="0" cy="1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113" name="Line 24"/>
            <p:cNvSpPr>
              <a:spLocks noChangeShapeType="1"/>
            </p:cNvSpPr>
            <p:nvPr/>
          </p:nvSpPr>
          <p:spPr bwMode="auto">
            <a:xfrm>
              <a:off x="2404" y="3599"/>
              <a:ext cx="0" cy="1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114" name="Line 25"/>
            <p:cNvSpPr>
              <a:spLocks noChangeShapeType="1"/>
            </p:cNvSpPr>
            <p:nvPr/>
          </p:nvSpPr>
          <p:spPr bwMode="auto">
            <a:xfrm>
              <a:off x="752" y="3826"/>
              <a:ext cx="0" cy="1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115" name="Line 26"/>
            <p:cNvSpPr>
              <a:spLocks noChangeShapeType="1"/>
            </p:cNvSpPr>
            <p:nvPr/>
          </p:nvSpPr>
          <p:spPr bwMode="auto">
            <a:xfrm flipH="1">
              <a:off x="792" y="3599"/>
              <a:ext cx="0" cy="4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116" name="Line 27"/>
            <p:cNvSpPr>
              <a:spLocks noChangeShapeType="1"/>
            </p:cNvSpPr>
            <p:nvPr/>
          </p:nvSpPr>
          <p:spPr bwMode="auto">
            <a:xfrm flipH="1">
              <a:off x="1432" y="3605"/>
              <a:ext cx="0" cy="4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117" name="Line 28"/>
            <p:cNvSpPr>
              <a:spLocks noChangeShapeType="1"/>
            </p:cNvSpPr>
            <p:nvPr/>
          </p:nvSpPr>
          <p:spPr bwMode="auto">
            <a:xfrm flipH="1">
              <a:off x="2101" y="3601"/>
              <a:ext cx="0" cy="4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118" name="Rectangle 29"/>
            <p:cNvSpPr>
              <a:spLocks noChangeArrowheads="1"/>
            </p:cNvSpPr>
            <p:nvPr/>
          </p:nvSpPr>
          <p:spPr bwMode="auto">
            <a:xfrm>
              <a:off x="1132" y="4049"/>
              <a:ext cx="576" cy="263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1200" b="1" i="0"/>
                <a:t>Scheduling</a:t>
              </a:r>
            </a:p>
          </p:txBody>
        </p:sp>
        <p:sp>
          <p:nvSpPr>
            <p:cNvPr id="86119" name="Rectangle 30"/>
            <p:cNvSpPr>
              <a:spLocks noChangeArrowheads="1"/>
            </p:cNvSpPr>
            <p:nvPr/>
          </p:nvSpPr>
          <p:spPr bwMode="auto">
            <a:xfrm>
              <a:off x="248" y="4049"/>
              <a:ext cx="712" cy="263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1200" b="1" i="0"/>
                <a:t>A/V Streaming</a:t>
              </a:r>
            </a:p>
          </p:txBody>
        </p:sp>
        <p:sp>
          <p:nvSpPr>
            <p:cNvPr id="86120" name="Rectangle 31"/>
            <p:cNvSpPr>
              <a:spLocks noChangeArrowheads="1"/>
            </p:cNvSpPr>
            <p:nvPr/>
          </p:nvSpPr>
          <p:spPr bwMode="auto">
            <a:xfrm>
              <a:off x="1864" y="4049"/>
              <a:ext cx="819" cy="263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1200" b="1" i="0"/>
                <a:t>Load Balancing</a:t>
              </a:r>
            </a:p>
          </p:txBody>
        </p:sp>
      </p:grpSp>
      <p:sp>
        <p:nvSpPr>
          <p:cNvPr id="86032" name="AutoShape 32"/>
          <p:cNvSpPr>
            <a:spLocks noChangeArrowheads="1"/>
          </p:cNvSpPr>
          <p:nvPr/>
        </p:nvSpPr>
        <p:spPr bwMode="auto">
          <a:xfrm>
            <a:off x="1893888" y="1662113"/>
            <a:ext cx="1212850" cy="1016000"/>
          </a:xfrm>
          <a:prstGeom prst="roundRect">
            <a:avLst>
              <a:gd name="adj" fmla="val 16667"/>
            </a:avLst>
          </a:prstGeom>
          <a:solidFill>
            <a:srgbClr val="CCCC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 eaLnBrk="0" hangingPunct="0">
              <a:spcBef>
                <a:spcPct val="0"/>
              </a:spcBef>
            </a:pPr>
            <a:r>
              <a:rPr lang="en-GB" sz="2400" b="1" i="0">
                <a:latin typeface="Times New Roman" pitchFamily="18" charset="0"/>
              </a:rPr>
              <a:t>…</a:t>
            </a:r>
          </a:p>
        </p:txBody>
      </p:sp>
      <p:sp>
        <p:nvSpPr>
          <p:cNvPr id="86033" name="Rectangle 33"/>
          <p:cNvSpPr>
            <a:spLocks noChangeArrowheads="1"/>
          </p:cNvSpPr>
          <p:nvPr/>
        </p:nvSpPr>
        <p:spPr bwMode="auto">
          <a:xfrm>
            <a:off x="2344738" y="2600325"/>
            <a:ext cx="339725" cy="169863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726050" name="Rectangle 34"/>
          <p:cNvSpPr>
            <a:spLocks noChangeArrowheads="1"/>
          </p:cNvSpPr>
          <p:nvPr/>
        </p:nvSpPr>
        <p:spPr bwMode="auto">
          <a:xfrm>
            <a:off x="3065463" y="2117725"/>
            <a:ext cx="811212" cy="63023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726051" name="Rectangle 35"/>
          <p:cNvSpPr>
            <a:spLocks noChangeArrowheads="1"/>
          </p:cNvSpPr>
          <p:nvPr/>
        </p:nvSpPr>
        <p:spPr bwMode="auto">
          <a:xfrm>
            <a:off x="981075" y="2117725"/>
            <a:ext cx="811213" cy="63023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726052" name="Rectangle 36"/>
          <p:cNvSpPr>
            <a:spLocks noChangeArrowheads="1"/>
          </p:cNvSpPr>
          <p:nvPr/>
        </p:nvSpPr>
        <p:spPr bwMode="auto">
          <a:xfrm>
            <a:off x="2962275" y="1376363"/>
            <a:ext cx="914400" cy="86836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726053" name="Rectangle 37"/>
          <p:cNvSpPr>
            <a:spLocks noChangeArrowheads="1"/>
          </p:cNvSpPr>
          <p:nvPr/>
        </p:nvSpPr>
        <p:spPr bwMode="auto">
          <a:xfrm>
            <a:off x="904875" y="1452563"/>
            <a:ext cx="914400" cy="86836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726054" name="Rectangle 38"/>
          <p:cNvSpPr>
            <a:spLocks noChangeArrowheads="1"/>
          </p:cNvSpPr>
          <p:nvPr/>
        </p:nvSpPr>
        <p:spPr bwMode="auto">
          <a:xfrm>
            <a:off x="2124075" y="933450"/>
            <a:ext cx="782638" cy="854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726055" name="Rectangle 39"/>
          <p:cNvSpPr>
            <a:spLocks noChangeArrowheads="1"/>
          </p:cNvSpPr>
          <p:nvPr/>
        </p:nvSpPr>
        <p:spPr bwMode="auto">
          <a:xfrm>
            <a:off x="2068513" y="2435225"/>
            <a:ext cx="914400" cy="473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726056" name="Rectangle 40"/>
          <p:cNvSpPr>
            <a:spLocks noChangeArrowheads="1"/>
          </p:cNvSpPr>
          <p:nvPr/>
        </p:nvSpPr>
        <p:spPr bwMode="auto">
          <a:xfrm>
            <a:off x="2012950" y="1787525"/>
            <a:ext cx="952500" cy="77628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grpSp>
        <p:nvGrpSpPr>
          <p:cNvPr id="4" name="Group 41"/>
          <p:cNvGrpSpPr>
            <a:grpSpLocks/>
          </p:cNvGrpSpPr>
          <p:nvPr/>
        </p:nvGrpSpPr>
        <p:grpSpPr bwMode="auto">
          <a:xfrm>
            <a:off x="15875" y="2833688"/>
            <a:ext cx="2741613" cy="1489075"/>
            <a:chOff x="0" y="2031"/>
            <a:chExt cx="1727" cy="938"/>
          </a:xfrm>
        </p:grpSpPr>
        <p:sp>
          <p:nvSpPr>
            <p:cNvPr id="86070" name="Rectangle 42"/>
            <p:cNvSpPr>
              <a:spLocks noChangeArrowheads="1"/>
            </p:cNvSpPr>
            <p:nvPr/>
          </p:nvSpPr>
          <p:spPr bwMode="auto">
            <a:xfrm>
              <a:off x="198" y="2182"/>
              <a:ext cx="1187" cy="782"/>
            </a:xfrm>
            <a:prstGeom prst="rect">
              <a:avLst/>
            </a:prstGeom>
            <a:solidFill>
              <a:srgbClr val="FFAC3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71" name="Text Box 43"/>
            <p:cNvSpPr txBox="1">
              <a:spLocks noChangeArrowheads="1"/>
            </p:cNvSpPr>
            <p:nvPr/>
          </p:nvSpPr>
          <p:spPr bwMode="auto">
            <a:xfrm>
              <a:off x="435" y="2757"/>
              <a:ext cx="713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en-GB" sz="1600" b="1" i="0"/>
                <a:t>Container</a:t>
              </a:r>
            </a:p>
          </p:txBody>
        </p:sp>
        <p:sp>
          <p:nvSpPr>
            <p:cNvPr id="86072" name="AutoShape 44"/>
            <p:cNvSpPr>
              <a:spLocks noChangeArrowheads="1"/>
            </p:cNvSpPr>
            <p:nvPr/>
          </p:nvSpPr>
          <p:spPr bwMode="auto">
            <a:xfrm>
              <a:off x="224" y="2198"/>
              <a:ext cx="396" cy="332"/>
            </a:xfrm>
            <a:prstGeom prst="roundRect">
              <a:avLst>
                <a:gd name="adj" fmla="val 16667"/>
              </a:avLst>
            </a:prstGeom>
            <a:solidFill>
              <a:srgbClr val="CC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 anchorCtr="1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2400" b="1" i="0">
                  <a:latin typeface="Times New Roman" pitchFamily="18" charset="0"/>
                </a:rPr>
                <a:t>…</a:t>
              </a:r>
            </a:p>
          </p:txBody>
        </p:sp>
        <p:grpSp>
          <p:nvGrpSpPr>
            <p:cNvPr id="86073" name="Group 45"/>
            <p:cNvGrpSpPr>
              <a:grpSpLocks/>
            </p:cNvGrpSpPr>
            <p:nvPr/>
          </p:nvGrpSpPr>
          <p:grpSpPr bwMode="auto">
            <a:xfrm rot="5400000">
              <a:off x="348" y="2049"/>
              <a:ext cx="157" cy="125"/>
              <a:chOff x="204" y="3349"/>
              <a:chExt cx="259" cy="204"/>
            </a:xfrm>
          </p:grpSpPr>
          <p:sp>
            <p:nvSpPr>
              <p:cNvPr id="86104" name="Line 46"/>
              <p:cNvSpPr>
                <a:spLocks noChangeShapeType="1"/>
              </p:cNvSpPr>
              <p:nvPr/>
            </p:nvSpPr>
            <p:spPr bwMode="auto">
              <a:xfrm flipH="1" flipV="1">
                <a:off x="253" y="3451"/>
                <a:ext cx="21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6105" name="Oval 47"/>
              <p:cNvSpPr>
                <a:spLocks noChangeArrowheads="1"/>
              </p:cNvSpPr>
              <p:nvPr/>
            </p:nvSpPr>
            <p:spPr bwMode="auto">
              <a:xfrm>
                <a:off x="204" y="3349"/>
                <a:ext cx="203" cy="204"/>
              </a:xfrm>
              <a:prstGeom prst="ellipse">
                <a:avLst/>
              </a:prstGeom>
              <a:solidFill>
                <a:srgbClr val="3366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grpSp>
          <p:nvGrpSpPr>
            <p:cNvPr id="86074" name="Group 48"/>
            <p:cNvGrpSpPr>
              <a:grpSpLocks/>
            </p:cNvGrpSpPr>
            <p:nvPr/>
          </p:nvGrpSpPr>
          <p:grpSpPr bwMode="auto">
            <a:xfrm>
              <a:off x="571" y="2143"/>
              <a:ext cx="299" cy="234"/>
              <a:chOff x="1431" y="3508"/>
              <a:chExt cx="489" cy="384"/>
            </a:xfrm>
          </p:grpSpPr>
          <p:grpSp>
            <p:nvGrpSpPr>
              <p:cNvPr id="86100" name="Group 49"/>
              <p:cNvGrpSpPr>
                <a:grpSpLocks/>
              </p:cNvGrpSpPr>
              <p:nvPr/>
            </p:nvGrpSpPr>
            <p:grpSpPr bwMode="auto">
              <a:xfrm>
                <a:off x="1431" y="3679"/>
                <a:ext cx="151" cy="54"/>
                <a:chOff x="1431" y="3679"/>
                <a:chExt cx="151" cy="54"/>
              </a:xfrm>
            </p:grpSpPr>
            <p:sp>
              <p:nvSpPr>
                <p:cNvPr id="86102" name="Line 50"/>
                <p:cNvSpPr>
                  <a:spLocks noChangeShapeType="1"/>
                </p:cNvSpPr>
                <p:nvPr/>
              </p:nvSpPr>
              <p:spPr bwMode="auto">
                <a:xfrm flipH="1">
                  <a:off x="1469" y="3706"/>
                  <a:ext cx="113" cy="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  <p:sp>
              <p:nvSpPr>
                <p:cNvPr id="86103" name="Rectangle 51"/>
                <p:cNvSpPr>
                  <a:spLocks noChangeArrowheads="1"/>
                </p:cNvSpPr>
                <p:nvPr/>
              </p:nvSpPr>
              <p:spPr bwMode="auto">
                <a:xfrm>
                  <a:off x="1431" y="3679"/>
                  <a:ext cx="56" cy="54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</p:grpSp>
          <p:sp>
            <p:nvSpPr>
              <p:cNvPr id="86101" name="AutoShape 52"/>
              <p:cNvSpPr>
                <a:spLocks noChangeArrowheads="1"/>
              </p:cNvSpPr>
              <p:nvPr/>
            </p:nvSpPr>
            <p:spPr bwMode="auto">
              <a:xfrm rot="-5400000">
                <a:off x="1560" y="3532"/>
                <a:ext cx="38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14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400"/>
                      <a:pt x="16199" y="7817"/>
                      <a:pt x="16199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grpSp>
          <p:nvGrpSpPr>
            <p:cNvPr id="86075" name="Group 53"/>
            <p:cNvGrpSpPr>
              <a:grpSpLocks/>
            </p:cNvGrpSpPr>
            <p:nvPr/>
          </p:nvGrpSpPr>
          <p:grpSpPr bwMode="auto">
            <a:xfrm>
              <a:off x="1" y="2391"/>
              <a:ext cx="231" cy="117"/>
              <a:chOff x="2765" y="3760"/>
              <a:chExt cx="378" cy="192"/>
            </a:xfrm>
          </p:grpSpPr>
          <p:sp>
            <p:nvSpPr>
              <p:cNvPr id="86098" name="Line 54"/>
              <p:cNvSpPr>
                <a:spLocks noChangeShapeType="1"/>
              </p:cNvSpPr>
              <p:nvPr/>
            </p:nvSpPr>
            <p:spPr bwMode="auto">
              <a:xfrm flipH="1" flipV="1">
                <a:off x="2948" y="3855"/>
                <a:ext cx="19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6099" name="AutoShape 55"/>
              <p:cNvSpPr>
                <a:spLocks noChangeArrowheads="1"/>
              </p:cNvSpPr>
              <p:nvPr/>
            </p:nvSpPr>
            <p:spPr bwMode="auto">
              <a:xfrm>
                <a:off x="2765" y="3760"/>
                <a:ext cx="195" cy="192"/>
              </a:xfrm>
              <a:prstGeom prst="chevron">
                <a:avLst>
                  <a:gd name="adj" fmla="val 25391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grpSp>
          <p:nvGrpSpPr>
            <p:cNvPr id="86076" name="Group 56"/>
            <p:cNvGrpSpPr>
              <a:grpSpLocks/>
            </p:cNvGrpSpPr>
            <p:nvPr/>
          </p:nvGrpSpPr>
          <p:grpSpPr bwMode="auto">
            <a:xfrm>
              <a:off x="537" y="2391"/>
              <a:ext cx="248" cy="117"/>
              <a:chOff x="2039" y="3708"/>
              <a:chExt cx="405" cy="192"/>
            </a:xfrm>
          </p:grpSpPr>
          <p:sp>
            <p:nvSpPr>
              <p:cNvPr id="86095" name="Line 57"/>
              <p:cNvSpPr>
                <a:spLocks noChangeShapeType="1"/>
              </p:cNvSpPr>
              <p:nvPr/>
            </p:nvSpPr>
            <p:spPr bwMode="auto">
              <a:xfrm flipH="1" flipV="1">
                <a:off x="2121" y="3804"/>
                <a:ext cx="16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6096" name="Rectangle 58"/>
              <p:cNvSpPr>
                <a:spLocks noChangeArrowheads="1"/>
              </p:cNvSpPr>
              <p:nvPr/>
            </p:nvSpPr>
            <p:spPr bwMode="auto">
              <a:xfrm>
                <a:off x="2039" y="3758"/>
                <a:ext cx="81" cy="92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6097" name="AutoShape 59"/>
              <p:cNvSpPr>
                <a:spLocks noChangeArrowheads="1"/>
              </p:cNvSpPr>
              <p:nvPr/>
            </p:nvSpPr>
            <p:spPr bwMode="auto">
              <a:xfrm>
                <a:off x="2260" y="3708"/>
                <a:ext cx="184" cy="192"/>
              </a:xfrm>
              <a:prstGeom prst="homePlate">
                <a:avLst>
                  <a:gd name="adj" fmla="val 2500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grpSp>
          <p:nvGrpSpPr>
            <p:cNvPr id="86077" name="Group 60"/>
            <p:cNvGrpSpPr>
              <a:grpSpLocks/>
            </p:cNvGrpSpPr>
            <p:nvPr/>
          </p:nvGrpSpPr>
          <p:grpSpPr bwMode="auto">
            <a:xfrm>
              <a:off x="0" y="2204"/>
              <a:ext cx="232" cy="124"/>
              <a:chOff x="1884" y="3349"/>
              <a:chExt cx="379" cy="204"/>
            </a:xfrm>
          </p:grpSpPr>
          <p:sp>
            <p:nvSpPr>
              <p:cNvPr id="86093" name="Line 61"/>
              <p:cNvSpPr>
                <a:spLocks noChangeShapeType="1"/>
              </p:cNvSpPr>
              <p:nvPr/>
            </p:nvSpPr>
            <p:spPr bwMode="auto">
              <a:xfrm flipH="1" flipV="1">
                <a:off x="2053" y="3451"/>
                <a:ext cx="21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6094" name="Oval 62"/>
              <p:cNvSpPr>
                <a:spLocks noChangeArrowheads="1"/>
              </p:cNvSpPr>
              <p:nvPr/>
            </p:nvSpPr>
            <p:spPr bwMode="auto">
              <a:xfrm>
                <a:off x="1884" y="3349"/>
                <a:ext cx="203" cy="204"/>
              </a:xfrm>
              <a:prstGeom prst="ellipse">
                <a:avLst/>
              </a:prstGeom>
              <a:solidFill>
                <a:srgbClr val="3366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86078" name="Rectangle 63"/>
            <p:cNvSpPr>
              <a:spLocks noChangeArrowheads="1"/>
            </p:cNvSpPr>
            <p:nvPr/>
          </p:nvSpPr>
          <p:spPr bwMode="auto">
            <a:xfrm>
              <a:off x="371" y="2501"/>
              <a:ext cx="110" cy="5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79" name="AutoShape 64"/>
            <p:cNvSpPr>
              <a:spLocks noChangeArrowheads="1"/>
            </p:cNvSpPr>
            <p:nvPr/>
          </p:nvSpPr>
          <p:spPr bwMode="auto">
            <a:xfrm>
              <a:off x="976" y="2196"/>
              <a:ext cx="395" cy="332"/>
            </a:xfrm>
            <a:prstGeom prst="roundRect">
              <a:avLst>
                <a:gd name="adj" fmla="val 16667"/>
              </a:avLst>
            </a:prstGeom>
            <a:solidFill>
              <a:srgbClr val="CC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 anchorCtr="1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2400" b="1" i="0">
                  <a:latin typeface="Times New Roman" pitchFamily="18" charset="0"/>
                </a:rPr>
                <a:t>…</a:t>
              </a:r>
            </a:p>
          </p:txBody>
        </p:sp>
        <p:sp>
          <p:nvSpPr>
            <p:cNvPr id="86080" name="Line 65"/>
            <p:cNvSpPr>
              <a:spLocks noChangeShapeType="1"/>
            </p:cNvSpPr>
            <p:nvPr/>
          </p:nvSpPr>
          <p:spPr bwMode="auto">
            <a:xfrm rot="5400000" flipH="1" flipV="1">
              <a:off x="1115" y="2125"/>
              <a:ext cx="1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81" name="Oval 66"/>
            <p:cNvSpPr>
              <a:spLocks noChangeArrowheads="1"/>
            </p:cNvSpPr>
            <p:nvPr/>
          </p:nvSpPr>
          <p:spPr bwMode="auto">
            <a:xfrm rot="5400000">
              <a:off x="1116" y="2031"/>
              <a:ext cx="123" cy="124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82" name="Line 67"/>
            <p:cNvSpPr>
              <a:spLocks noChangeShapeType="1"/>
            </p:cNvSpPr>
            <p:nvPr/>
          </p:nvSpPr>
          <p:spPr bwMode="auto">
            <a:xfrm flipH="1" flipV="1">
              <a:off x="1346" y="2264"/>
              <a:ext cx="184" cy="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83" name="Rectangle 68"/>
            <p:cNvSpPr>
              <a:spLocks noChangeArrowheads="1"/>
            </p:cNvSpPr>
            <p:nvPr/>
          </p:nvSpPr>
          <p:spPr bwMode="auto">
            <a:xfrm>
              <a:off x="1323" y="2245"/>
              <a:ext cx="34" cy="33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84" name="AutoShape 69"/>
            <p:cNvSpPr>
              <a:spLocks noChangeArrowheads="1"/>
            </p:cNvSpPr>
            <p:nvPr/>
          </p:nvSpPr>
          <p:spPr bwMode="auto">
            <a:xfrm rot="-5400000">
              <a:off x="1508" y="2289"/>
              <a:ext cx="234" cy="20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69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85" name="Line 70"/>
            <p:cNvSpPr>
              <a:spLocks noChangeShapeType="1"/>
            </p:cNvSpPr>
            <p:nvPr/>
          </p:nvSpPr>
          <p:spPr bwMode="auto">
            <a:xfrm flipH="1" flipV="1">
              <a:off x="865" y="2447"/>
              <a:ext cx="11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86" name="AutoShape 71"/>
            <p:cNvSpPr>
              <a:spLocks noChangeArrowheads="1"/>
            </p:cNvSpPr>
            <p:nvPr/>
          </p:nvSpPr>
          <p:spPr bwMode="auto">
            <a:xfrm>
              <a:off x="752" y="2390"/>
              <a:ext cx="119" cy="116"/>
            </a:xfrm>
            <a:prstGeom prst="chevron">
              <a:avLst>
                <a:gd name="adj" fmla="val 25647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87" name="Line 72"/>
            <p:cNvSpPr>
              <a:spLocks noChangeShapeType="1"/>
            </p:cNvSpPr>
            <p:nvPr/>
          </p:nvSpPr>
          <p:spPr bwMode="auto">
            <a:xfrm flipH="1" flipV="1">
              <a:off x="1339" y="2448"/>
              <a:ext cx="168" cy="27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88" name="Rectangle 73"/>
            <p:cNvSpPr>
              <a:spLocks noChangeArrowheads="1"/>
            </p:cNvSpPr>
            <p:nvPr/>
          </p:nvSpPr>
          <p:spPr bwMode="auto">
            <a:xfrm>
              <a:off x="1289" y="2420"/>
              <a:ext cx="49" cy="5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89" name="AutoShape 74"/>
            <p:cNvSpPr>
              <a:spLocks noChangeArrowheads="1"/>
            </p:cNvSpPr>
            <p:nvPr/>
          </p:nvSpPr>
          <p:spPr bwMode="auto">
            <a:xfrm>
              <a:off x="1501" y="2649"/>
              <a:ext cx="112" cy="116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90" name="Line 75"/>
            <p:cNvSpPr>
              <a:spLocks noChangeShapeType="1"/>
            </p:cNvSpPr>
            <p:nvPr/>
          </p:nvSpPr>
          <p:spPr bwMode="auto">
            <a:xfrm flipH="1" flipV="1">
              <a:off x="855" y="2265"/>
              <a:ext cx="1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91" name="Oval 76"/>
            <p:cNvSpPr>
              <a:spLocks noChangeArrowheads="1"/>
            </p:cNvSpPr>
            <p:nvPr/>
          </p:nvSpPr>
          <p:spPr bwMode="auto">
            <a:xfrm>
              <a:off x="752" y="2203"/>
              <a:ext cx="124" cy="124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86092" name="Rectangle 77"/>
            <p:cNvSpPr>
              <a:spLocks noChangeArrowheads="1"/>
            </p:cNvSpPr>
            <p:nvPr/>
          </p:nvSpPr>
          <p:spPr bwMode="auto">
            <a:xfrm>
              <a:off x="1123" y="2499"/>
              <a:ext cx="110" cy="5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1" name="Group 78"/>
          <p:cNvGrpSpPr>
            <a:grpSpLocks/>
          </p:cNvGrpSpPr>
          <p:nvPr/>
        </p:nvGrpSpPr>
        <p:grpSpPr bwMode="auto">
          <a:xfrm>
            <a:off x="71438" y="3265488"/>
            <a:ext cx="4476750" cy="2205037"/>
            <a:chOff x="35" y="2303"/>
            <a:chExt cx="2820" cy="1389"/>
          </a:xfrm>
        </p:grpSpPr>
        <p:grpSp>
          <p:nvGrpSpPr>
            <p:cNvPr id="86045" name="Group 79"/>
            <p:cNvGrpSpPr>
              <a:grpSpLocks/>
            </p:cNvGrpSpPr>
            <p:nvPr/>
          </p:nvGrpSpPr>
          <p:grpSpPr bwMode="auto">
            <a:xfrm>
              <a:off x="35" y="2958"/>
              <a:ext cx="2820" cy="734"/>
              <a:chOff x="35" y="2958"/>
              <a:chExt cx="2820" cy="734"/>
            </a:xfrm>
          </p:grpSpPr>
          <p:sp>
            <p:nvSpPr>
              <p:cNvPr id="86067" name="AutoShape 80"/>
              <p:cNvSpPr>
                <a:spLocks noChangeArrowheads="1"/>
              </p:cNvSpPr>
              <p:nvPr/>
            </p:nvSpPr>
            <p:spPr bwMode="auto">
              <a:xfrm>
                <a:off x="35" y="3320"/>
                <a:ext cx="2820" cy="372"/>
              </a:xfrm>
              <a:prstGeom prst="leftRightArrow">
                <a:avLst>
                  <a:gd name="adj1" fmla="val 45917"/>
                  <a:gd name="adj2" fmla="val 46361"/>
                </a:avLst>
              </a:prstGeom>
              <a:solidFill>
                <a:srgbClr val="33669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>
                  <a:spcBef>
                    <a:spcPct val="0"/>
                  </a:spcBef>
                </a:pPr>
                <a:r>
                  <a:rPr lang="en-GB" b="1" i="0">
                    <a:solidFill>
                      <a:schemeClr val="bg1"/>
                    </a:solidFill>
                  </a:rPr>
                  <a:t> Middleware Bus</a:t>
                </a:r>
              </a:p>
            </p:txBody>
          </p:sp>
          <p:sp>
            <p:nvSpPr>
              <p:cNvPr id="86068" name="Line 81"/>
              <p:cNvSpPr>
                <a:spLocks noChangeShapeType="1"/>
              </p:cNvSpPr>
              <p:nvPr/>
            </p:nvSpPr>
            <p:spPr bwMode="auto">
              <a:xfrm>
                <a:off x="782" y="2958"/>
                <a:ext cx="10" cy="46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6069" name="Line 82"/>
              <p:cNvSpPr>
                <a:spLocks noChangeShapeType="1"/>
              </p:cNvSpPr>
              <p:nvPr/>
            </p:nvSpPr>
            <p:spPr bwMode="auto">
              <a:xfrm>
                <a:off x="2202" y="3072"/>
                <a:ext cx="0" cy="35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grpSp>
          <p:nvGrpSpPr>
            <p:cNvPr id="86046" name="Group 83"/>
            <p:cNvGrpSpPr>
              <a:grpSpLocks/>
            </p:cNvGrpSpPr>
            <p:nvPr/>
          </p:nvGrpSpPr>
          <p:grpSpPr bwMode="auto">
            <a:xfrm>
              <a:off x="1577" y="2303"/>
              <a:ext cx="1072" cy="940"/>
              <a:chOff x="1577" y="2303"/>
              <a:chExt cx="1072" cy="940"/>
            </a:xfrm>
          </p:grpSpPr>
          <p:sp>
            <p:nvSpPr>
              <p:cNvPr id="86047" name="Rectangle 84"/>
              <p:cNvSpPr>
                <a:spLocks noChangeArrowheads="1"/>
              </p:cNvSpPr>
              <p:nvPr/>
            </p:nvSpPr>
            <p:spPr bwMode="auto">
              <a:xfrm>
                <a:off x="1888" y="2452"/>
                <a:ext cx="673" cy="791"/>
              </a:xfrm>
              <a:prstGeom prst="rect">
                <a:avLst/>
              </a:prstGeom>
              <a:solidFill>
                <a:srgbClr val="FFAC3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6048" name="Text Box 85"/>
              <p:cNvSpPr txBox="1">
                <a:spLocks noChangeArrowheads="1"/>
              </p:cNvSpPr>
              <p:nvPr/>
            </p:nvSpPr>
            <p:spPr bwMode="auto">
              <a:xfrm>
                <a:off x="1868" y="3027"/>
                <a:ext cx="713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>
                  <a:spcBef>
                    <a:spcPct val="0"/>
                  </a:spcBef>
                </a:pPr>
                <a:r>
                  <a:rPr lang="en-GB" sz="1600" b="1" i="0"/>
                  <a:t>Container</a:t>
                </a:r>
              </a:p>
            </p:txBody>
          </p:sp>
          <p:sp>
            <p:nvSpPr>
              <p:cNvPr id="86049" name="AutoShape 86"/>
              <p:cNvSpPr>
                <a:spLocks noChangeArrowheads="1"/>
              </p:cNvSpPr>
              <p:nvPr/>
            </p:nvSpPr>
            <p:spPr bwMode="auto">
              <a:xfrm>
                <a:off x="2003" y="2468"/>
                <a:ext cx="396" cy="332"/>
              </a:xfrm>
              <a:prstGeom prst="roundRect">
                <a:avLst>
                  <a:gd name="adj" fmla="val 16667"/>
                </a:avLst>
              </a:prstGeom>
              <a:solidFill>
                <a:srgbClr val="CCCCC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 anchorCtr="1"/>
              <a:lstStyle/>
              <a:p>
                <a:pPr algn="ctr" eaLnBrk="0" hangingPunct="0">
                  <a:spcBef>
                    <a:spcPct val="0"/>
                  </a:spcBef>
                </a:pPr>
                <a:r>
                  <a:rPr lang="en-GB" sz="2400" b="1" i="0">
                    <a:latin typeface="Times New Roman" pitchFamily="18" charset="0"/>
                  </a:rPr>
                  <a:t>…</a:t>
                </a:r>
              </a:p>
            </p:txBody>
          </p:sp>
          <p:grpSp>
            <p:nvGrpSpPr>
              <p:cNvPr id="86050" name="Group 87"/>
              <p:cNvGrpSpPr>
                <a:grpSpLocks/>
              </p:cNvGrpSpPr>
              <p:nvPr/>
            </p:nvGrpSpPr>
            <p:grpSpPr bwMode="auto">
              <a:xfrm rot="5400000">
                <a:off x="2127" y="2319"/>
                <a:ext cx="157" cy="125"/>
                <a:chOff x="204" y="3349"/>
                <a:chExt cx="259" cy="204"/>
              </a:xfrm>
            </p:grpSpPr>
            <p:sp>
              <p:nvSpPr>
                <p:cNvPr id="86065" name="Line 88"/>
                <p:cNvSpPr>
                  <a:spLocks noChangeShapeType="1"/>
                </p:cNvSpPr>
                <p:nvPr/>
              </p:nvSpPr>
              <p:spPr bwMode="auto">
                <a:xfrm flipH="1" flipV="1">
                  <a:off x="253" y="3451"/>
                  <a:ext cx="21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  <p:sp>
              <p:nvSpPr>
                <p:cNvPr id="86066" name="Oval 89"/>
                <p:cNvSpPr>
                  <a:spLocks noChangeArrowheads="1"/>
                </p:cNvSpPr>
                <p:nvPr/>
              </p:nvSpPr>
              <p:spPr bwMode="auto">
                <a:xfrm>
                  <a:off x="204" y="3349"/>
                  <a:ext cx="203" cy="204"/>
                </a:xfrm>
                <a:prstGeom prst="ellipse">
                  <a:avLst/>
                </a:prstGeom>
                <a:solidFill>
                  <a:srgbClr val="3366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</p:grpSp>
          <p:grpSp>
            <p:nvGrpSpPr>
              <p:cNvPr id="86051" name="Group 90"/>
              <p:cNvGrpSpPr>
                <a:grpSpLocks/>
              </p:cNvGrpSpPr>
              <p:nvPr/>
            </p:nvGrpSpPr>
            <p:grpSpPr bwMode="auto">
              <a:xfrm>
                <a:off x="2350" y="2413"/>
                <a:ext cx="299" cy="234"/>
                <a:chOff x="1431" y="3508"/>
                <a:chExt cx="489" cy="384"/>
              </a:xfrm>
            </p:grpSpPr>
            <p:grpSp>
              <p:nvGrpSpPr>
                <p:cNvPr id="86061" name="Group 91"/>
                <p:cNvGrpSpPr>
                  <a:grpSpLocks/>
                </p:cNvGrpSpPr>
                <p:nvPr/>
              </p:nvGrpSpPr>
              <p:grpSpPr bwMode="auto">
                <a:xfrm>
                  <a:off x="1431" y="3679"/>
                  <a:ext cx="151" cy="54"/>
                  <a:chOff x="1431" y="3679"/>
                  <a:chExt cx="151" cy="54"/>
                </a:xfrm>
              </p:grpSpPr>
              <p:sp>
                <p:nvSpPr>
                  <p:cNvPr id="86063" name="Line 9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469" y="3706"/>
                    <a:ext cx="113" cy="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nl-NL"/>
                  </a:p>
                </p:txBody>
              </p:sp>
              <p:sp>
                <p:nvSpPr>
                  <p:cNvPr id="86064" name="Rectangle 93"/>
                  <p:cNvSpPr>
                    <a:spLocks noChangeArrowheads="1"/>
                  </p:cNvSpPr>
                  <p:nvPr/>
                </p:nvSpPr>
                <p:spPr bwMode="auto">
                  <a:xfrm>
                    <a:off x="1431" y="3679"/>
                    <a:ext cx="56" cy="54"/>
                  </a:xfrm>
                  <a:prstGeom prst="rect">
                    <a:avLst/>
                  </a:prstGeom>
                  <a:solidFill>
                    <a:srgbClr val="FFFF00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nl-NL"/>
                  </a:p>
                </p:txBody>
              </p:sp>
            </p:grpSp>
            <p:sp>
              <p:nvSpPr>
                <p:cNvPr id="86062" name="AutoShape 94"/>
                <p:cNvSpPr>
                  <a:spLocks noChangeArrowheads="1"/>
                </p:cNvSpPr>
                <p:nvPr/>
              </p:nvSpPr>
              <p:spPr bwMode="auto">
                <a:xfrm rot="-5400000">
                  <a:off x="1560" y="3532"/>
                  <a:ext cx="384" cy="33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600"/>
                    <a:gd name="T13" fmla="*/ 0 h 21600"/>
                    <a:gd name="T14" fmla="*/ 21600 w 21600"/>
                    <a:gd name="T15" fmla="*/ 7714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5400" y="10800"/>
                      </a:moveTo>
                      <a:cubicBezTo>
                        <a:pt x="5400" y="7817"/>
                        <a:pt x="7817" y="5400"/>
                        <a:pt x="10800" y="5400"/>
                      </a:cubicBezTo>
                      <a:cubicBezTo>
                        <a:pt x="13782" y="5400"/>
                        <a:pt x="16199" y="7817"/>
                        <a:pt x="16199" y="10799"/>
                      </a:cubicBezTo>
                      <a:lnTo>
                        <a:pt x="21600" y="10800"/>
                      </a:lnTo>
                      <a:cubicBezTo>
                        <a:pt x="21600" y="4835"/>
                        <a:pt x="16764" y="0"/>
                        <a:pt x="10800" y="0"/>
                      </a:cubicBezTo>
                      <a:cubicBezTo>
                        <a:pt x="4835" y="0"/>
                        <a:pt x="0" y="4835"/>
                        <a:pt x="0" y="10800"/>
                      </a:cubicBez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</p:grpSp>
          <p:sp>
            <p:nvSpPr>
              <p:cNvPr id="86052" name="Line 95"/>
              <p:cNvSpPr>
                <a:spLocks noChangeShapeType="1"/>
              </p:cNvSpPr>
              <p:nvPr/>
            </p:nvSpPr>
            <p:spPr bwMode="auto">
              <a:xfrm flipH="1" flipV="1">
                <a:off x="1699" y="2708"/>
                <a:ext cx="31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6053" name="AutoShape 96"/>
              <p:cNvSpPr>
                <a:spLocks noChangeArrowheads="1"/>
              </p:cNvSpPr>
              <p:nvPr/>
            </p:nvSpPr>
            <p:spPr bwMode="auto">
              <a:xfrm>
                <a:off x="1587" y="2650"/>
                <a:ext cx="119" cy="117"/>
              </a:xfrm>
              <a:prstGeom prst="chevron">
                <a:avLst>
                  <a:gd name="adj" fmla="val 25427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grpSp>
            <p:nvGrpSpPr>
              <p:cNvPr id="86054" name="Group 97"/>
              <p:cNvGrpSpPr>
                <a:grpSpLocks/>
              </p:cNvGrpSpPr>
              <p:nvPr/>
            </p:nvGrpSpPr>
            <p:grpSpPr bwMode="auto">
              <a:xfrm>
                <a:off x="2316" y="2661"/>
                <a:ext cx="248" cy="117"/>
                <a:chOff x="2039" y="3708"/>
                <a:chExt cx="405" cy="192"/>
              </a:xfrm>
            </p:grpSpPr>
            <p:sp>
              <p:nvSpPr>
                <p:cNvPr id="86058" name="Line 98"/>
                <p:cNvSpPr>
                  <a:spLocks noChangeShapeType="1"/>
                </p:cNvSpPr>
                <p:nvPr/>
              </p:nvSpPr>
              <p:spPr bwMode="auto">
                <a:xfrm flipH="1" flipV="1">
                  <a:off x="2121" y="3804"/>
                  <a:ext cx="165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  <p:sp>
              <p:nvSpPr>
                <p:cNvPr id="86059" name="Rectangle 99"/>
                <p:cNvSpPr>
                  <a:spLocks noChangeArrowheads="1"/>
                </p:cNvSpPr>
                <p:nvPr/>
              </p:nvSpPr>
              <p:spPr bwMode="auto">
                <a:xfrm>
                  <a:off x="2039" y="3758"/>
                  <a:ext cx="81" cy="92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  <p:sp>
              <p:nvSpPr>
                <p:cNvPr id="86060" name="AutoShape 100"/>
                <p:cNvSpPr>
                  <a:spLocks noChangeArrowheads="1"/>
                </p:cNvSpPr>
                <p:nvPr/>
              </p:nvSpPr>
              <p:spPr bwMode="auto">
                <a:xfrm>
                  <a:off x="2260" y="3708"/>
                  <a:ext cx="184" cy="192"/>
                </a:xfrm>
                <a:prstGeom prst="homePlate">
                  <a:avLst>
                    <a:gd name="adj" fmla="val 25000"/>
                  </a:avLst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</p:grpSp>
          <p:sp>
            <p:nvSpPr>
              <p:cNvPr id="86055" name="Line 101"/>
              <p:cNvSpPr>
                <a:spLocks noChangeShapeType="1"/>
              </p:cNvSpPr>
              <p:nvPr/>
            </p:nvSpPr>
            <p:spPr bwMode="auto">
              <a:xfrm flipH="1" flipV="1">
                <a:off x="1711" y="2411"/>
                <a:ext cx="282" cy="14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6056" name="Oval 102"/>
              <p:cNvSpPr>
                <a:spLocks noChangeArrowheads="1"/>
              </p:cNvSpPr>
              <p:nvPr/>
            </p:nvSpPr>
            <p:spPr bwMode="auto">
              <a:xfrm>
                <a:off x="1577" y="2329"/>
                <a:ext cx="124" cy="124"/>
              </a:xfrm>
              <a:prstGeom prst="ellipse">
                <a:avLst/>
              </a:prstGeom>
              <a:solidFill>
                <a:srgbClr val="3366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86057" name="Rectangle 103"/>
              <p:cNvSpPr>
                <a:spLocks noChangeArrowheads="1"/>
              </p:cNvSpPr>
              <p:nvPr/>
            </p:nvSpPr>
            <p:spPr bwMode="auto">
              <a:xfrm>
                <a:off x="2150" y="2771"/>
                <a:ext cx="110" cy="55"/>
              </a:xfrm>
              <a:prstGeom prst="rect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</p:grpSp>
      <p:sp>
        <p:nvSpPr>
          <p:cNvPr id="86043" name="Rectangle 104"/>
          <p:cNvSpPr>
            <a:spLocks noChangeArrowheads="1"/>
          </p:cNvSpPr>
          <p:nvPr/>
        </p:nvSpPr>
        <p:spPr bwMode="auto">
          <a:xfrm>
            <a:off x="0" y="201613"/>
            <a:ext cx="9144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en-US" altLang="zh-CN" sz="3200" i="0">
                <a:solidFill>
                  <a:srgbClr val="FF0000"/>
                </a:solidFill>
                <a:ea typeface="宋体" pitchFamily="2" charset="-122"/>
              </a:rPr>
              <a:t>Birdseye View of Component Middleware</a:t>
            </a:r>
          </a:p>
        </p:txBody>
      </p:sp>
      <p:sp>
        <p:nvSpPr>
          <p:cNvPr id="86044" name="Rectangle 105"/>
          <p:cNvSpPr>
            <a:spLocks noChangeArrowheads="1"/>
          </p:cNvSpPr>
          <p:nvPr/>
        </p:nvSpPr>
        <p:spPr bwMode="auto">
          <a:xfrm>
            <a:off x="65088" y="6364288"/>
            <a:ext cx="9013825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en-US" altLang="zh-CN" sz="2000" i="0">
                <a:solidFill>
                  <a:srgbClr val="FF0000"/>
                </a:solidFill>
                <a:ea typeface="宋体" pitchFamily="2" charset="-122"/>
              </a:rPr>
              <a:t>Component middleware defines interfaces, policies, &amp; </a:t>
            </a:r>
            <a:r>
              <a:rPr lang="en-US" altLang="zh-CN" sz="2000">
                <a:solidFill>
                  <a:srgbClr val="FF0000"/>
                </a:solidFill>
                <a:ea typeface="宋体" pitchFamily="2" charset="-122"/>
              </a:rPr>
              <a:t>some</a:t>
            </a:r>
            <a:r>
              <a:rPr lang="en-US" altLang="zh-CN" sz="2000" i="0">
                <a:solidFill>
                  <a:srgbClr val="FF0000"/>
                </a:solidFill>
                <a:ea typeface="宋体" pitchFamily="2" charset="-122"/>
              </a:rPr>
              <a:t> implementations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6050" grpId="0" animBg="1"/>
      <p:bldP spid="726050" grpId="1" animBg="1"/>
      <p:bldP spid="726051" grpId="0" animBg="1"/>
      <p:bldP spid="726051" grpId="1" animBg="1"/>
      <p:bldP spid="726052" grpId="0" animBg="1"/>
      <p:bldP spid="726052" grpId="1" animBg="1"/>
      <p:bldP spid="726053" grpId="0" animBg="1"/>
      <p:bldP spid="726053" grpId="1" animBg="1"/>
      <p:bldP spid="726054" grpId="0" animBg="1"/>
      <p:bldP spid="726054" grpId="1" animBg="1"/>
      <p:bldP spid="726055" grpId="0" animBg="1"/>
      <p:bldP spid="726055" grpId="1" animBg="1"/>
      <p:bldP spid="726056" grpId="0" animBg="1"/>
      <p:bldP spid="726056" grpId="1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6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" y="514350"/>
            <a:ext cx="9144000" cy="381000"/>
          </a:xfrm>
        </p:spPr>
        <p:txBody>
          <a:bodyPr/>
          <a:lstStyle/>
          <a:p>
            <a:pPr eaLnBrk="1" hangingPunct="1"/>
            <a:r>
              <a:rPr lang="en-US" sz="3000" smtClean="0">
                <a:latin typeface="Arial Narrow" pitchFamily="34" charset="0"/>
              </a:rPr>
              <a:t>OMG Component Deployment &amp; Configuration Spec (1/2)</a:t>
            </a:r>
          </a:p>
        </p:txBody>
      </p:sp>
      <p:grpSp>
        <p:nvGrpSpPr>
          <p:cNvPr id="50187" name="Group 3"/>
          <p:cNvGrpSpPr>
            <a:grpSpLocks/>
          </p:cNvGrpSpPr>
          <p:nvPr/>
        </p:nvGrpSpPr>
        <p:grpSpPr bwMode="auto">
          <a:xfrm>
            <a:off x="142875" y="1023938"/>
            <a:ext cx="9226550" cy="5192712"/>
            <a:chOff x="90" y="645"/>
            <a:chExt cx="5812" cy="3271"/>
          </a:xfrm>
        </p:grpSpPr>
        <p:sp>
          <p:nvSpPr>
            <p:cNvPr id="50235" name="Rectangle 4"/>
            <p:cNvSpPr>
              <a:spLocks noChangeArrowheads="1"/>
            </p:cNvSpPr>
            <p:nvPr/>
          </p:nvSpPr>
          <p:spPr bwMode="auto">
            <a:xfrm>
              <a:off x="382" y="741"/>
              <a:ext cx="5520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169863" indent="-169863">
                <a:spcBef>
                  <a:spcPct val="30000"/>
                </a:spcBef>
                <a:buFontTx/>
                <a:buChar char="•"/>
              </a:pPr>
              <a:endParaRPr lang="nl-NL" sz="2400" i="0"/>
            </a:p>
          </p:txBody>
        </p:sp>
        <p:grpSp>
          <p:nvGrpSpPr>
            <p:cNvPr id="50236" name="Group 5"/>
            <p:cNvGrpSpPr>
              <a:grpSpLocks/>
            </p:cNvGrpSpPr>
            <p:nvPr/>
          </p:nvGrpSpPr>
          <p:grpSpPr bwMode="auto">
            <a:xfrm>
              <a:off x="184" y="819"/>
              <a:ext cx="5521" cy="3097"/>
              <a:chOff x="501" y="950"/>
              <a:chExt cx="5034" cy="3037"/>
            </a:xfrm>
          </p:grpSpPr>
          <p:sp>
            <p:nvSpPr>
              <p:cNvPr id="50277" name="Rectangle 6"/>
              <p:cNvSpPr>
                <a:spLocks noChangeArrowheads="1"/>
              </p:cNvSpPr>
              <p:nvPr/>
            </p:nvSpPr>
            <p:spPr bwMode="auto">
              <a:xfrm rot="-5400000">
                <a:off x="2027" y="1488"/>
                <a:ext cx="973" cy="4025"/>
              </a:xfrm>
              <a:prstGeom prst="rect">
                <a:avLst/>
              </a:prstGeom>
              <a:solidFill>
                <a:srgbClr val="3333CC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50278" name="Rectangle 7"/>
              <p:cNvSpPr>
                <a:spLocks noChangeArrowheads="1"/>
              </p:cNvSpPr>
              <p:nvPr/>
            </p:nvSpPr>
            <p:spPr bwMode="auto">
              <a:xfrm>
                <a:off x="4523" y="950"/>
                <a:ext cx="1012" cy="3037"/>
              </a:xfrm>
              <a:prstGeom prst="rect">
                <a:avLst/>
              </a:prstGeom>
              <a:solidFill>
                <a:srgbClr val="3333CC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50279" name="Line 8"/>
              <p:cNvSpPr>
                <a:spLocks noChangeShapeType="1"/>
              </p:cNvSpPr>
              <p:nvPr/>
            </p:nvSpPr>
            <p:spPr bwMode="auto">
              <a:xfrm>
                <a:off x="4516" y="3023"/>
                <a:ext cx="7" cy="958"/>
              </a:xfrm>
              <a:prstGeom prst="line">
                <a:avLst/>
              </a:prstGeom>
              <a:noFill/>
              <a:ln w="38100">
                <a:solidFill>
                  <a:srgbClr val="3333CC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</p:grpSp>
        <p:grpSp>
          <p:nvGrpSpPr>
            <p:cNvPr id="50237" name="Group 9"/>
            <p:cNvGrpSpPr>
              <a:grpSpLocks/>
            </p:cNvGrpSpPr>
            <p:nvPr/>
          </p:nvGrpSpPr>
          <p:grpSpPr bwMode="auto">
            <a:xfrm>
              <a:off x="144" y="735"/>
              <a:ext cx="5512" cy="3135"/>
              <a:chOff x="431" y="890"/>
              <a:chExt cx="5034" cy="3037"/>
            </a:xfrm>
          </p:grpSpPr>
          <p:sp>
            <p:nvSpPr>
              <p:cNvPr id="50274" name="Rectangle 10"/>
              <p:cNvSpPr>
                <a:spLocks noChangeArrowheads="1"/>
              </p:cNvSpPr>
              <p:nvPr/>
            </p:nvSpPr>
            <p:spPr bwMode="auto">
              <a:xfrm rot="-5400000">
                <a:off x="1957" y="1428"/>
                <a:ext cx="973" cy="4025"/>
              </a:xfrm>
              <a:prstGeom prst="rect">
                <a:avLst/>
              </a:prstGeom>
              <a:solidFill>
                <a:srgbClr val="6A9BFE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50275" name="Rectangle 11"/>
              <p:cNvSpPr>
                <a:spLocks noChangeArrowheads="1"/>
              </p:cNvSpPr>
              <p:nvPr/>
            </p:nvSpPr>
            <p:spPr bwMode="auto">
              <a:xfrm>
                <a:off x="4453" y="890"/>
                <a:ext cx="1012" cy="3037"/>
              </a:xfrm>
              <a:prstGeom prst="rect">
                <a:avLst/>
              </a:prstGeom>
              <a:solidFill>
                <a:srgbClr val="6A9BFE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50276" name="Line 12"/>
              <p:cNvSpPr>
                <a:spLocks noChangeShapeType="1"/>
              </p:cNvSpPr>
              <p:nvPr/>
            </p:nvSpPr>
            <p:spPr bwMode="auto">
              <a:xfrm>
                <a:off x="4446" y="2963"/>
                <a:ext cx="7" cy="958"/>
              </a:xfrm>
              <a:prstGeom prst="line">
                <a:avLst/>
              </a:prstGeom>
              <a:noFill/>
              <a:ln w="38100">
                <a:solidFill>
                  <a:srgbClr val="6A9BFE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</p:grpSp>
        <p:sp>
          <p:nvSpPr>
            <p:cNvPr id="50238" name="Rectangle 13"/>
            <p:cNvSpPr>
              <a:spLocks noChangeArrowheads="1"/>
            </p:cNvSpPr>
            <p:nvPr/>
          </p:nvSpPr>
          <p:spPr bwMode="auto">
            <a:xfrm rot="-5400000">
              <a:off x="1849" y="1079"/>
              <a:ext cx="973" cy="4491"/>
            </a:xfrm>
            <a:prstGeom prst="rect">
              <a:avLst/>
            </a:prstGeom>
            <a:solidFill>
              <a:srgbClr val="C3CAF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39" name="Rectangle 14"/>
            <p:cNvSpPr>
              <a:spLocks noChangeArrowheads="1"/>
            </p:cNvSpPr>
            <p:nvPr/>
          </p:nvSpPr>
          <p:spPr bwMode="auto">
            <a:xfrm>
              <a:off x="4400" y="645"/>
              <a:ext cx="1204" cy="3166"/>
            </a:xfrm>
            <a:prstGeom prst="rect">
              <a:avLst/>
            </a:prstGeom>
            <a:solidFill>
              <a:srgbClr val="C3CAF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40" name="Line 15"/>
            <p:cNvSpPr>
              <a:spLocks noChangeShapeType="1"/>
            </p:cNvSpPr>
            <p:nvPr/>
          </p:nvSpPr>
          <p:spPr bwMode="auto">
            <a:xfrm>
              <a:off x="4393" y="2847"/>
              <a:ext cx="7" cy="958"/>
            </a:xfrm>
            <a:prstGeom prst="line">
              <a:avLst/>
            </a:prstGeom>
            <a:noFill/>
            <a:ln w="38100">
              <a:solidFill>
                <a:srgbClr val="C3CAFB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241" name="Text Box 16"/>
            <p:cNvSpPr txBox="1">
              <a:spLocks noChangeArrowheads="1"/>
            </p:cNvSpPr>
            <p:nvPr/>
          </p:nvSpPr>
          <p:spPr bwMode="auto">
            <a:xfrm>
              <a:off x="767" y="3519"/>
              <a:ext cx="973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2000" b="1" i="0">
                  <a:latin typeface="Arial Narrow" pitchFamily="34" charset="0"/>
                </a:rPr>
                <a:t>SW Deployer</a:t>
              </a:r>
            </a:p>
          </p:txBody>
        </p:sp>
        <p:sp>
          <p:nvSpPr>
            <p:cNvPr id="50242" name="Text Box 17"/>
            <p:cNvSpPr txBox="1">
              <a:spLocks noChangeArrowheads="1"/>
            </p:cNvSpPr>
            <p:nvPr/>
          </p:nvSpPr>
          <p:spPr bwMode="auto">
            <a:xfrm>
              <a:off x="4427" y="3389"/>
              <a:ext cx="1193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2000" b="1" i="0">
                  <a:latin typeface="Arial Narrow" pitchFamily="34" charset="0"/>
                </a:rPr>
                <a:t>Deployment</a:t>
              </a:r>
            </a:p>
            <a:p>
              <a:pPr algn="ctr" eaLnBrk="0" hangingPunct="0">
                <a:lnSpc>
                  <a:spcPct val="70000"/>
                </a:lnSpc>
                <a:spcBef>
                  <a:spcPct val="0"/>
                </a:spcBef>
              </a:pPr>
              <a:r>
                <a:rPr lang="en-US" sz="2000" b="1" i="0">
                  <a:latin typeface="Arial Narrow" pitchFamily="34" charset="0"/>
                </a:rPr>
                <a:t>Infrastructure</a:t>
              </a:r>
            </a:p>
          </p:txBody>
        </p:sp>
        <p:sp>
          <p:nvSpPr>
            <p:cNvPr id="50243" name="Line 18"/>
            <p:cNvSpPr>
              <a:spLocks noChangeShapeType="1"/>
            </p:cNvSpPr>
            <p:nvPr/>
          </p:nvSpPr>
          <p:spPr bwMode="auto">
            <a:xfrm>
              <a:off x="1523" y="3227"/>
              <a:ext cx="68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244" name="Line 19"/>
            <p:cNvSpPr>
              <a:spLocks noChangeShapeType="1"/>
            </p:cNvSpPr>
            <p:nvPr/>
          </p:nvSpPr>
          <p:spPr bwMode="auto">
            <a:xfrm>
              <a:off x="5094" y="2884"/>
              <a:ext cx="299" cy="36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45" name="Line 20"/>
            <p:cNvSpPr>
              <a:spLocks noChangeShapeType="1"/>
            </p:cNvSpPr>
            <p:nvPr/>
          </p:nvSpPr>
          <p:spPr bwMode="auto">
            <a:xfrm flipH="1">
              <a:off x="4999" y="2482"/>
              <a:ext cx="349" cy="4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46" name="Line 21"/>
            <p:cNvSpPr>
              <a:spLocks noChangeShapeType="1"/>
            </p:cNvSpPr>
            <p:nvPr/>
          </p:nvSpPr>
          <p:spPr bwMode="auto">
            <a:xfrm flipV="1">
              <a:off x="4939" y="3253"/>
              <a:ext cx="45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aphicFrame>
          <p:nvGraphicFramePr>
            <p:cNvPr id="50178" name="Object 2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5348" y="3162"/>
            <a:ext cx="185" cy="183"/>
          </p:xfrm>
          <a:graphic>
            <a:graphicData uri="http://schemas.openxmlformats.org/presentationml/2006/ole">
              <p:oleObj spid="_x0000_s50178" name="Clip" r:id="rId3" imgW="707760" imgH="1046160" progId="">
                <p:embed/>
              </p:oleObj>
            </a:graphicData>
          </a:graphic>
        </p:graphicFrame>
        <p:sp>
          <p:nvSpPr>
            <p:cNvPr id="50247" name="Line 23"/>
            <p:cNvSpPr>
              <a:spLocks noChangeShapeType="1"/>
            </p:cNvSpPr>
            <p:nvPr/>
          </p:nvSpPr>
          <p:spPr bwMode="auto">
            <a:xfrm flipV="1">
              <a:off x="4633" y="2792"/>
              <a:ext cx="372" cy="11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48" name="Line 24"/>
            <p:cNvSpPr>
              <a:spLocks noChangeShapeType="1"/>
            </p:cNvSpPr>
            <p:nvPr/>
          </p:nvSpPr>
          <p:spPr bwMode="auto">
            <a:xfrm flipV="1">
              <a:off x="4667" y="2436"/>
              <a:ext cx="635" cy="13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aphicFrame>
          <p:nvGraphicFramePr>
            <p:cNvPr id="50179" name="Object 3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4547" y="2810"/>
            <a:ext cx="185" cy="183"/>
          </p:xfrm>
          <a:graphic>
            <a:graphicData uri="http://schemas.openxmlformats.org/presentationml/2006/ole">
              <p:oleObj spid="_x0000_s50179" name="Clip" r:id="rId4" imgW="707760" imgH="1046160" progId="">
                <p:embed/>
              </p:oleObj>
            </a:graphicData>
          </a:graphic>
        </p:graphicFrame>
        <p:graphicFrame>
          <p:nvGraphicFramePr>
            <p:cNvPr id="50180" name="Object 4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5257" y="2346"/>
            <a:ext cx="187" cy="184"/>
          </p:xfrm>
          <a:graphic>
            <a:graphicData uri="http://schemas.openxmlformats.org/presentationml/2006/ole">
              <p:oleObj spid="_x0000_s50180" name="Clip" r:id="rId5" imgW="707760" imgH="1046160" progId="">
                <p:embed/>
              </p:oleObj>
            </a:graphicData>
          </a:graphic>
        </p:graphicFrame>
        <p:sp>
          <p:nvSpPr>
            <p:cNvPr id="50249" name="Line 27"/>
            <p:cNvSpPr>
              <a:spLocks noChangeShapeType="1"/>
            </p:cNvSpPr>
            <p:nvPr/>
          </p:nvSpPr>
          <p:spPr bwMode="auto">
            <a:xfrm flipH="1">
              <a:off x="4855" y="2828"/>
              <a:ext cx="150" cy="44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aphicFrame>
          <p:nvGraphicFramePr>
            <p:cNvPr id="50181" name="Object 5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4821" y="3137"/>
            <a:ext cx="184" cy="185"/>
          </p:xfrm>
          <a:graphic>
            <a:graphicData uri="http://schemas.openxmlformats.org/presentationml/2006/ole">
              <p:oleObj spid="_x0000_s50181" name="Clip" r:id="rId6" imgW="707760" imgH="1046160" progId="">
                <p:embed/>
              </p:oleObj>
            </a:graphicData>
          </a:graphic>
        </p:graphicFrame>
        <p:graphicFrame>
          <p:nvGraphicFramePr>
            <p:cNvPr id="50182" name="Object 6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4945" y="2734"/>
            <a:ext cx="186" cy="184"/>
          </p:xfrm>
          <a:graphic>
            <a:graphicData uri="http://schemas.openxmlformats.org/presentationml/2006/ole">
              <p:oleObj spid="_x0000_s50182" name="Clip" r:id="rId7" imgW="707760" imgH="1046160" progId="">
                <p:embed/>
              </p:oleObj>
            </a:graphicData>
          </a:graphic>
        </p:graphicFrame>
        <p:grpSp>
          <p:nvGrpSpPr>
            <p:cNvPr id="50250" name="Group 30"/>
            <p:cNvGrpSpPr>
              <a:grpSpLocks noChangeAspect="1"/>
            </p:cNvGrpSpPr>
            <p:nvPr/>
          </p:nvGrpSpPr>
          <p:grpSpPr bwMode="auto">
            <a:xfrm>
              <a:off x="2378" y="3026"/>
              <a:ext cx="475" cy="410"/>
              <a:chOff x="2313" y="1442"/>
              <a:chExt cx="1064" cy="955"/>
            </a:xfrm>
          </p:grpSpPr>
          <p:sp>
            <p:nvSpPr>
              <p:cNvPr id="50273" name="Oval 31"/>
              <p:cNvSpPr>
                <a:spLocks noChangeAspect="1" noChangeArrowheads="1"/>
              </p:cNvSpPr>
              <p:nvPr/>
            </p:nvSpPr>
            <p:spPr bwMode="auto">
              <a:xfrm>
                <a:off x="2313" y="1442"/>
                <a:ext cx="1064" cy="955"/>
              </a:xfrm>
              <a:prstGeom prst="ellipse">
                <a:avLst/>
              </a:prstGeom>
              <a:solidFill>
                <a:srgbClr val="FFF75B"/>
              </a:solidFill>
              <a:ln w="9525">
                <a:round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F75B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nl-NL"/>
              </a:p>
            </p:txBody>
          </p:sp>
          <p:graphicFrame>
            <p:nvGraphicFramePr>
              <p:cNvPr id="50185" name="Object 9"/>
              <p:cNvGraphicFramePr>
                <a:graphicFrameLocks noChangeAspect="1"/>
              </p:cNvGraphicFramePr>
              <p:nvPr/>
            </p:nvGraphicFramePr>
            <p:xfrm>
              <a:off x="2409" y="1634"/>
              <a:ext cx="861" cy="533"/>
            </p:xfrm>
            <a:graphic>
              <a:graphicData uri="http://schemas.openxmlformats.org/presentationml/2006/ole">
                <p:oleObj spid="_x0000_s50185" name="Clip" r:id="rId8" imgW="3265560" imgH="2722680" progId="">
                  <p:embed/>
                </p:oleObj>
              </a:graphicData>
            </a:graphic>
          </p:graphicFrame>
        </p:grpSp>
        <p:sp>
          <p:nvSpPr>
            <p:cNvPr id="50251" name="Text Box 33"/>
            <p:cNvSpPr txBox="1">
              <a:spLocks noChangeArrowheads="1"/>
            </p:cNvSpPr>
            <p:nvPr/>
          </p:nvSpPr>
          <p:spPr bwMode="auto">
            <a:xfrm>
              <a:off x="2048" y="3440"/>
              <a:ext cx="1193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2000" b="1" i="0">
                  <a:latin typeface="Arial Narrow" pitchFamily="34" charset="0"/>
                </a:rPr>
                <a:t>Deployment Tools (generic)</a:t>
              </a:r>
            </a:p>
          </p:txBody>
        </p:sp>
        <p:sp>
          <p:nvSpPr>
            <p:cNvPr id="50252" name="Rectangle 34"/>
            <p:cNvSpPr>
              <a:spLocks noChangeArrowheads="1"/>
            </p:cNvSpPr>
            <p:nvPr/>
          </p:nvSpPr>
          <p:spPr bwMode="auto">
            <a:xfrm>
              <a:off x="3218" y="3072"/>
              <a:ext cx="1002" cy="597"/>
            </a:xfrm>
            <a:prstGeom prst="rect">
              <a:avLst/>
            </a:prstGeom>
            <a:solidFill>
              <a:srgbClr val="FFBE91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FFBE91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>
                <a:spcBef>
                  <a:spcPct val="0"/>
                </a:spcBef>
              </a:pPr>
              <a:endParaRPr lang="de-DE" sz="2400" b="1" i="0">
                <a:latin typeface="Times New Roman" pitchFamily="18" charset="0"/>
              </a:endParaRPr>
            </a:p>
          </p:txBody>
        </p:sp>
        <p:sp>
          <p:nvSpPr>
            <p:cNvPr id="50253" name="Text Box 35"/>
            <p:cNvSpPr txBox="1">
              <a:spLocks noChangeArrowheads="1"/>
            </p:cNvSpPr>
            <p:nvPr/>
          </p:nvSpPr>
          <p:spPr bwMode="auto">
            <a:xfrm>
              <a:off x="3078" y="3298"/>
              <a:ext cx="1252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2000" b="1" i="0">
                  <a:latin typeface="Arial Narrow" pitchFamily="34" charset="0"/>
                </a:rPr>
                <a:t>Deployment</a:t>
              </a:r>
              <a:br>
                <a:rPr lang="en-US" sz="2000" b="1" i="0">
                  <a:latin typeface="Arial Narrow" pitchFamily="34" charset="0"/>
                </a:rPr>
              </a:br>
              <a:r>
                <a:rPr lang="en-US" sz="2000" b="1" i="0">
                  <a:latin typeface="Arial Narrow" pitchFamily="34" charset="0"/>
                </a:rPr>
                <a:t>Interfaces</a:t>
              </a:r>
            </a:p>
          </p:txBody>
        </p:sp>
        <p:sp>
          <p:nvSpPr>
            <p:cNvPr id="50254" name="Line 36"/>
            <p:cNvSpPr>
              <a:spLocks noChangeShapeType="1"/>
            </p:cNvSpPr>
            <p:nvPr/>
          </p:nvSpPr>
          <p:spPr bwMode="auto">
            <a:xfrm>
              <a:off x="3872" y="3205"/>
              <a:ext cx="931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55" name="Line 37"/>
            <p:cNvSpPr>
              <a:spLocks noChangeShapeType="1"/>
            </p:cNvSpPr>
            <p:nvPr/>
          </p:nvSpPr>
          <p:spPr bwMode="auto">
            <a:xfrm>
              <a:off x="3056" y="3211"/>
              <a:ext cx="57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56" name="Oval 38"/>
            <p:cNvSpPr>
              <a:spLocks noChangeArrowheads="1"/>
            </p:cNvSpPr>
            <p:nvPr/>
          </p:nvSpPr>
          <p:spPr bwMode="auto">
            <a:xfrm flipH="1">
              <a:off x="3769" y="3148"/>
              <a:ext cx="118" cy="113"/>
            </a:xfrm>
            <a:prstGeom prst="ellipse">
              <a:avLst/>
            </a:prstGeom>
            <a:solidFill>
              <a:srgbClr val="FF4207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pSp>
          <p:nvGrpSpPr>
            <p:cNvPr id="50257" name="Group 39"/>
            <p:cNvGrpSpPr>
              <a:grpSpLocks/>
            </p:cNvGrpSpPr>
            <p:nvPr/>
          </p:nvGrpSpPr>
          <p:grpSpPr bwMode="auto">
            <a:xfrm>
              <a:off x="1120" y="3116"/>
              <a:ext cx="181" cy="378"/>
              <a:chOff x="2722" y="1833"/>
              <a:chExt cx="136" cy="287"/>
            </a:xfrm>
          </p:grpSpPr>
          <p:sp>
            <p:nvSpPr>
              <p:cNvPr id="50268" name="Oval 40"/>
              <p:cNvSpPr>
                <a:spLocks noChangeArrowheads="1"/>
              </p:cNvSpPr>
              <p:nvPr/>
            </p:nvSpPr>
            <p:spPr bwMode="auto">
              <a:xfrm>
                <a:off x="2739" y="1833"/>
                <a:ext cx="102" cy="96"/>
              </a:xfrm>
              <a:prstGeom prst="ellipse">
                <a:avLst/>
              </a:prstGeom>
              <a:solidFill>
                <a:srgbClr val="FFFFCC"/>
              </a:solidFill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69" name="Line 41"/>
              <p:cNvSpPr>
                <a:spLocks noChangeShapeType="1"/>
              </p:cNvSpPr>
              <p:nvPr/>
            </p:nvSpPr>
            <p:spPr bwMode="auto">
              <a:xfrm>
                <a:off x="2790" y="1929"/>
                <a:ext cx="1" cy="96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70" name="Line 42"/>
              <p:cNvSpPr>
                <a:spLocks noChangeShapeType="1"/>
              </p:cNvSpPr>
              <p:nvPr/>
            </p:nvSpPr>
            <p:spPr bwMode="auto">
              <a:xfrm>
                <a:off x="2733" y="1966"/>
                <a:ext cx="119" cy="1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71" name="Line 43"/>
              <p:cNvSpPr>
                <a:spLocks noChangeShapeType="1"/>
              </p:cNvSpPr>
              <p:nvPr/>
            </p:nvSpPr>
            <p:spPr bwMode="auto">
              <a:xfrm flipH="1">
                <a:off x="2722" y="2025"/>
                <a:ext cx="68" cy="95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72" name="Line 44"/>
              <p:cNvSpPr>
                <a:spLocks noChangeShapeType="1"/>
              </p:cNvSpPr>
              <p:nvPr/>
            </p:nvSpPr>
            <p:spPr bwMode="auto">
              <a:xfrm>
                <a:off x="2790" y="2025"/>
                <a:ext cx="68" cy="95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</p:grpSp>
        <p:graphicFrame>
          <p:nvGraphicFramePr>
            <p:cNvPr id="50183" name="Object 7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4460" y="828"/>
            <a:ext cx="272" cy="251"/>
          </p:xfrm>
          <a:graphic>
            <a:graphicData uri="http://schemas.openxmlformats.org/presentationml/2006/ole">
              <p:oleObj spid="_x0000_s50183" name="Clip" r:id="rId9" imgW="707760" imgH="1046160" progId="">
                <p:embed/>
              </p:oleObj>
            </a:graphicData>
          </a:graphic>
        </p:graphicFrame>
        <p:sp>
          <p:nvSpPr>
            <p:cNvPr id="50258" name="Rectangle 46"/>
            <p:cNvSpPr>
              <a:spLocks noChangeArrowheads="1"/>
            </p:cNvSpPr>
            <p:nvPr/>
          </p:nvSpPr>
          <p:spPr bwMode="auto">
            <a:xfrm>
              <a:off x="4455" y="1484"/>
              <a:ext cx="1083" cy="597"/>
            </a:xfrm>
            <a:prstGeom prst="rect">
              <a:avLst/>
            </a:prstGeom>
            <a:solidFill>
              <a:srgbClr val="FFBE91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FFBE91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>
                <a:spcBef>
                  <a:spcPct val="0"/>
                </a:spcBef>
              </a:pPr>
              <a:endParaRPr lang="de-DE" sz="2400" b="1" i="0">
                <a:latin typeface="Times New Roman" pitchFamily="18" charset="0"/>
              </a:endParaRPr>
            </a:p>
          </p:txBody>
        </p:sp>
        <p:sp>
          <p:nvSpPr>
            <p:cNvPr id="50259" name="Line 47"/>
            <p:cNvSpPr>
              <a:spLocks noChangeShapeType="1"/>
            </p:cNvSpPr>
            <p:nvPr/>
          </p:nvSpPr>
          <p:spPr bwMode="auto">
            <a:xfrm rot="5400000">
              <a:off x="4331" y="2227"/>
              <a:ext cx="559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60" name="AutoShape 48"/>
            <p:cNvSpPr>
              <a:spLocks noChangeArrowheads="1"/>
            </p:cNvSpPr>
            <p:nvPr/>
          </p:nvSpPr>
          <p:spPr bwMode="auto">
            <a:xfrm rot="10800000" flipH="1">
              <a:off x="4501" y="1726"/>
              <a:ext cx="219" cy="23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5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4207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61" name="Line 49"/>
            <p:cNvSpPr>
              <a:spLocks noChangeShapeType="1"/>
            </p:cNvSpPr>
            <p:nvPr/>
          </p:nvSpPr>
          <p:spPr bwMode="auto">
            <a:xfrm rot="5400000">
              <a:off x="4324" y="1431"/>
              <a:ext cx="57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62" name="Oval 50"/>
            <p:cNvSpPr>
              <a:spLocks noChangeArrowheads="1"/>
            </p:cNvSpPr>
            <p:nvPr/>
          </p:nvSpPr>
          <p:spPr bwMode="auto">
            <a:xfrm rot="5400000" flipH="1">
              <a:off x="4552" y="1643"/>
              <a:ext cx="118" cy="113"/>
            </a:xfrm>
            <a:prstGeom prst="ellipse">
              <a:avLst/>
            </a:prstGeom>
            <a:solidFill>
              <a:srgbClr val="FF4207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aphicFrame>
          <p:nvGraphicFramePr>
            <p:cNvPr id="50184" name="Object 8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4531" y="2487"/>
            <a:ext cx="186" cy="183"/>
          </p:xfrm>
          <a:graphic>
            <a:graphicData uri="http://schemas.openxmlformats.org/presentationml/2006/ole">
              <p:oleObj spid="_x0000_s50184" name="Clip" r:id="rId10" imgW="707760" imgH="1046160" progId="">
                <p:embed/>
              </p:oleObj>
            </a:graphicData>
          </a:graphic>
        </p:graphicFrame>
        <p:sp>
          <p:nvSpPr>
            <p:cNvPr id="50263" name="Text Box 52"/>
            <p:cNvSpPr txBox="1">
              <a:spLocks noChangeArrowheads="1"/>
            </p:cNvSpPr>
            <p:nvPr/>
          </p:nvSpPr>
          <p:spPr bwMode="auto">
            <a:xfrm>
              <a:off x="4692" y="1574"/>
              <a:ext cx="928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0"/>
                </a:spcBef>
              </a:pPr>
              <a:r>
                <a:rPr lang="en-US" b="1" i="0">
                  <a:latin typeface="Arial Narrow" pitchFamily="34" charset="0"/>
                </a:rPr>
                <a:t>Infrastructure</a:t>
              </a:r>
              <a:br>
                <a:rPr lang="en-US" b="1" i="0">
                  <a:latin typeface="Arial Narrow" pitchFamily="34" charset="0"/>
                </a:rPr>
              </a:br>
              <a:r>
                <a:rPr lang="en-US" b="1" i="0">
                  <a:latin typeface="Arial Narrow" pitchFamily="34" charset="0"/>
                </a:rPr>
                <a:t>Interfaces</a:t>
              </a:r>
            </a:p>
          </p:txBody>
        </p:sp>
        <p:sp>
          <p:nvSpPr>
            <p:cNvPr id="50264" name="Line 53"/>
            <p:cNvSpPr>
              <a:spLocks noChangeShapeType="1"/>
            </p:cNvSpPr>
            <p:nvPr/>
          </p:nvSpPr>
          <p:spPr bwMode="auto">
            <a:xfrm>
              <a:off x="899" y="2678"/>
              <a:ext cx="0" cy="393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265" name="AutoShape 54"/>
            <p:cNvSpPr>
              <a:spLocks noChangeArrowheads="1"/>
            </p:cNvSpPr>
            <p:nvPr/>
          </p:nvSpPr>
          <p:spPr bwMode="auto">
            <a:xfrm rot="-5400000">
              <a:off x="3599" y="3088"/>
              <a:ext cx="219" cy="23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5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4207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66" name="Text Box 55"/>
            <p:cNvSpPr txBox="1">
              <a:spLocks noChangeArrowheads="1"/>
            </p:cNvSpPr>
            <p:nvPr/>
          </p:nvSpPr>
          <p:spPr bwMode="auto">
            <a:xfrm>
              <a:off x="178" y="2834"/>
              <a:ext cx="694" cy="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400" b="1" i="0">
                  <a:latin typeface="Arial Narrow" pitchFamily="34" charset="0"/>
                </a:rPr>
                <a:t>Shipping</a:t>
              </a:r>
            </a:p>
          </p:txBody>
        </p:sp>
        <p:sp>
          <p:nvSpPr>
            <p:cNvPr id="50267" name="Line 56"/>
            <p:cNvSpPr>
              <a:spLocks noChangeShapeType="1"/>
            </p:cNvSpPr>
            <p:nvPr/>
          </p:nvSpPr>
          <p:spPr bwMode="auto">
            <a:xfrm>
              <a:off x="1024" y="2678"/>
              <a:ext cx="0" cy="393"/>
            </a:xfrm>
            <a:prstGeom prst="line">
              <a:avLst/>
            </a:prstGeom>
            <a:noFill/>
            <a:ln w="57150">
              <a:solidFill>
                <a:schemeClr val="accent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l-NL"/>
            </a:p>
          </p:txBody>
        </p:sp>
      </p:grpSp>
      <p:grpSp>
        <p:nvGrpSpPr>
          <p:cNvPr id="50188" name="Group 57"/>
          <p:cNvGrpSpPr>
            <a:grpSpLocks/>
          </p:cNvGrpSpPr>
          <p:nvPr/>
        </p:nvGrpSpPr>
        <p:grpSpPr bwMode="auto">
          <a:xfrm>
            <a:off x="101600" y="1023938"/>
            <a:ext cx="2087563" cy="3349625"/>
            <a:chOff x="288" y="708"/>
            <a:chExt cx="1315" cy="2110"/>
          </a:xfrm>
        </p:grpSpPr>
        <p:sp>
          <p:nvSpPr>
            <p:cNvPr id="50209" name="Rectangle 58"/>
            <p:cNvSpPr>
              <a:spLocks noChangeArrowheads="1"/>
            </p:cNvSpPr>
            <p:nvPr/>
          </p:nvSpPr>
          <p:spPr bwMode="auto">
            <a:xfrm>
              <a:off x="318" y="708"/>
              <a:ext cx="1240" cy="2110"/>
            </a:xfrm>
            <a:prstGeom prst="rect">
              <a:avLst/>
            </a:prstGeom>
            <a:solidFill>
              <a:srgbClr val="CC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50210" name="Text Box 59"/>
            <p:cNvSpPr txBox="1">
              <a:spLocks noChangeArrowheads="1"/>
            </p:cNvSpPr>
            <p:nvPr/>
          </p:nvSpPr>
          <p:spPr bwMode="auto">
            <a:xfrm>
              <a:off x="978" y="1123"/>
              <a:ext cx="625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600" i="0"/>
                <a:t>SW</a:t>
              </a:r>
            </a:p>
            <a:p>
              <a:pPr algn="ctr" eaLnBrk="0" hangingPunct="0">
                <a:lnSpc>
                  <a:spcPct val="70000"/>
                </a:lnSpc>
                <a:spcBef>
                  <a:spcPct val="0"/>
                </a:spcBef>
              </a:pPr>
              <a:r>
                <a:rPr lang="en-US" sz="1600" i="0"/>
                <a:t>Creator</a:t>
              </a:r>
              <a:r>
                <a:rPr lang="en-US" sz="1600" i="0" baseline="-25000"/>
                <a:t>2</a:t>
              </a:r>
            </a:p>
          </p:txBody>
        </p:sp>
        <p:sp>
          <p:nvSpPr>
            <p:cNvPr id="50211" name="Line 60"/>
            <p:cNvSpPr>
              <a:spLocks noChangeShapeType="1"/>
            </p:cNvSpPr>
            <p:nvPr/>
          </p:nvSpPr>
          <p:spPr bwMode="auto">
            <a:xfrm flipH="1">
              <a:off x="968" y="1411"/>
              <a:ext cx="91" cy="211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212" name="Line 61"/>
            <p:cNvSpPr>
              <a:spLocks noChangeShapeType="1"/>
            </p:cNvSpPr>
            <p:nvPr/>
          </p:nvSpPr>
          <p:spPr bwMode="auto">
            <a:xfrm>
              <a:off x="815" y="2311"/>
              <a:ext cx="0" cy="235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213" name="Oval 62"/>
            <p:cNvSpPr>
              <a:spLocks noChangeArrowheads="1"/>
            </p:cNvSpPr>
            <p:nvPr/>
          </p:nvSpPr>
          <p:spPr bwMode="auto">
            <a:xfrm>
              <a:off x="1223" y="750"/>
              <a:ext cx="135" cy="126"/>
            </a:xfrm>
            <a:prstGeom prst="ellipse">
              <a:avLst/>
            </a:prstGeom>
            <a:solidFill>
              <a:srgbClr val="FFFFCC"/>
            </a:solidFill>
            <a:ln w="38100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214" name="Line 63"/>
            <p:cNvSpPr>
              <a:spLocks noChangeShapeType="1"/>
            </p:cNvSpPr>
            <p:nvPr/>
          </p:nvSpPr>
          <p:spPr bwMode="auto">
            <a:xfrm>
              <a:off x="1291" y="876"/>
              <a:ext cx="1" cy="127"/>
            </a:xfrm>
            <a:prstGeom prst="line">
              <a:avLst/>
            </a:prstGeom>
            <a:noFill/>
            <a:ln w="38100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215" name="Line 64"/>
            <p:cNvSpPr>
              <a:spLocks noChangeShapeType="1"/>
            </p:cNvSpPr>
            <p:nvPr/>
          </p:nvSpPr>
          <p:spPr bwMode="auto">
            <a:xfrm>
              <a:off x="1215" y="925"/>
              <a:ext cx="158" cy="1"/>
            </a:xfrm>
            <a:prstGeom prst="line">
              <a:avLst/>
            </a:prstGeom>
            <a:noFill/>
            <a:ln w="38100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216" name="Line 65"/>
            <p:cNvSpPr>
              <a:spLocks noChangeShapeType="1"/>
            </p:cNvSpPr>
            <p:nvPr/>
          </p:nvSpPr>
          <p:spPr bwMode="auto">
            <a:xfrm flipH="1">
              <a:off x="1200" y="1003"/>
              <a:ext cx="91" cy="125"/>
            </a:xfrm>
            <a:prstGeom prst="line">
              <a:avLst/>
            </a:prstGeom>
            <a:noFill/>
            <a:ln w="38100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217" name="Line 66"/>
            <p:cNvSpPr>
              <a:spLocks noChangeShapeType="1"/>
            </p:cNvSpPr>
            <p:nvPr/>
          </p:nvSpPr>
          <p:spPr bwMode="auto">
            <a:xfrm>
              <a:off x="1291" y="1003"/>
              <a:ext cx="90" cy="125"/>
            </a:xfrm>
            <a:prstGeom prst="line">
              <a:avLst/>
            </a:prstGeom>
            <a:noFill/>
            <a:ln w="38100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218" name="Rectangle 67"/>
            <p:cNvSpPr>
              <a:spLocks noChangeArrowheads="1"/>
            </p:cNvSpPr>
            <p:nvPr/>
          </p:nvSpPr>
          <p:spPr bwMode="auto">
            <a:xfrm>
              <a:off x="396" y="1653"/>
              <a:ext cx="1079" cy="1073"/>
            </a:xfrm>
            <a:prstGeom prst="rect">
              <a:avLst/>
            </a:prstGeom>
            <a:solidFill>
              <a:srgbClr val="379BFF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379BFF"/>
              </a:extrusionClr>
            </a:sp3d>
          </p:spPr>
          <p:txBody>
            <a:bodyPr wrap="none" anchor="ctr">
              <a:flatTx/>
            </a:bodyPr>
            <a:lstStyle/>
            <a:p>
              <a:endParaRPr lang="nl-NL"/>
            </a:p>
          </p:txBody>
        </p:sp>
        <p:sp>
          <p:nvSpPr>
            <p:cNvPr id="50219" name="Rectangle 68"/>
            <p:cNvSpPr>
              <a:spLocks noChangeArrowheads="1"/>
            </p:cNvSpPr>
            <p:nvPr/>
          </p:nvSpPr>
          <p:spPr bwMode="auto">
            <a:xfrm>
              <a:off x="1043" y="1748"/>
              <a:ext cx="200" cy="141"/>
            </a:xfrm>
            <a:prstGeom prst="rect">
              <a:avLst/>
            </a:prstGeom>
            <a:solidFill>
              <a:srgbClr val="FFFF99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FFFF99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de-DE" i="0"/>
                <a:t>A2</a:t>
              </a:r>
            </a:p>
          </p:txBody>
        </p:sp>
        <p:sp>
          <p:nvSpPr>
            <p:cNvPr id="50220" name="Rectangle 69"/>
            <p:cNvSpPr>
              <a:spLocks noChangeArrowheads="1"/>
            </p:cNvSpPr>
            <p:nvPr/>
          </p:nvSpPr>
          <p:spPr bwMode="auto">
            <a:xfrm>
              <a:off x="569" y="1758"/>
              <a:ext cx="200" cy="141"/>
            </a:xfrm>
            <a:prstGeom prst="rect">
              <a:avLst/>
            </a:prstGeom>
            <a:solidFill>
              <a:schemeClr val="bg1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chemeClr val="bg1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de-DE" i="0"/>
                <a:t>A1</a:t>
              </a:r>
            </a:p>
          </p:txBody>
        </p:sp>
        <p:grpSp>
          <p:nvGrpSpPr>
            <p:cNvPr id="50221" name="Group 70"/>
            <p:cNvGrpSpPr>
              <a:grpSpLocks/>
            </p:cNvGrpSpPr>
            <p:nvPr/>
          </p:nvGrpSpPr>
          <p:grpSpPr bwMode="auto">
            <a:xfrm>
              <a:off x="754" y="2091"/>
              <a:ext cx="385" cy="325"/>
              <a:chOff x="1920" y="2544"/>
              <a:chExt cx="1104" cy="1200"/>
            </a:xfrm>
          </p:grpSpPr>
          <p:pic>
            <p:nvPicPr>
              <p:cNvPr id="50233" name="Picture 71"/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1920" y="2544"/>
                <a:ext cx="1104" cy="1200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</p:pic>
          <p:pic>
            <p:nvPicPr>
              <p:cNvPr id="50234" name="Picture 72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1968" y="2784"/>
                <a:ext cx="810" cy="864"/>
              </a:xfrm>
              <a:prstGeom prst="rect">
                <a:avLst/>
              </a:prstGeom>
              <a:noFill/>
              <a:ln w="9525">
                <a:solidFill>
                  <a:srgbClr val="000080"/>
                </a:solidFill>
                <a:miter lim="800000"/>
                <a:headEnd/>
                <a:tailEnd/>
              </a:ln>
            </p:spPr>
          </p:pic>
        </p:grpSp>
        <p:sp>
          <p:nvSpPr>
            <p:cNvPr id="50222" name="Text Box 73"/>
            <p:cNvSpPr txBox="1">
              <a:spLocks noChangeArrowheads="1"/>
            </p:cNvSpPr>
            <p:nvPr/>
          </p:nvSpPr>
          <p:spPr bwMode="auto">
            <a:xfrm>
              <a:off x="498" y="2409"/>
              <a:ext cx="920" cy="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600" i="0">
                  <a:solidFill>
                    <a:schemeClr val="bg1"/>
                  </a:solidFill>
                </a:rPr>
                <a:t>Deployment</a:t>
              </a:r>
            </a:p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600" i="0">
                  <a:solidFill>
                    <a:schemeClr val="bg1"/>
                  </a:solidFill>
                </a:rPr>
                <a:t>requirements</a:t>
              </a:r>
            </a:p>
          </p:txBody>
        </p:sp>
        <p:sp>
          <p:nvSpPr>
            <p:cNvPr id="50223" name="Text Box 74"/>
            <p:cNvSpPr txBox="1">
              <a:spLocks noChangeArrowheads="1"/>
            </p:cNvSpPr>
            <p:nvPr/>
          </p:nvSpPr>
          <p:spPr bwMode="auto">
            <a:xfrm>
              <a:off x="396" y="1910"/>
              <a:ext cx="108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600" i="0">
                  <a:solidFill>
                    <a:schemeClr val="bg1"/>
                  </a:solidFill>
                </a:rPr>
                <a:t>Implementations</a:t>
              </a:r>
            </a:p>
          </p:txBody>
        </p:sp>
        <p:sp>
          <p:nvSpPr>
            <p:cNvPr id="50224" name="Line 75"/>
            <p:cNvSpPr>
              <a:spLocks noChangeShapeType="1"/>
            </p:cNvSpPr>
            <p:nvPr/>
          </p:nvSpPr>
          <p:spPr bwMode="auto">
            <a:xfrm flipH="1">
              <a:off x="1205" y="1411"/>
              <a:ext cx="80" cy="27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50225" name="Line 76"/>
            <p:cNvSpPr>
              <a:spLocks noChangeShapeType="1"/>
            </p:cNvSpPr>
            <p:nvPr/>
          </p:nvSpPr>
          <p:spPr bwMode="auto">
            <a:xfrm>
              <a:off x="605" y="1411"/>
              <a:ext cx="91" cy="27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nl-NL"/>
            </a:p>
          </p:txBody>
        </p:sp>
        <p:grpSp>
          <p:nvGrpSpPr>
            <p:cNvPr id="50226" name="Group 77"/>
            <p:cNvGrpSpPr>
              <a:grpSpLocks/>
            </p:cNvGrpSpPr>
            <p:nvPr/>
          </p:nvGrpSpPr>
          <p:grpSpPr bwMode="auto">
            <a:xfrm>
              <a:off x="500" y="751"/>
              <a:ext cx="181" cy="378"/>
              <a:chOff x="2722" y="1833"/>
              <a:chExt cx="136" cy="287"/>
            </a:xfrm>
          </p:grpSpPr>
          <p:sp>
            <p:nvSpPr>
              <p:cNvPr id="50228" name="Oval 78"/>
              <p:cNvSpPr>
                <a:spLocks noChangeArrowheads="1"/>
              </p:cNvSpPr>
              <p:nvPr/>
            </p:nvSpPr>
            <p:spPr bwMode="auto">
              <a:xfrm>
                <a:off x="2739" y="1833"/>
                <a:ext cx="102" cy="96"/>
              </a:xfrm>
              <a:prstGeom prst="ellipse">
                <a:avLst/>
              </a:prstGeom>
              <a:solidFill>
                <a:srgbClr val="FFFFCC"/>
              </a:solidFill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29" name="Line 79"/>
              <p:cNvSpPr>
                <a:spLocks noChangeShapeType="1"/>
              </p:cNvSpPr>
              <p:nvPr/>
            </p:nvSpPr>
            <p:spPr bwMode="auto">
              <a:xfrm>
                <a:off x="2790" y="1929"/>
                <a:ext cx="1" cy="96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30" name="Line 80"/>
              <p:cNvSpPr>
                <a:spLocks noChangeShapeType="1"/>
              </p:cNvSpPr>
              <p:nvPr/>
            </p:nvSpPr>
            <p:spPr bwMode="auto">
              <a:xfrm>
                <a:off x="2733" y="1966"/>
                <a:ext cx="119" cy="1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31" name="Line 81"/>
              <p:cNvSpPr>
                <a:spLocks noChangeShapeType="1"/>
              </p:cNvSpPr>
              <p:nvPr/>
            </p:nvSpPr>
            <p:spPr bwMode="auto">
              <a:xfrm flipH="1">
                <a:off x="2722" y="2025"/>
                <a:ext cx="68" cy="95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32" name="Line 82"/>
              <p:cNvSpPr>
                <a:spLocks noChangeShapeType="1"/>
              </p:cNvSpPr>
              <p:nvPr/>
            </p:nvSpPr>
            <p:spPr bwMode="auto">
              <a:xfrm>
                <a:off x="2790" y="2025"/>
                <a:ext cx="68" cy="95"/>
              </a:xfrm>
              <a:prstGeom prst="line">
                <a:avLst/>
              </a:prstGeom>
              <a:noFill/>
              <a:ln w="38100">
                <a:solidFill>
                  <a:srgbClr val="9900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</p:grpSp>
        <p:sp>
          <p:nvSpPr>
            <p:cNvPr id="50227" name="Text Box 83"/>
            <p:cNvSpPr txBox="1">
              <a:spLocks noChangeArrowheads="1"/>
            </p:cNvSpPr>
            <p:nvPr/>
          </p:nvSpPr>
          <p:spPr bwMode="auto">
            <a:xfrm>
              <a:off x="288" y="1113"/>
              <a:ext cx="585" cy="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0"/>
                </a:spcBef>
              </a:pPr>
              <a:r>
                <a:rPr lang="en-US" sz="1600" i="0"/>
                <a:t>SW </a:t>
              </a:r>
            </a:p>
            <a:p>
              <a:pPr algn="ctr" eaLnBrk="0" hangingPunct="0">
                <a:lnSpc>
                  <a:spcPct val="70000"/>
                </a:lnSpc>
                <a:spcBef>
                  <a:spcPct val="0"/>
                </a:spcBef>
              </a:pPr>
              <a:r>
                <a:rPr lang="en-US" sz="1600" i="0"/>
                <a:t>Creator</a:t>
              </a:r>
              <a:r>
                <a:rPr lang="en-US" sz="1600" i="0" baseline="-25000"/>
                <a:t>1</a:t>
              </a:r>
            </a:p>
          </p:txBody>
        </p:sp>
      </p:grpSp>
      <p:grpSp>
        <p:nvGrpSpPr>
          <p:cNvPr id="50189" name="Group 84"/>
          <p:cNvGrpSpPr>
            <a:grpSpLocks/>
          </p:cNvGrpSpPr>
          <p:nvPr/>
        </p:nvGrpSpPr>
        <p:grpSpPr bwMode="auto">
          <a:xfrm>
            <a:off x="2179638" y="1066800"/>
            <a:ext cx="4779962" cy="3802063"/>
            <a:chOff x="1240" y="672"/>
            <a:chExt cx="3011" cy="2395"/>
          </a:xfrm>
        </p:grpSpPr>
        <p:sp>
          <p:nvSpPr>
            <p:cNvPr id="50191" name="Line 85"/>
            <p:cNvSpPr>
              <a:spLocks noChangeShapeType="1"/>
            </p:cNvSpPr>
            <p:nvPr/>
          </p:nvSpPr>
          <p:spPr bwMode="auto">
            <a:xfrm>
              <a:off x="1240" y="2227"/>
              <a:ext cx="413" cy="227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prstDash val="sysDot"/>
              <a:round/>
              <a:headEnd type="triangle" w="med" len="med"/>
              <a:tailEnd/>
            </a:ln>
          </p:spPr>
          <p:txBody>
            <a:bodyPr/>
            <a:lstStyle/>
            <a:p>
              <a:endParaRPr lang="nl-NL"/>
            </a:p>
          </p:txBody>
        </p:sp>
        <p:grpSp>
          <p:nvGrpSpPr>
            <p:cNvPr id="50192" name="Group 86"/>
            <p:cNvGrpSpPr>
              <a:grpSpLocks/>
            </p:cNvGrpSpPr>
            <p:nvPr/>
          </p:nvGrpSpPr>
          <p:grpSpPr bwMode="auto">
            <a:xfrm>
              <a:off x="1258" y="672"/>
              <a:ext cx="2993" cy="2395"/>
              <a:chOff x="1258" y="672"/>
              <a:chExt cx="2993" cy="2395"/>
            </a:xfrm>
          </p:grpSpPr>
          <p:sp>
            <p:nvSpPr>
              <p:cNvPr id="50193" name="Line 87"/>
              <p:cNvSpPr>
                <a:spLocks noChangeShapeType="1"/>
              </p:cNvSpPr>
              <p:nvPr/>
            </p:nvSpPr>
            <p:spPr bwMode="auto">
              <a:xfrm flipH="1" flipV="1">
                <a:off x="3507" y="1159"/>
                <a:ext cx="744" cy="657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pic>
            <p:nvPicPr>
              <p:cNvPr id="50194" name="Picture 88"/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1592" y="2182"/>
                <a:ext cx="1117" cy="725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</p:spPr>
          </p:pic>
          <p:pic>
            <p:nvPicPr>
              <p:cNvPr id="50195" name="Picture 89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1665" y="2332"/>
                <a:ext cx="819" cy="5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0196" name="Text Box 90"/>
              <p:cNvSpPr txBox="1">
                <a:spLocks noChangeArrowheads="1"/>
              </p:cNvSpPr>
              <p:nvPr/>
            </p:nvSpPr>
            <p:spPr bwMode="auto">
              <a:xfrm>
                <a:off x="2528" y="2286"/>
                <a:ext cx="987" cy="3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lnSpc>
                    <a:spcPct val="90000"/>
                  </a:lnSpc>
                  <a:spcBef>
                    <a:spcPct val="0"/>
                  </a:spcBef>
                </a:pPr>
                <a:r>
                  <a:rPr lang="en-US" i="0">
                    <a:solidFill>
                      <a:srgbClr val="CC3300"/>
                    </a:solidFill>
                    <a:latin typeface="Arial Narrow" pitchFamily="34" charset="0"/>
                  </a:rPr>
                  <a:t>Interchange</a:t>
                </a:r>
                <a:br>
                  <a:rPr lang="en-US" i="0">
                    <a:solidFill>
                      <a:srgbClr val="CC3300"/>
                    </a:solidFill>
                    <a:latin typeface="Arial Narrow" pitchFamily="34" charset="0"/>
                  </a:rPr>
                </a:br>
                <a:r>
                  <a:rPr lang="en-US" i="0">
                    <a:solidFill>
                      <a:srgbClr val="CC3300"/>
                    </a:solidFill>
                    <a:latin typeface="Arial Narrow" pitchFamily="34" charset="0"/>
                  </a:rPr>
                  <a:t>Formats</a:t>
                </a:r>
              </a:p>
            </p:txBody>
          </p:sp>
          <p:sp>
            <p:nvSpPr>
              <p:cNvPr id="50197" name="Line 91"/>
              <p:cNvSpPr>
                <a:spLocks noChangeShapeType="1"/>
              </p:cNvSpPr>
              <p:nvPr/>
            </p:nvSpPr>
            <p:spPr bwMode="auto">
              <a:xfrm flipV="1">
                <a:off x="2003" y="1164"/>
                <a:ext cx="584" cy="1053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198" name="Line 92"/>
              <p:cNvSpPr>
                <a:spLocks noChangeShapeType="1"/>
              </p:cNvSpPr>
              <p:nvPr/>
            </p:nvSpPr>
            <p:spPr bwMode="auto">
              <a:xfrm flipH="1" flipV="1">
                <a:off x="2646" y="2726"/>
                <a:ext cx="619" cy="341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prstDash val="sysDot"/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199" name="Line 93"/>
              <p:cNvSpPr>
                <a:spLocks noChangeShapeType="1"/>
              </p:cNvSpPr>
              <p:nvPr/>
            </p:nvSpPr>
            <p:spPr bwMode="auto">
              <a:xfrm flipH="1" flipV="1">
                <a:off x="3294" y="1176"/>
                <a:ext cx="346" cy="1891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00" name="Rectangle 94"/>
              <p:cNvSpPr>
                <a:spLocks noChangeArrowheads="1"/>
              </p:cNvSpPr>
              <p:nvPr/>
            </p:nvSpPr>
            <p:spPr bwMode="auto">
              <a:xfrm>
                <a:off x="2566" y="1565"/>
                <a:ext cx="635" cy="409"/>
              </a:xfrm>
              <a:prstGeom prst="rect">
                <a:avLst/>
              </a:prstGeom>
              <a:solidFill>
                <a:srgbClr val="FFBE9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BE91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algn="ctr" eaLnBrk="0" hangingPunct="0">
                  <a:spcBef>
                    <a:spcPct val="0"/>
                  </a:spcBef>
                </a:pPr>
                <a:r>
                  <a:rPr lang="de-DE" sz="2000" i="0"/>
                  <a:t>D &amp; C</a:t>
                </a:r>
              </a:p>
              <a:p>
                <a:pPr algn="ctr" eaLnBrk="0" hangingPunct="0">
                  <a:lnSpc>
                    <a:spcPct val="70000"/>
                  </a:lnSpc>
                  <a:spcBef>
                    <a:spcPct val="0"/>
                  </a:spcBef>
                </a:pPr>
                <a:r>
                  <a:rPr lang="de-DE" sz="2000" i="0"/>
                  <a:t>Profile</a:t>
                </a:r>
              </a:p>
            </p:txBody>
          </p:sp>
          <p:sp>
            <p:nvSpPr>
              <p:cNvPr id="50201" name="Line 95"/>
              <p:cNvSpPr>
                <a:spLocks noChangeShapeType="1"/>
              </p:cNvSpPr>
              <p:nvPr/>
            </p:nvSpPr>
            <p:spPr bwMode="auto">
              <a:xfrm flipV="1">
                <a:off x="2917" y="1113"/>
                <a:ext cx="1" cy="409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02" name="Line 96"/>
              <p:cNvSpPr>
                <a:spLocks noChangeShapeType="1"/>
              </p:cNvSpPr>
              <p:nvPr/>
            </p:nvSpPr>
            <p:spPr bwMode="auto">
              <a:xfrm flipH="1" flipV="1">
                <a:off x="3123" y="1957"/>
                <a:ext cx="1111" cy="950"/>
              </a:xfrm>
              <a:prstGeom prst="line">
                <a:avLst/>
              </a:prstGeom>
              <a:noFill/>
              <a:ln w="38100" cap="rnd">
                <a:solidFill>
                  <a:srgbClr val="FF3300"/>
                </a:solidFill>
                <a:prstDash val="sysDot"/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03" name="Line 97"/>
              <p:cNvSpPr>
                <a:spLocks noChangeShapeType="1"/>
              </p:cNvSpPr>
              <p:nvPr/>
            </p:nvSpPr>
            <p:spPr bwMode="auto">
              <a:xfrm flipV="1">
                <a:off x="1258" y="1747"/>
                <a:ext cx="1388" cy="443"/>
              </a:xfrm>
              <a:prstGeom prst="line">
                <a:avLst/>
              </a:prstGeom>
              <a:noFill/>
              <a:ln w="38100" cap="rnd">
                <a:solidFill>
                  <a:srgbClr val="FF3300"/>
                </a:solidFill>
                <a:prstDash val="sysDot"/>
                <a:round/>
                <a:headEnd type="triangle" w="med" len="med"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50204" name="Text Box 98"/>
              <p:cNvSpPr txBox="1">
                <a:spLocks noChangeArrowheads="1"/>
              </p:cNvSpPr>
              <p:nvPr/>
            </p:nvSpPr>
            <p:spPr bwMode="auto">
              <a:xfrm>
                <a:off x="1563" y="1264"/>
                <a:ext cx="757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r" eaLnBrk="0" hangingPunct="0">
                  <a:lnSpc>
                    <a:spcPct val="80000"/>
                  </a:lnSpc>
                  <a:spcBef>
                    <a:spcPct val="0"/>
                  </a:spcBef>
                </a:pPr>
                <a:r>
                  <a:rPr lang="en-US" sz="1400" i="0"/>
                  <a:t>XMLSchema</a:t>
                </a:r>
                <a:br>
                  <a:rPr lang="en-US" sz="1400" i="0"/>
                </a:br>
                <a:r>
                  <a:rPr lang="en-US" sz="1400" i="0"/>
                  <a:t>Generation</a:t>
                </a:r>
              </a:p>
            </p:txBody>
          </p:sp>
          <p:sp>
            <p:nvSpPr>
              <p:cNvPr id="50205" name="Text Box 99"/>
              <p:cNvSpPr txBox="1">
                <a:spLocks noChangeArrowheads="1"/>
              </p:cNvSpPr>
              <p:nvPr/>
            </p:nvSpPr>
            <p:spPr bwMode="auto">
              <a:xfrm>
                <a:off x="3419" y="1609"/>
                <a:ext cx="694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lnSpc>
                    <a:spcPct val="80000"/>
                  </a:lnSpc>
                  <a:spcBef>
                    <a:spcPct val="0"/>
                  </a:spcBef>
                </a:pPr>
                <a:r>
                  <a:rPr lang="en-US" sz="1400" i="0"/>
                  <a:t>IDL</a:t>
                </a:r>
                <a:br>
                  <a:rPr lang="en-US" sz="1400" i="0"/>
                </a:br>
                <a:r>
                  <a:rPr lang="en-US" sz="1400" i="0"/>
                  <a:t>Generation</a:t>
                </a:r>
              </a:p>
            </p:txBody>
          </p:sp>
          <p:sp>
            <p:nvSpPr>
              <p:cNvPr id="50206" name="Rectangle 100"/>
              <p:cNvSpPr>
                <a:spLocks noChangeArrowheads="1"/>
              </p:cNvSpPr>
              <p:nvPr/>
            </p:nvSpPr>
            <p:spPr bwMode="auto">
              <a:xfrm>
                <a:off x="2143" y="681"/>
                <a:ext cx="1363" cy="490"/>
              </a:xfrm>
              <a:prstGeom prst="rect">
                <a:avLst/>
              </a:prstGeom>
              <a:solidFill>
                <a:srgbClr val="FF3300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FF3300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nl-NL"/>
              </a:p>
            </p:txBody>
          </p:sp>
          <p:sp>
            <p:nvSpPr>
              <p:cNvPr id="50207" name="Text Box 101"/>
              <p:cNvSpPr txBox="1">
                <a:spLocks noChangeArrowheads="1"/>
              </p:cNvSpPr>
              <p:nvPr/>
            </p:nvSpPr>
            <p:spPr bwMode="auto">
              <a:xfrm>
                <a:off x="2178" y="674"/>
                <a:ext cx="1289" cy="2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lnSpc>
                    <a:spcPct val="90000"/>
                  </a:lnSpc>
                  <a:spcBef>
                    <a:spcPct val="0"/>
                  </a:spcBef>
                </a:pPr>
                <a:endParaRPr lang="de-DE" sz="2000" i="0">
                  <a:solidFill>
                    <a:srgbClr val="FF7C53"/>
                  </a:solidFill>
                </a:endParaRPr>
              </a:p>
            </p:txBody>
          </p:sp>
          <p:sp>
            <p:nvSpPr>
              <p:cNvPr id="50208" name="Text Box 102"/>
              <p:cNvSpPr txBox="1">
                <a:spLocks noChangeArrowheads="1"/>
              </p:cNvSpPr>
              <p:nvPr/>
            </p:nvSpPr>
            <p:spPr bwMode="auto">
              <a:xfrm>
                <a:off x="2039" y="672"/>
                <a:ext cx="1629" cy="45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lnSpc>
                    <a:spcPct val="110000"/>
                  </a:lnSpc>
                  <a:spcBef>
                    <a:spcPct val="0"/>
                  </a:spcBef>
                </a:pPr>
                <a:r>
                  <a:rPr lang="en-US" sz="2000" i="0">
                    <a:solidFill>
                      <a:schemeClr val="bg1"/>
                    </a:solidFill>
                  </a:rPr>
                  <a:t>OMG D &amp; C Spec</a:t>
                </a:r>
              </a:p>
              <a:p>
                <a:pPr algn="ctr" eaLnBrk="0" hangingPunct="0">
                  <a:lnSpc>
                    <a:spcPct val="80000"/>
                  </a:lnSpc>
                  <a:spcBef>
                    <a:spcPct val="0"/>
                  </a:spcBef>
                </a:pPr>
                <a:r>
                  <a:rPr lang="en-US" sz="2000" i="0">
                    <a:solidFill>
                      <a:schemeClr val="bg1"/>
                    </a:solidFill>
                  </a:rPr>
                  <a:t>(PIM &amp; PSMs</a:t>
                </a:r>
                <a:r>
                  <a:rPr lang="en-US" sz="2400" i="0">
                    <a:solidFill>
                      <a:schemeClr val="bg1"/>
                    </a:solidFill>
                  </a:rPr>
                  <a:t>)</a:t>
                </a:r>
                <a:endParaRPr lang="de-DE" sz="2000" i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50190" name="Rectangle 104"/>
          <p:cNvSpPr>
            <a:spLocks noChangeArrowheads="1"/>
          </p:cNvSpPr>
          <p:nvPr/>
        </p:nvSpPr>
        <p:spPr bwMode="auto">
          <a:xfrm>
            <a:off x="974725" y="6354763"/>
            <a:ext cx="7159625" cy="396875"/>
          </a:xfrm>
          <a:prstGeom prst="rect">
            <a:avLst/>
          </a:prstGeom>
          <a:solidFill>
            <a:schemeClr val="bg1"/>
          </a:solidFill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000" b="1" i="0">
                <a:latin typeface="Arial Narrow" pitchFamily="34" charset="0"/>
              </a:rPr>
              <a:t>OMG Deployment &amp; Configuration (D&amp;C) specification (ptc/05-01-07)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ChangeArrowheads="1"/>
          </p:cNvSpPr>
          <p:nvPr/>
        </p:nvSpPr>
        <p:spPr bwMode="auto">
          <a:xfrm>
            <a:off x="0" y="56197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en-US" altLang="zh-CN" sz="3200" i="0">
                <a:solidFill>
                  <a:srgbClr val="FF0000"/>
                </a:solidFill>
                <a:ea typeface="宋体" pitchFamily="2" charset="-122"/>
              </a:rPr>
              <a:t>CCM Deployment Solution</a:t>
            </a:r>
          </a:p>
        </p:txBody>
      </p:sp>
      <p:sp>
        <p:nvSpPr>
          <p:cNvPr id="147459" name="Rectangle 3"/>
          <p:cNvSpPr>
            <a:spLocks noChangeArrowheads="1"/>
          </p:cNvSpPr>
          <p:nvPr/>
        </p:nvSpPr>
        <p:spPr bwMode="auto">
          <a:xfrm>
            <a:off x="228600" y="998538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buFontTx/>
              <a:buChar char="•"/>
            </a:pPr>
            <a:r>
              <a:rPr lang="en-US" altLang="zh-CN" sz="2000" b="1" i="0">
                <a:ea typeface="宋体" pitchFamily="2" charset="-122"/>
              </a:rPr>
              <a:t>Well-defined exchange format</a:t>
            </a:r>
          </a:p>
          <a:p>
            <a:pPr marL="511175" lvl="1" indent="-16986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Defines what a software vendor delivers</a:t>
            </a:r>
          </a:p>
          <a:p>
            <a:pPr marL="511175" lvl="1" indent="-16986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Requires “off-line” data format that can be stored in XML files</a:t>
            </a:r>
          </a:p>
          <a:p>
            <a:pPr marL="169863" indent="-169863">
              <a:buFontTx/>
              <a:buChar char="•"/>
            </a:pPr>
            <a:r>
              <a:rPr lang="en-US" altLang="zh-CN" sz="2000" b="1" i="0">
                <a:ea typeface="宋体" pitchFamily="2" charset="-122"/>
              </a:rPr>
              <a:t>Well-defined interfaces</a:t>
            </a:r>
          </a:p>
          <a:p>
            <a:pPr marL="511175" lvl="1" indent="-16986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Infrastructure to install, configure, &amp; deploy software</a:t>
            </a:r>
          </a:p>
          <a:p>
            <a:pPr marL="511175" lvl="1" indent="-16986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Requires “on-line” IDL data format that can be passed to/from interfaces</a:t>
            </a:r>
          </a:p>
          <a:p>
            <a:pPr marL="169863" indent="-169863">
              <a:buFontTx/>
              <a:buChar char="•"/>
            </a:pPr>
            <a:r>
              <a:rPr lang="en-US" altLang="zh-CN" sz="2000" b="1" i="0">
                <a:ea typeface="宋体" pitchFamily="2" charset="-122"/>
              </a:rPr>
              <a:t>Well-defined software metadata model</a:t>
            </a:r>
          </a:p>
          <a:p>
            <a:pPr marL="511175" lvl="1" indent="-16986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Annotate software &amp; hardware with interoperable, vendor-independent, deployment-relevant information</a:t>
            </a:r>
          </a:p>
          <a:p>
            <a:pPr marL="511175" lvl="1" indent="-16986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Generate “on-line” &amp; “off-line” data formats from models</a:t>
            </a:r>
          </a:p>
          <a:p>
            <a:pPr marL="857250" lvl="2" indent="-174625"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e.g., CoSMIC at www.dre.vanderbilt.edu/cosmic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6A1217F2-CD69-488A-A493-A3B64B931AAA}" type="slidenum">
              <a:rPr lang="zh-CN" altLang="en-US" smtClean="0">
                <a:latin typeface="Arial" charset="0"/>
              </a:rPr>
              <a:pPr/>
              <a:t>122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14848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1275" y="1066800"/>
            <a:ext cx="7213600" cy="5019675"/>
          </a:xfrm>
          <a:noFill/>
        </p:spPr>
        <p:txBody>
          <a:bodyPr anchor="ctr" anchorCtr="1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Overview of Lightweight CCM Specification</a:t>
            </a:r>
          </a:p>
        </p:txBody>
      </p:sp>
      <p:sp>
        <p:nvSpPr>
          <p:cNvPr id="148484" name="Rectangle 3"/>
          <p:cNvSpPr>
            <a:spLocks noChangeArrowheads="1"/>
          </p:cNvSpPr>
          <p:nvPr/>
        </p:nvSpPr>
        <p:spPr bwMode="auto">
          <a:xfrm>
            <a:off x="1435100" y="5580063"/>
            <a:ext cx="6969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 algn="ctr">
              <a:spcBef>
                <a:spcPct val="20000"/>
              </a:spcBef>
            </a:pPr>
            <a:r>
              <a:rPr lang="en-US" altLang="zh-CN" sz="2400" i="0">
                <a:ea typeface="宋体" pitchFamily="2" charset="-122"/>
              </a:rPr>
              <a:t>www.omg.org/cgi-bin/doc?realtime/2003-05-05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06" name="Picture 2" descr="corvette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18138" y="2185988"/>
            <a:ext cx="33528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950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000" smtClean="0">
                <a:ea typeface="宋体" pitchFamily="2" charset="-122"/>
              </a:rPr>
              <a:t>Motivation for Lightweight CCM (LwCCM)</a:t>
            </a:r>
          </a:p>
        </p:txBody>
      </p:sp>
      <p:sp>
        <p:nvSpPr>
          <p:cNvPr id="14950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74613" y="946150"/>
            <a:ext cx="5121275" cy="5362575"/>
          </a:xfrm>
        </p:spPr>
        <p:txBody>
          <a:bodyPr/>
          <a:lstStyle/>
          <a:p>
            <a:pPr marL="174625" indent="-174625" eaLnBrk="1" hangingPunct="1">
              <a:spcBef>
                <a:spcPct val="70000"/>
              </a:spcBef>
            </a:pPr>
            <a:r>
              <a:rPr lang="en-US" altLang="zh-CN" sz="2000" smtClean="0">
                <a:ea typeface="宋体" pitchFamily="2" charset="-122"/>
              </a:rPr>
              <a:t>Many DRE CORBA applications can’t use “enterprise” CCM due to constraints </a:t>
            </a:r>
          </a:p>
          <a:p>
            <a:pPr marL="511175" lvl="1" indent="-163513" eaLnBrk="1" hangingPunct="1">
              <a:spcBef>
                <a:spcPct val="70000"/>
              </a:spcBef>
            </a:pPr>
            <a:r>
              <a:rPr lang="en-US" altLang="zh-CN" sz="2000" smtClean="0">
                <a:ea typeface="宋体" pitchFamily="2" charset="-122"/>
              </a:rPr>
              <a:t>e.g., small code size in embedded environments &amp; limited processing overhead for performance-intensive applications</a:t>
            </a:r>
          </a:p>
          <a:p>
            <a:pPr marL="174625" indent="-174625" eaLnBrk="1" hangingPunct="1">
              <a:spcBef>
                <a:spcPct val="70000"/>
              </a:spcBef>
            </a:pPr>
            <a:r>
              <a:rPr lang="en-US" altLang="zh-CN" sz="2000" smtClean="0">
                <a:ea typeface="宋体" pitchFamily="2" charset="-122"/>
              </a:rPr>
              <a:t>These constrained environments need “lightweight” CCM functionality </a:t>
            </a:r>
          </a:p>
          <a:p>
            <a:pPr marL="174625" indent="-174625" eaLnBrk="1" hangingPunct="1">
              <a:spcBef>
                <a:spcPct val="70000"/>
              </a:spcBef>
            </a:pPr>
            <a:r>
              <a:rPr lang="en-US" altLang="zh-CN" sz="2000" smtClean="0">
                <a:ea typeface="宋体" pitchFamily="2" charset="-122"/>
              </a:rPr>
              <a:t>ORB vendors, or other third-party vendors, can then support this lightweight version in a standard package</a:t>
            </a:r>
          </a:p>
          <a:p>
            <a:pPr marL="174625" indent="-174625" eaLnBrk="1" hangingPunct="1">
              <a:spcBef>
                <a:spcPct val="70000"/>
              </a:spcBef>
            </a:pPr>
            <a:r>
              <a:rPr lang="en-US" altLang="zh-CN" sz="2000" smtClean="0">
                <a:ea typeface="宋体" pitchFamily="2" charset="-122"/>
              </a:rPr>
              <a:t>In the </a:t>
            </a:r>
            <a:r>
              <a:rPr lang="en-US" altLang="zh-CN" sz="2000" i="1" smtClean="0">
                <a:ea typeface="宋体" pitchFamily="2" charset="-122"/>
              </a:rPr>
              <a:t>Lightweight CCM</a:t>
            </a:r>
            <a:r>
              <a:rPr lang="en-US" altLang="zh-CN" sz="2000" smtClean="0">
                <a:ea typeface="宋体" pitchFamily="2" charset="-122"/>
              </a:rPr>
              <a:t> specification, each section is explicitly treated &amp; either retained as is, profiled, or removed</a:t>
            </a:r>
          </a:p>
        </p:txBody>
      </p:sp>
      <p:pic>
        <p:nvPicPr>
          <p:cNvPr id="149509" name="Picture 6" descr="fabric parabolic telescope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0813" y="1181100"/>
            <a:ext cx="1619250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510" name="Picture 7" descr="Presentation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39063" y="1019175"/>
            <a:ext cx="1376362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511" name="Picture 8" descr="untitled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15113" y="4583113"/>
            <a:ext cx="2509837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512" name="Picture 9" descr="Presentation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43475" y="4860925"/>
            <a:ext cx="1751013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2"/>
          <p:cNvSpPr>
            <a:spLocks noChangeArrowheads="1"/>
          </p:cNvSpPr>
          <p:nvPr/>
        </p:nvSpPr>
        <p:spPr bwMode="auto">
          <a:xfrm>
            <a:off x="4641850" y="1133475"/>
            <a:ext cx="4371975" cy="4972050"/>
          </a:xfrm>
          <a:prstGeom prst="rect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51204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000" smtClean="0">
                <a:ea typeface="宋体" pitchFamily="2" charset="-122"/>
              </a:rPr>
              <a:t>CCM Features Retained in LwCCM Subset</a:t>
            </a:r>
          </a:p>
        </p:txBody>
      </p:sp>
      <p:sp>
        <p:nvSpPr>
          <p:cNvPr id="51205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52400" y="1046163"/>
            <a:ext cx="4181475" cy="5181600"/>
          </a:xfrm>
        </p:spPr>
        <p:txBody>
          <a:bodyPr/>
          <a:lstStyle/>
          <a:p>
            <a:pPr marL="174625" indent="-174625" eaLnBrk="1" hangingPunct="1">
              <a:spcBef>
                <a:spcPct val="60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All types of ports, i.e.,</a:t>
            </a:r>
          </a:p>
          <a:p>
            <a:pPr marL="511175" lvl="1" indent="-163513" eaLnBrk="1" hangingPunct="1">
              <a:spcBef>
                <a:spcPct val="60000"/>
              </a:spcBef>
            </a:pPr>
            <a:r>
              <a:rPr lang="en-US" altLang="zh-CN" sz="2000" smtClean="0">
                <a:ea typeface="宋体" pitchFamily="2" charset="-122"/>
              </a:rPr>
              <a:t>Facets</a:t>
            </a:r>
          </a:p>
          <a:p>
            <a:pPr marL="511175" lvl="1" indent="-163513" eaLnBrk="1" hangingPunct="1">
              <a:spcBef>
                <a:spcPct val="60000"/>
              </a:spcBef>
            </a:pPr>
            <a:r>
              <a:rPr lang="en-US" altLang="zh-CN" sz="2000" smtClean="0">
                <a:ea typeface="宋体" pitchFamily="2" charset="-122"/>
              </a:rPr>
              <a:t>Receptacles</a:t>
            </a:r>
          </a:p>
          <a:p>
            <a:pPr marL="511175" lvl="1" indent="-163513" eaLnBrk="1" hangingPunct="1">
              <a:spcBef>
                <a:spcPct val="60000"/>
              </a:spcBef>
            </a:pPr>
            <a:r>
              <a:rPr lang="en-US" altLang="zh-CN" sz="2000" smtClean="0">
                <a:ea typeface="宋体" pitchFamily="2" charset="-122"/>
              </a:rPr>
              <a:t>Event sources &amp; sinks</a:t>
            </a:r>
          </a:p>
          <a:p>
            <a:pPr marL="511175" lvl="1" indent="-163513" eaLnBrk="1" hangingPunct="1">
              <a:spcBef>
                <a:spcPct val="60000"/>
              </a:spcBef>
            </a:pPr>
            <a:r>
              <a:rPr lang="en-US" altLang="zh-CN" sz="2000" smtClean="0">
                <a:ea typeface="宋体" pitchFamily="2" charset="-122"/>
              </a:rPr>
              <a:t>Attributes</a:t>
            </a:r>
          </a:p>
          <a:p>
            <a:pPr marL="174625" indent="-174625" eaLnBrk="1" hangingPunct="1">
              <a:spcBef>
                <a:spcPct val="60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Component homes</a:t>
            </a:r>
          </a:p>
          <a:p>
            <a:pPr marL="174625" indent="-174625" eaLnBrk="1" hangingPunct="1">
              <a:spcBef>
                <a:spcPct val="60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Generic port management operations in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CCMObject</a:t>
            </a:r>
          </a:p>
          <a:p>
            <a:pPr marL="174625" indent="-174625" eaLnBrk="1" hangingPunct="1">
              <a:spcBef>
                <a:spcPct val="60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Monolithic implementations</a:t>
            </a:r>
          </a:p>
          <a:p>
            <a:pPr marL="174625" indent="-174625" eaLnBrk="1" hangingPunct="1">
              <a:spcBef>
                <a:spcPct val="60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Session/service component/ container types</a:t>
            </a:r>
          </a:p>
        </p:txBody>
      </p:sp>
      <p:sp>
        <p:nvSpPr>
          <p:cNvPr id="51206" name="Text Box 5"/>
          <p:cNvSpPr txBox="1">
            <a:spLocks noChangeArrowheads="1"/>
          </p:cNvSpPr>
          <p:nvPr/>
        </p:nvSpPr>
        <p:spPr bwMode="auto">
          <a:xfrm>
            <a:off x="4845050" y="925513"/>
            <a:ext cx="35814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 sz="2400" i="0">
              <a:latin typeface="Arial Unicode MS" pitchFamily="34" charset="-128"/>
              <a:ea typeface="宋体" pitchFamily="2" charset="-122"/>
            </a:endParaRPr>
          </a:p>
        </p:txBody>
      </p:sp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4692650" y="1177925"/>
          <a:ext cx="4262438" cy="4857750"/>
        </p:xfrm>
        <a:graphic>
          <a:graphicData uri="http://schemas.openxmlformats.org/presentationml/2006/ole">
            <p:oleObj spid="_x0000_s51202" name="Visio" r:id="rId3" imgW="2327793" imgH="2654861" progId="Visio.Drawing.11">
              <p:embed/>
            </p:oleObj>
          </a:graphicData>
        </a:graphic>
      </p:graphicFrame>
      <p:sp>
        <p:nvSpPr>
          <p:cNvPr id="51207" name="Rectangle 7"/>
          <p:cNvSpPr>
            <a:spLocks noChangeArrowheads="1"/>
          </p:cNvSpPr>
          <p:nvPr/>
        </p:nvSpPr>
        <p:spPr bwMode="auto">
          <a:xfrm rot="5400000">
            <a:off x="4385468" y="3888582"/>
            <a:ext cx="1338263" cy="711200"/>
          </a:xfrm>
          <a:prstGeom prst="rect">
            <a:avLst/>
          </a:prstGeom>
          <a:solidFill>
            <a:srgbClr val="FFCC66"/>
          </a:solidFill>
          <a:ln w="9525">
            <a:solidFill>
              <a:srgbClr val="FFCC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>
                <a:ea typeface="宋体" pitchFamily="2" charset="-122"/>
              </a:rPr>
              <a:t>“</a:t>
            </a:r>
            <a:r>
              <a:rPr lang="en-US" altLang="zh-CN" sz="2000">
                <a:ea typeface="宋体" pitchFamily="2" charset="-122"/>
              </a:rPr>
              <a:t>Receives From” </a:t>
            </a:r>
          </a:p>
        </p:txBody>
      </p:sp>
      <p:sp>
        <p:nvSpPr>
          <p:cNvPr id="51208" name="Rectangle 8"/>
          <p:cNvSpPr>
            <a:spLocks noChangeArrowheads="1"/>
          </p:cNvSpPr>
          <p:nvPr/>
        </p:nvSpPr>
        <p:spPr bwMode="auto">
          <a:xfrm rot="16200000" flipH="1">
            <a:off x="7955757" y="3928269"/>
            <a:ext cx="1338262" cy="711200"/>
          </a:xfrm>
          <a:prstGeom prst="rect">
            <a:avLst/>
          </a:prstGeom>
          <a:solidFill>
            <a:srgbClr val="FFCC66"/>
          </a:solidFill>
          <a:ln w="9525">
            <a:solidFill>
              <a:srgbClr val="FFCC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>
                <a:ea typeface="宋体" pitchFamily="2" charset="-122"/>
              </a:rPr>
              <a:t>“</a:t>
            </a:r>
            <a:r>
              <a:rPr lang="en-US" altLang="zh-CN" sz="2000">
                <a:ea typeface="宋体" pitchFamily="2" charset="-122"/>
              </a:rPr>
              <a:t>Sends To” </a:t>
            </a:r>
          </a:p>
        </p:txBody>
      </p:sp>
      <p:sp>
        <p:nvSpPr>
          <p:cNvPr id="51209" name="Rectangle 9"/>
          <p:cNvSpPr>
            <a:spLocks noChangeArrowheads="1"/>
          </p:cNvSpPr>
          <p:nvPr/>
        </p:nvSpPr>
        <p:spPr bwMode="auto">
          <a:xfrm>
            <a:off x="6148388" y="5611813"/>
            <a:ext cx="12858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Container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44500" y="374650"/>
            <a:ext cx="8229600" cy="685800"/>
          </a:xfrm>
        </p:spPr>
        <p:txBody>
          <a:bodyPr/>
          <a:lstStyle/>
          <a:p>
            <a:pPr eaLnBrk="1" hangingPunct="1"/>
            <a:r>
              <a:rPr lang="en-US" altLang="zh-CN" sz="3000" smtClean="0">
                <a:ea typeface="宋体" pitchFamily="2" charset="-122"/>
              </a:rPr>
              <a:t>CCM Features Excluded from LwCCM Subset</a:t>
            </a:r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813" y="965200"/>
            <a:ext cx="4322762" cy="5105400"/>
          </a:xfrm>
        </p:spPr>
        <p:txBody>
          <a:bodyPr/>
          <a:lstStyle/>
          <a:p>
            <a:pPr marL="174625" indent="-174625" eaLnBrk="1" hangingPunct="1">
              <a:spcBef>
                <a:spcPct val="25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Keyed homes</a:t>
            </a:r>
          </a:p>
          <a:p>
            <a:pPr marL="511175" lvl="1" indent="-163513" eaLnBrk="1" hangingPunct="1">
              <a:spcBef>
                <a:spcPct val="25000"/>
              </a:spcBef>
            </a:pPr>
            <a:r>
              <a:rPr lang="en-US" altLang="zh-CN" sz="2000" smtClean="0">
                <a:ea typeface="宋体" pitchFamily="2" charset="-122"/>
              </a:rPr>
              <a:t>Large overhead &amp; complexity</a:t>
            </a:r>
          </a:p>
          <a:p>
            <a:pPr marL="174625" indent="-174625" eaLnBrk="1" hangingPunct="1">
              <a:spcBef>
                <a:spcPct val="25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Process &amp; Entity containers</a:t>
            </a:r>
          </a:p>
          <a:p>
            <a:pPr marL="511175" lvl="1" indent="-163513" eaLnBrk="1" hangingPunct="1">
              <a:spcBef>
                <a:spcPct val="25000"/>
              </a:spcBef>
            </a:pPr>
            <a:r>
              <a:rPr lang="en-US" altLang="zh-CN" sz="2000" smtClean="0">
                <a:ea typeface="宋体" pitchFamily="2" charset="-122"/>
              </a:rPr>
              <a:t>Persistence often not relevant in DRE systems domain</a:t>
            </a:r>
          </a:p>
          <a:p>
            <a:pPr marL="174625" indent="-174625" eaLnBrk="1" hangingPunct="1">
              <a:spcBef>
                <a:spcPct val="25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Component segmentation</a:t>
            </a:r>
          </a:p>
          <a:p>
            <a:pPr marL="511175" lvl="1" indent="-163513" eaLnBrk="1" hangingPunct="1">
              <a:spcBef>
                <a:spcPct val="25000"/>
              </a:spcBef>
            </a:pPr>
            <a:r>
              <a:rPr lang="en-US" altLang="zh-CN" sz="2000" smtClean="0">
                <a:ea typeface="宋体" pitchFamily="2" charset="-122"/>
              </a:rPr>
              <a:t>Unnecessary with introduction of D&amp;C</a:t>
            </a:r>
          </a:p>
          <a:p>
            <a:pPr marL="174625" indent="-174625" eaLnBrk="1" hangingPunct="1">
              <a:spcBef>
                <a:spcPct val="25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CIDL</a:t>
            </a:r>
          </a:p>
          <a:p>
            <a:pPr marL="511175" lvl="1" indent="-163513" eaLnBrk="1" hangingPunct="1">
              <a:spcBef>
                <a:spcPct val="25000"/>
              </a:spcBef>
            </a:pPr>
            <a:r>
              <a:rPr lang="en-US" altLang="zh-CN" sz="2000" smtClean="0">
                <a:ea typeface="宋体" pitchFamily="2" charset="-122"/>
              </a:rPr>
              <a:t>May not be needed after removal of PSDL &amp; segmentation</a:t>
            </a:r>
          </a:p>
          <a:p>
            <a:pPr marL="511175" lvl="1" indent="-163513" eaLnBrk="1" hangingPunct="1">
              <a:spcBef>
                <a:spcPct val="25000"/>
              </a:spcBef>
            </a:pPr>
            <a:r>
              <a:rPr lang="en-US" altLang="zh-CN" sz="2000" smtClean="0">
                <a:ea typeface="宋体" pitchFamily="2" charset="-122"/>
              </a:rPr>
              <a:t>IDL 3 may be sufficient</a:t>
            </a:r>
          </a:p>
        </p:txBody>
      </p:sp>
      <p:sp>
        <p:nvSpPr>
          <p:cNvPr id="150532" name="Rectangle 4"/>
          <p:cNvSpPr>
            <a:spLocks noChangeArrowheads="1"/>
          </p:cNvSpPr>
          <p:nvPr/>
        </p:nvSpPr>
        <p:spPr bwMode="auto">
          <a:xfrm>
            <a:off x="4113213" y="965200"/>
            <a:ext cx="4819650" cy="482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4625" indent="-174625">
              <a:spcBef>
                <a:spcPct val="2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CCMObject</a:t>
            </a:r>
            <a:r>
              <a:rPr lang="en-US" altLang="zh-CN" sz="2000" i="0">
                <a:ea typeface="宋体" pitchFamily="2" charset="-122"/>
              </a:rPr>
              <a:t> introspection</a:t>
            </a:r>
          </a:p>
          <a:p>
            <a:pPr marL="511175" lvl="1" indent="-163513">
              <a:spcBef>
                <a:spcPct val="25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Useful in managing dynamic applications &amp; debugging</a:t>
            </a:r>
          </a:p>
          <a:p>
            <a:pPr marL="511175" lvl="1" indent="-163513">
              <a:spcBef>
                <a:spcPct val="25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Debugging can be done in full CCM</a:t>
            </a:r>
          </a:p>
          <a:p>
            <a:pPr marL="511175" lvl="1" indent="-163513">
              <a:spcBef>
                <a:spcPct val="25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Application management can be done using D&amp;C</a:t>
            </a:r>
          </a:p>
          <a:p>
            <a:pPr marL="511175" lvl="1" indent="-163513">
              <a:spcBef>
                <a:spcPct val="25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Dynamic applications often not relevant in DRE systems domain</a:t>
            </a:r>
          </a:p>
          <a:p>
            <a:pPr marL="174625" indent="-174625">
              <a:spcBef>
                <a:spcPct val="2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Equivalent IDL for port management</a:t>
            </a:r>
          </a:p>
          <a:p>
            <a:pPr marL="511175" lvl="1" indent="-163513">
              <a:spcBef>
                <a:spcPct val="25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Redundant, can use generic port operations</a:t>
            </a:r>
          </a:p>
          <a:p>
            <a:pPr marL="511175" lvl="1" indent="-163513">
              <a:spcBef>
                <a:spcPct val="25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Generic interface is required for D&amp;C</a:t>
            </a:r>
          </a:p>
        </p:txBody>
      </p:sp>
      <p:sp>
        <p:nvSpPr>
          <p:cNvPr id="150533" name="Rectangle 5"/>
          <p:cNvSpPr>
            <a:spLocks noChangeArrowheads="1"/>
          </p:cNvSpPr>
          <p:nvPr/>
        </p:nvSpPr>
        <p:spPr bwMode="auto">
          <a:xfrm>
            <a:off x="49213" y="5708650"/>
            <a:ext cx="9067800" cy="436563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en-US" altLang="zh-CN" sz="2200" i="0">
                <a:solidFill>
                  <a:srgbClr val="FF0000"/>
                </a:solidFill>
                <a:ea typeface="宋体" pitchFamily="2" charset="-122"/>
              </a:rPr>
              <a:t>Lightweight CCM should be treated like Minimum CORBA, i.e., </a:t>
            </a:r>
            <a:r>
              <a:rPr lang="en-US" altLang="zh-CN" sz="2200">
                <a:solidFill>
                  <a:srgbClr val="FF0000"/>
                </a:solidFill>
                <a:ea typeface="宋体" pitchFamily="2" charset="-122"/>
              </a:rPr>
              <a:t>advisory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US" dirty="0" smtClean="0">
                <a:cs typeface="+mj-cs"/>
              </a:rPr>
              <a:t>IDL 3+</a:t>
            </a:r>
          </a:p>
        </p:txBody>
      </p:sp>
      <p:sp>
        <p:nvSpPr>
          <p:cNvPr id="151555" name="Text Placeholder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smtClean="0">
              <a:ea typeface="ＭＳ Ｐゴシック" pitchFamily="34" charset="-128"/>
            </a:endParaRPr>
          </a:p>
        </p:txBody>
      </p:sp>
      <p:sp>
        <p:nvSpPr>
          <p:cNvPr id="151556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9FB6A042-DA65-4D2B-A303-A7BC39E5656D}" type="slidenum">
              <a:rPr lang="zh-CN" altLang="en-US" smtClean="0">
                <a:latin typeface="Arial" charset="0"/>
              </a:rPr>
              <a:pPr/>
              <a:t>126</a:t>
            </a:fld>
            <a:endParaRPr lang="en-US" altLang="zh-CN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52579" name="Rectangle 3"/>
          <p:cNvSpPr>
            <a:spLocks noChangeArrowheads="1"/>
          </p:cNvSpPr>
          <p:nvPr/>
        </p:nvSpPr>
        <p:spPr bwMode="auto">
          <a:xfrm>
            <a:off x="0" y="1239838"/>
            <a:ext cx="6985000" cy="516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27063" lvl="1" indent="-169863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52580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mtClean="0"/>
              <a:t>Grouping Related Services</a:t>
            </a:r>
          </a:p>
        </p:txBody>
      </p:sp>
      <p:sp>
        <p:nvSpPr>
          <p:cNvPr id="152581" name="Rectangle 6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lnSpc>
                <a:spcPct val="85000"/>
              </a:lnSpc>
            </a:pPr>
            <a:r>
              <a:rPr lang="en-US" altLang="zh-CN" b="1" smtClean="0">
                <a:solidFill>
                  <a:srgbClr val="000000"/>
                </a:solidFill>
                <a:ea typeface="宋体" pitchFamily="2" charset="-122"/>
              </a:rPr>
              <a:t>Context </a:t>
            </a:r>
            <a:r>
              <a:rPr lang="en-US" altLang="zh-CN" smtClean="0">
                <a:solidFill>
                  <a:srgbClr val="000000"/>
                </a:solidFill>
                <a:ea typeface="宋体" pitchFamily="2" charset="-122"/>
              </a:rPr>
              <a:t>- Components may have one or more facets or receptacles that are related as part of the implementation of a cohesive service</a:t>
            </a:r>
          </a:p>
          <a:p>
            <a:pPr>
              <a:lnSpc>
                <a:spcPct val="85000"/>
              </a:lnSpc>
            </a:pPr>
            <a:r>
              <a:rPr lang="en-US" altLang="zh-CN" b="1" smtClean="0">
                <a:solidFill>
                  <a:srgbClr val="000000"/>
                </a:solidFill>
                <a:ea typeface="宋体" pitchFamily="2" charset="-122"/>
              </a:rPr>
              <a:t>Problem</a:t>
            </a:r>
            <a:r>
              <a:rPr lang="en-US" altLang="zh-CN" smtClean="0">
                <a:solidFill>
                  <a:srgbClr val="000000"/>
                </a:solidFill>
                <a:ea typeface="宋体" pitchFamily="2" charset="-122"/>
              </a:rPr>
              <a:t> </a:t>
            </a:r>
          </a:p>
          <a:p>
            <a:pPr lvl="1">
              <a:lnSpc>
                <a:spcPct val="85000"/>
              </a:lnSpc>
            </a:pPr>
            <a:r>
              <a:rPr lang="en-US" altLang="zh-CN" smtClean="0">
                <a:solidFill>
                  <a:srgbClr val="000000"/>
                </a:solidFill>
                <a:ea typeface="ＭＳ Ｐゴシック" pitchFamily="34" charset="-128"/>
              </a:rPr>
              <a:t>No semantic information about these groupings are captured in IDL</a:t>
            </a:r>
          </a:p>
          <a:p>
            <a:pPr lvl="1">
              <a:lnSpc>
                <a:spcPct val="85000"/>
              </a:lnSpc>
            </a:pPr>
            <a:r>
              <a:rPr lang="en-US" altLang="zh-CN" smtClean="0">
                <a:solidFill>
                  <a:srgbClr val="000000"/>
                </a:solidFill>
                <a:ea typeface="ＭＳ Ｐゴシック" pitchFamily="34" charset="-128"/>
              </a:rPr>
              <a:t>Makes it difficult and error prone to plan deployments that are correct by construction</a:t>
            </a:r>
          </a:p>
          <a:p>
            <a:pPr>
              <a:lnSpc>
                <a:spcPct val="85000"/>
              </a:lnSpc>
            </a:pPr>
            <a:r>
              <a:rPr lang="en-US" altLang="zh-CN" b="1" smtClean="0">
                <a:solidFill>
                  <a:srgbClr val="000000"/>
                </a:solidFill>
                <a:ea typeface="宋体" pitchFamily="2" charset="-122"/>
              </a:rPr>
              <a:t>Solution </a:t>
            </a:r>
            <a:r>
              <a:rPr lang="en-US" altLang="zh-CN" smtClean="0">
                <a:solidFill>
                  <a:srgbClr val="000000"/>
                </a:solidFill>
                <a:ea typeface="宋体" pitchFamily="2" charset="-122"/>
              </a:rPr>
              <a:t>– Create an ‘extended’ port type that may be offered by a component</a:t>
            </a:r>
          </a:p>
          <a:p>
            <a:pPr lvl="1">
              <a:lnSpc>
                <a:spcPct val="85000"/>
              </a:lnSpc>
            </a:pPr>
            <a:r>
              <a:rPr lang="en-US" altLang="zh-CN" smtClean="0">
                <a:solidFill>
                  <a:srgbClr val="000000"/>
                </a:solidFill>
                <a:ea typeface="ＭＳ Ｐゴシック" pitchFamily="34" charset="-128"/>
              </a:rPr>
              <a:t>Requires new IDL keywords to define a grouping of related facets and receptacles</a:t>
            </a:r>
          </a:p>
          <a:p>
            <a:pPr lvl="1">
              <a:lnSpc>
                <a:spcPct val="85000"/>
              </a:lnSpc>
            </a:pPr>
            <a:r>
              <a:rPr lang="en-US" altLang="zh-CN" smtClean="0">
                <a:solidFill>
                  <a:srgbClr val="000000"/>
                </a:solidFill>
                <a:ea typeface="ＭＳ Ｐゴシック" pitchFamily="34" charset="-128"/>
              </a:rPr>
              <a:t>Provides for parameterization for services that may be generic with respect to its data type.</a:t>
            </a:r>
          </a:p>
          <a:p>
            <a:pPr>
              <a:lnSpc>
                <a:spcPct val="85000"/>
              </a:lnSpc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IDL3+</a:t>
            </a:r>
          </a:p>
        </p:txBody>
      </p:sp>
      <p:sp>
        <p:nvSpPr>
          <p:cNvPr id="153603" name="Content Placeholder 3"/>
          <p:cNvSpPr>
            <a:spLocks noGrp="1"/>
          </p:cNvSpPr>
          <p:nvPr>
            <p:ph idx="1"/>
          </p:nvPr>
        </p:nvSpPr>
        <p:spPr>
          <a:xfrm>
            <a:off x="533400" y="1119188"/>
            <a:ext cx="8264525" cy="4768850"/>
          </a:xfrm>
        </p:spPr>
        <p:txBody>
          <a:bodyPr/>
          <a:lstStyle/>
          <a:p>
            <a:pPr eaLnBrk="1" hangingPunct="1"/>
            <a:r>
              <a:rPr lang="en-US" b="1" dirty="0" smtClean="0"/>
              <a:t>Extension of the IDL3 language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Defined in the DDS for Lightweight CCM specification (DDS4CCM)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Provides an IDL3 equivalent mapping so the new constructs can be converted to IDL3</a:t>
            </a:r>
          </a:p>
          <a:p>
            <a:pPr eaLnBrk="1" hangingPunct="1"/>
            <a:r>
              <a:rPr lang="en-US" b="1" dirty="0" smtClean="0"/>
              <a:t>Provides new keywords for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Specifying grouping of related facets/receptacles (</a:t>
            </a:r>
            <a:r>
              <a:rPr lang="en-US" i="1" dirty="0" err="1" smtClean="0">
                <a:ea typeface="ＭＳ Ｐゴシック" pitchFamily="34" charset="-128"/>
              </a:rPr>
              <a:t>porttype</a:t>
            </a:r>
            <a:r>
              <a:rPr lang="en-US" i="1" dirty="0" smtClean="0">
                <a:ea typeface="ＭＳ Ｐゴシック" pitchFamily="34" charset="-128"/>
              </a:rPr>
              <a:t>)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Declaring ports within a component (</a:t>
            </a:r>
            <a:r>
              <a:rPr lang="en-US" i="1" dirty="0" smtClean="0">
                <a:ea typeface="ＭＳ Ｐゴシック" pitchFamily="34" charset="-128"/>
              </a:rPr>
              <a:t>port, </a:t>
            </a:r>
            <a:r>
              <a:rPr lang="en-US" i="1" dirty="0" err="1" smtClean="0">
                <a:ea typeface="ＭＳ Ｐゴシック" pitchFamily="34" charset="-128"/>
              </a:rPr>
              <a:t>mirrorport</a:t>
            </a:r>
            <a:r>
              <a:rPr lang="en-US" dirty="0" smtClean="0">
                <a:ea typeface="ＭＳ Ｐゴシック" pitchFamily="34" charset="-128"/>
              </a:rPr>
              <a:t>)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Support for new entity intended to provide “glue” between several ports (</a:t>
            </a:r>
            <a:r>
              <a:rPr lang="en-US" i="1" dirty="0" smtClean="0">
                <a:ea typeface="ＭＳ Ｐゴシック" pitchFamily="34" charset="-128"/>
              </a:rPr>
              <a:t>connector)</a:t>
            </a:r>
            <a:endParaRPr lang="en-US" dirty="0" smtClean="0">
              <a:ea typeface="ＭＳ Ｐゴシック" pitchFamily="34" charset="-128"/>
            </a:endParaRP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A template syntax for parameterized modules</a:t>
            </a:r>
          </a:p>
          <a:p>
            <a:pPr lvl="1" eaLnBrk="1" hangingPunct="1"/>
            <a:endParaRPr lang="en-US" dirty="0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ular Callout 13"/>
          <p:cNvSpPr>
            <a:spLocks noChangeArrowheads="1"/>
          </p:cNvSpPr>
          <p:nvPr/>
        </p:nvSpPr>
        <p:spPr bwMode="auto">
          <a:xfrm>
            <a:off x="4845050" y="3363913"/>
            <a:ext cx="3573463" cy="1022350"/>
          </a:xfrm>
          <a:prstGeom prst="wedgeRoundRectCallout">
            <a:avLst>
              <a:gd name="adj1" fmla="val 5292"/>
              <a:gd name="adj2" fmla="val 122949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Port and mirrorport are used to define opposite ends of the connection.</a:t>
            </a:r>
          </a:p>
        </p:txBody>
      </p:sp>
      <p:sp>
        <p:nvSpPr>
          <p:cNvPr id="154627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54628" name="Rectangle 3"/>
          <p:cNvSpPr>
            <a:spLocks noChangeArrowheads="1"/>
          </p:cNvSpPr>
          <p:nvPr/>
        </p:nvSpPr>
        <p:spPr bwMode="auto">
          <a:xfrm>
            <a:off x="152400" y="1143000"/>
            <a:ext cx="8763000" cy="522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interface Data_Pusher {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void push(in Data dat);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};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interface FlowControl {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void suspend ();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void resume();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readonly attribute nb_waiting; 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};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/>
            </a:r>
            <a:br>
              <a:rPr lang="nl-NL" sz="1400" i="0">
                <a:latin typeface="Courier New" pitchFamily="49" charset="0"/>
                <a:cs typeface="Courier New" pitchFamily="49" charset="0"/>
              </a:rPr>
            </a:br>
            <a:r>
              <a:rPr lang="nl-NL" sz="1400" i="0">
                <a:latin typeface="Courier New" pitchFamily="49" charset="0"/>
                <a:cs typeface="Courier New" pitchFamily="49" charset="0"/>
              </a:rPr>
              <a:t>// extended port definition</a:t>
            </a:r>
          </a:p>
          <a:p>
            <a:pPr>
              <a:spcBef>
                <a:spcPts val="400"/>
              </a:spcBef>
            </a:pPr>
            <a:r>
              <a:rPr lang="nl-NL" sz="1400" b="1" i="0">
                <a:latin typeface="Courier New" pitchFamily="49" charset="0"/>
                <a:cs typeface="Courier New" pitchFamily="49" charset="0"/>
              </a:rPr>
              <a:t>porttype</a:t>
            </a:r>
            <a:r>
              <a:rPr lang="nl-NL" sz="1400" i="0">
                <a:latin typeface="Courier New" pitchFamily="49" charset="0"/>
                <a:cs typeface="Courier New" pitchFamily="49" charset="0"/>
              </a:rPr>
              <a:t> ControlledConsumer {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provides Data_Pusher consumer;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uses FlowControl control;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}; 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// Component supporting a port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component Sender{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port ControlledConsumer data_out;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sp>
        <p:nvSpPr>
          <p:cNvPr id="11" name="Rounded Rectangular Callout 10"/>
          <p:cNvSpPr>
            <a:spLocks noChangeArrowheads="1"/>
          </p:cNvSpPr>
          <p:nvPr/>
        </p:nvSpPr>
        <p:spPr bwMode="auto">
          <a:xfrm>
            <a:off x="4648200" y="1295400"/>
            <a:ext cx="3573463" cy="1020763"/>
          </a:xfrm>
          <a:prstGeom prst="wedgeRoundRectCallout">
            <a:avLst>
              <a:gd name="adj1" fmla="val -80954"/>
              <a:gd name="adj2" fmla="val 231250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Facets/Receptacles are declared in the same way as a regular component</a:t>
            </a:r>
          </a:p>
        </p:txBody>
      </p:sp>
      <p:sp>
        <p:nvSpPr>
          <p:cNvPr id="154630" name="Rectangle 3"/>
          <p:cNvSpPr>
            <a:spLocks noChangeArrowheads="1"/>
          </p:cNvSpPr>
          <p:nvPr/>
        </p:nvSpPr>
        <p:spPr bwMode="auto">
          <a:xfrm>
            <a:off x="4333875" y="4783138"/>
            <a:ext cx="5168900" cy="128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component Receiver {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 mirrorport ControlledConsumer data_in;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sp>
        <p:nvSpPr>
          <p:cNvPr id="154631" name="Rectangle 11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mtClean="0"/>
              <a:t>Fixed Extended Ports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CFC5EF92-9662-447E-9856-AD00C9D99567}" type="slidenum">
              <a:rPr lang="zh-CN" altLang="en-US" smtClean="0">
                <a:latin typeface="Arial" charset="0"/>
              </a:rPr>
              <a:pPr/>
              <a:t>13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066800"/>
            <a:ext cx="7469188" cy="5019675"/>
          </a:xfrm>
          <a:noFill/>
        </p:spPr>
        <p:txBody>
          <a:bodyPr anchor="ctr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Overview of the CORBA Component Model (CCM)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Fixed Extended Port Equivalent IDL3</a:t>
            </a:r>
          </a:p>
        </p:txBody>
      </p:sp>
      <p:sp>
        <p:nvSpPr>
          <p:cNvPr id="155651" name="Rectangle 3"/>
          <p:cNvSpPr>
            <a:spLocks noChangeArrowheads="1"/>
          </p:cNvSpPr>
          <p:nvPr/>
        </p:nvSpPr>
        <p:spPr bwMode="auto">
          <a:xfrm>
            <a:off x="174625" y="1431925"/>
            <a:ext cx="4419600" cy="394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// extended port definition</a:t>
            </a:r>
          </a:p>
          <a:p>
            <a:pPr>
              <a:spcBef>
                <a:spcPts val="400"/>
              </a:spcBef>
            </a:pPr>
            <a:r>
              <a:rPr lang="nl-NL" sz="1400" b="1" i="0">
                <a:latin typeface="Courier New" pitchFamily="49" charset="0"/>
                <a:cs typeface="Courier New" pitchFamily="49" charset="0"/>
              </a:rPr>
              <a:t>porttype</a:t>
            </a:r>
            <a:r>
              <a:rPr lang="nl-NL" sz="1400" i="0">
                <a:latin typeface="Courier New" pitchFamily="49" charset="0"/>
                <a:cs typeface="Courier New" pitchFamily="49" charset="0"/>
              </a:rPr>
              <a:t> ControlledConsumer {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provides Data_Pusher consumer;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uses FlowControl control;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}; 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// Component supporting a port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component Sender{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port ControlledConsumer data;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};</a:t>
            </a:r>
          </a:p>
          <a:p>
            <a:pPr>
              <a:spcBef>
                <a:spcPts val="400"/>
              </a:spcBef>
            </a:pPr>
            <a:endParaRPr lang="nl-NL" sz="14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400"/>
              </a:spcBef>
            </a:pPr>
            <a:endParaRPr lang="nl-NL" sz="14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component Receiver{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mirrorport ControlledConsumer input;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4986338" y="2965450"/>
            <a:ext cx="4419600" cy="113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component Sender{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provides Data_Pusher data_consumer;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uses FlowControl data_control;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4986338" y="4276725"/>
            <a:ext cx="4419600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component Receiver{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uses Data_Pusher input_consumer;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provides FlowControl input_control;</a:t>
            </a:r>
          </a:p>
          <a:p>
            <a:pPr>
              <a:spcBef>
                <a:spcPts val="40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sp>
        <p:nvSpPr>
          <p:cNvPr id="9" name="Right Arrow 8"/>
          <p:cNvSpPr>
            <a:spLocks noChangeArrowheads="1"/>
          </p:cNvSpPr>
          <p:nvPr/>
        </p:nvSpPr>
        <p:spPr bwMode="auto">
          <a:xfrm>
            <a:off x="4146550" y="3311525"/>
            <a:ext cx="385763" cy="323850"/>
          </a:xfrm>
          <a:prstGeom prst="rightArrow">
            <a:avLst>
              <a:gd name="adj1" fmla="val 50000"/>
              <a:gd name="adj2" fmla="val 49958"/>
            </a:avLst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endParaRPr lang="nl-NL"/>
          </a:p>
        </p:txBody>
      </p:sp>
      <p:sp>
        <p:nvSpPr>
          <p:cNvPr id="10" name="Right Arrow 9"/>
          <p:cNvSpPr>
            <a:spLocks noChangeArrowheads="1"/>
          </p:cNvSpPr>
          <p:nvPr/>
        </p:nvSpPr>
        <p:spPr bwMode="auto">
          <a:xfrm>
            <a:off x="4497388" y="4648200"/>
            <a:ext cx="385762" cy="323850"/>
          </a:xfrm>
          <a:prstGeom prst="rightArrow">
            <a:avLst>
              <a:gd name="adj1" fmla="val 50000"/>
              <a:gd name="adj2" fmla="val 49958"/>
            </a:avLst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endParaRPr lang="nl-NL"/>
          </a:p>
        </p:txBody>
      </p:sp>
      <p:sp>
        <p:nvSpPr>
          <p:cNvPr id="11" name="Rounded Rectangular Callout 10"/>
          <p:cNvSpPr>
            <a:spLocks noChangeArrowheads="1"/>
          </p:cNvSpPr>
          <p:nvPr/>
        </p:nvSpPr>
        <p:spPr bwMode="auto">
          <a:xfrm>
            <a:off x="3784600" y="1020763"/>
            <a:ext cx="3573463" cy="1022350"/>
          </a:xfrm>
          <a:prstGeom prst="wedgeRoundRectCallout">
            <a:avLst>
              <a:gd name="adj1" fmla="val -11773"/>
              <a:gd name="adj2" fmla="val 177083"/>
              <a:gd name="adj3" fmla="val 16667"/>
            </a:avLst>
          </a:prstGeom>
          <a:solidFill>
            <a:srgbClr val="FFFF99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Facets/Receptacles map directly into the component in place of port declaration</a:t>
            </a:r>
          </a:p>
        </p:txBody>
      </p:sp>
      <p:sp>
        <p:nvSpPr>
          <p:cNvPr id="12" name="Rounded Rectangular Callout 11"/>
          <p:cNvSpPr>
            <a:spLocks noChangeArrowheads="1"/>
          </p:cNvSpPr>
          <p:nvPr/>
        </p:nvSpPr>
        <p:spPr bwMode="auto">
          <a:xfrm>
            <a:off x="5570538" y="2157413"/>
            <a:ext cx="3573462" cy="714375"/>
          </a:xfrm>
          <a:prstGeom prst="wedgeRoundRectCallout">
            <a:avLst>
              <a:gd name="adj1" fmla="val 9481"/>
              <a:gd name="adj2" fmla="val 112653"/>
              <a:gd name="adj3" fmla="val 16667"/>
            </a:avLst>
          </a:prstGeom>
          <a:solidFill>
            <a:srgbClr val="FFFF99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Name of port prepended to new facet/receptacle names</a:t>
            </a:r>
          </a:p>
        </p:txBody>
      </p:sp>
      <p:sp>
        <p:nvSpPr>
          <p:cNvPr id="13" name="Rounded Rectangular Callout 12"/>
          <p:cNvSpPr>
            <a:spLocks noChangeArrowheads="1"/>
          </p:cNvSpPr>
          <p:nvPr/>
        </p:nvSpPr>
        <p:spPr bwMode="auto">
          <a:xfrm>
            <a:off x="2759075" y="5734050"/>
            <a:ext cx="3573463" cy="714375"/>
          </a:xfrm>
          <a:prstGeom prst="wedgeRoundRectCallout">
            <a:avLst>
              <a:gd name="adj1" fmla="val 28644"/>
              <a:gd name="adj2" fmla="val -143324"/>
              <a:gd name="adj3" fmla="val 16667"/>
            </a:avLst>
          </a:prstGeom>
          <a:solidFill>
            <a:srgbClr val="FFFF99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Mirrorport keyword inverts facets and receptacles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56675" name="Rectangle 3"/>
          <p:cNvSpPr>
            <a:spLocks noChangeArrowheads="1"/>
          </p:cNvSpPr>
          <p:nvPr/>
        </p:nvSpPr>
        <p:spPr bwMode="auto">
          <a:xfrm>
            <a:off x="4035425" y="1085850"/>
            <a:ext cx="5108575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module Typed </a:t>
            </a:r>
            <a:r>
              <a:rPr lang="nl-NL" sz="1400" b="1" i="0">
                <a:latin typeface="Courier New" pitchFamily="49" charset="0"/>
                <a:cs typeface="Courier New" pitchFamily="49" charset="0"/>
              </a:rPr>
              <a:t>&lt;typename T&gt;</a:t>
            </a:r>
            <a:r>
              <a:rPr lang="nl-NL" sz="1400" i="0">
                <a:latin typeface="Courier New" pitchFamily="49" charset="0"/>
                <a:cs typeface="Courier New" pitchFamily="49" charset="0"/>
              </a:rPr>
              <a:t>{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interface Pusher {</a:t>
            </a:r>
            <a:endParaRPr lang="nl-NL" sz="1400" i="0">
              <a:latin typeface="Courier New" pitchFamily="49" charset="0"/>
              <a:cs typeface="Courier New" pitchFamily="49" charset="0"/>
            </a:endParaRP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    void push(in </a:t>
            </a:r>
            <a:r>
              <a:rPr lang="nl-NL" sz="1400" b="1" i="0">
                <a:latin typeface="Courier New" pitchFamily="49" charset="0"/>
                <a:cs typeface="Courier New" pitchFamily="49" charset="0"/>
              </a:rPr>
              <a:t>T</a:t>
            </a:r>
            <a:r>
              <a:rPr lang="nl-NL" sz="1400" i="0">
                <a:latin typeface="Courier New" pitchFamily="49" charset="0"/>
                <a:cs typeface="Courier New" pitchFamily="49" charset="0"/>
              </a:rPr>
              <a:t> data);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};</a:t>
            </a:r>
            <a:endParaRPr lang="nl-NL" sz="1400" i="0">
              <a:latin typeface="Courier New" pitchFamily="49" charset="0"/>
              <a:cs typeface="Courier New" pitchFamily="49" charset="0"/>
            </a:endParaRPr>
          </a:p>
          <a:p>
            <a:r>
              <a:rPr lang="nl-NL" sz="1400" b="1" i="0">
                <a:latin typeface="Courier New" pitchFamily="49" charset="0"/>
                <a:cs typeface="Courier New" pitchFamily="49" charset="0"/>
              </a:rPr>
              <a:t>  porttype</a:t>
            </a:r>
            <a:r>
              <a:rPr lang="nl-NL" sz="1400" i="0">
                <a:latin typeface="Courier New" pitchFamily="49" charset="0"/>
                <a:cs typeface="Courier New" pitchFamily="49" charset="0"/>
              </a:rPr>
              <a:t> Consumer {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    provides Pusher consumer;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    uses FlowControl control;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  };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};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module Typed &lt; Data&gt; DataModule;</a:t>
            </a:r>
            <a:endParaRPr lang="nl-NL" sz="1400" i="0">
              <a:latin typeface="Courier New" pitchFamily="49" charset="0"/>
              <a:cs typeface="Courier New" pitchFamily="49" charset="0"/>
            </a:endParaRP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component Sender {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   port DataModule::Consumer data;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};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component Receiver {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  mirrorport DataModule::Consumer data;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  <p:sp>
        <p:nvSpPr>
          <p:cNvPr id="156676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mtClean="0"/>
              <a:t>Parameterized Extended Port</a:t>
            </a:r>
          </a:p>
        </p:txBody>
      </p:sp>
      <p:sp>
        <p:nvSpPr>
          <p:cNvPr id="156677" name="Text Placeholder 5"/>
          <p:cNvSpPr>
            <a:spLocks noGrp="1"/>
          </p:cNvSpPr>
          <p:nvPr>
            <p:ph type="body" sz="half" idx="1"/>
          </p:nvPr>
        </p:nvSpPr>
        <p:spPr>
          <a:xfrm>
            <a:off x="0" y="1295400"/>
            <a:ext cx="4343400" cy="5181600"/>
          </a:xfrm>
        </p:spPr>
        <p:txBody>
          <a:bodyPr/>
          <a:lstStyle/>
          <a:p>
            <a:pPr eaLnBrk="1" hangingPunct="1"/>
            <a:r>
              <a:rPr lang="en-US" sz="2000" smtClean="0"/>
              <a:t>Some IDL construct may vary in only the data type used as a parameter</a:t>
            </a:r>
          </a:p>
          <a:p>
            <a:pPr eaLnBrk="1" hangingPunct="1"/>
            <a:r>
              <a:rPr lang="en-US" sz="2000" smtClean="0"/>
              <a:t>Need to avoid proliferation of type-specific port type declarations</a:t>
            </a:r>
          </a:p>
          <a:p>
            <a:pPr eaLnBrk="1" hangingPunct="1"/>
            <a:r>
              <a:rPr lang="en-US" sz="2000" smtClean="0"/>
              <a:t>Syntax similar to C++ template programming</a:t>
            </a:r>
          </a:p>
          <a:p>
            <a:pPr eaLnBrk="1" hangingPunct="1"/>
            <a:r>
              <a:rPr lang="en-US" sz="2000" smtClean="0"/>
              <a:t>All parameterized types are contained in a typed module</a:t>
            </a:r>
          </a:p>
          <a:p>
            <a:pPr eaLnBrk="1" hangingPunct="1"/>
            <a:r>
              <a:rPr lang="en-US" sz="2000" smtClean="0"/>
              <a:t>Typed modules is instantiated</a:t>
            </a:r>
          </a:p>
          <a:p>
            <a:pPr lvl="1" eaLnBrk="1" hangingPunct="1"/>
            <a:endParaRPr lang="en-US" b="1" smtClean="0">
              <a:ea typeface="ＭＳ Ｐゴシック" pitchFamily="34" charset="-128"/>
            </a:endParaRPr>
          </a:p>
          <a:p>
            <a:pPr lvl="1" eaLnBrk="1" hangingPunct="1"/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Parameterized Port Equivalent IDL3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1219200"/>
            <a:ext cx="4343400" cy="47625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1400" smtClean="0">
                <a:latin typeface="Courier New" pitchFamily="49" charset="0"/>
                <a:cs typeface="Courier New" pitchFamily="49" charset="0"/>
              </a:rPr>
              <a:t>module DataModule</a:t>
            </a:r>
          </a:p>
          <a:p>
            <a:pPr eaLnBrk="1" hangingPunct="1">
              <a:buFontTx/>
              <a:buNone/>
            </a:pPr>
            <a:r>
              <a:rPr lang="en-US" sz="1400" smtClean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buFontTx/>
              <a:buNone/>
            </a:pPr>
            <a:r>
              <a:rPr lang="en-US" sz="1400" smtClean="0">
                <a:latin typeface="Courier New" pitchFamily="49" charset="0"/>
                <a:cs typeface="Courier New" pitchFamily="49" charset="0"/>
              </a:rPr>
              <a:t>  interface Pusher {</a:t>
            </a:r>
            <a:endParaRPr lang="nl-NL" sz="1400" smtClean="0">
              <a:latin typeface="Courier New" pitchFamily="49" charset="0"/>
              <a:cs typeface="Courier New" pitchFamily="49" charset="0"/>
            </a:endParaRPr>
          </a:p>
          <a:p>
            <a:pPr>
              <a:buFontTx/>
              <a:buNone/>
            </a:pPr>
            <a:r>
              <a:rPr lang="nl-NL" sz="1400" smtClean="0">
                <a:latin typeface="Courier New" pitchFamily="49" charset="0"/>
                <a:cs typeface="Courier New" pitchFamily="49" charset="0"/>
              </a:rPr>
              <a:t>    void push(in </a:t>
            </a:r>
            <a:r>
              <a:rPr lang="nl-NL" sz="1400" b="1" smtClean="0">
                <a:latin typeface="Courier New" pitchFamily="49" charset="0"/>
                <a:cs typeface="Courier New" pitchFamily="49" charset="0"/>
              </a:rPr>
              <a:t>Data</a:t>
            </a:r>
            <a:r>
              <a:rPr lang="nl-NL" sz="1400" smtClean="0">
                <a:latin typeface="Courier New" pitchFamily="49" charset="0"/>
                <a:cs typeface="Courier New" pitchFamily="49" charset="0"/>
              </a:rPr>
              <a:t> data);</a:t>
            </a:r>
          </a:p>
          <a:p>
            <a:pPr>
              <a:buFontTx/>
              <a:buNone/>
            </a:pPr>
            <a:r>
              <a:rPr lang="en-US" sz="1400" smtClean="0">
                <a:latin typeface="Courier New" pitchFamily="49" charset="0"/>
                <a:cs typeface="Courier New" pitchFamily="49" charset="0"/>
              </a:rPr>
              <a:t>  };</a:t>
            </a:r>
            <a:endParaRPr lang="nl-NL" sz="1400" smtClean="0">
              <a:latin typeface="Courier New" pitchFamily="49" charset="0"/>
              <a:cs typeface="Courier New" pitchFamily="49" charset="0"/>
            </a:endParaRPr>
          </a:p>
          <a:p>
            <a:pPr>
              <a:buFontTx/>
              <a:buNone/>
            </a:pPr>
            <a:r>
              <a:rPr lang="nl-NL" sz="1400" b="1" smtClean="0">
                <a:latin typeface="Courier New" pitchFamily="49" charset="0"/>
                <a:cs typeface="Courier New" pitchFamily="49" charset="0"/>
              </a:rPr>
              <a:t>  porttype</a:t>
            </a:r>
            <a:r>
              <a:rPr lang="nl-NL" sz="1400" smtClean="0">
                <a:latin typeface="Courier New" pitchFamily="49" charset="0"/>
                <a:cs typeface="Courier New" pitchFamily="49" charset="0"/>
              </a:rPr>
              <a:t> Consumer {</a:t>
            </a:r>
          </a:p>
          <a:p>
            <a:pPr>
              <a:buFontTx/>
              <a:buNone/>
            </a:pPr>
            <a:r>
              <a:rPr lang="nl-NL" sz="1400" smtClean="0">
                <a:latin typeface="Courier New" pitchFamily="49" charset="0"/>
                <a:cs typeface="Courier New" pitchFamily="49" charset="0"/>
              </a:rPr>
              <a:t>    provides Pusher consumer;</a:t>
            </a:r>
          </a:p>
          <a:p>
            <a:pPr>
              <a:buFontTx/>
              <a:buNone/>
            </a:pPr>
            <a:r>
              <a:rPr lang="nl-NL" sz="1400" smtClean="0">
                <a:latin typeface="Courier New" pitchFamily="49" charset="0"/>
                <a:cs typeface="Courier New" pitchFamily="49" charset="0"/>
              </a:rPr>
              <a:t>    uses FlowControl control;</a:t>
            </a:r>
          </a:p>
          <a:p>
            <a:pPr>
              <a:buFontTx/>
              <a:buNone/>
            </a:pPr>
            <a:r>
              <a:rPr lang="nl-NL" sz="1400" smtClean="0">
                <a:latin typeface="Courier New" pitchFamily="49" charset="0"/>
                <a:cs typeface="Courier New" pitchFamily="49" charset="0"/>
              </a:rPr>
              <a:t>  };</a:t>
            </a:r>
          </a:p>
          <a:p>
            <a:pPr>
              <a:buFontTx/>
              <a:buNone/>
            </a:pPr>
            <a:endParaRPr lang="nl-NL" sz="1400" smtClean="0">
              <a:latin typeface="Courier New" pitchFamily="49" charset="0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sz="1400" smtClean="0">
                <a:latin typeface="Courier New" pitchFamily="49" charset="0"/>
                <a:cs typeface="Courier New" pitchFamily="49" charset="0"/>
              </a:rPr>
              <a:t>component Sender {</a:t>
            </a:r>
          </a:p>
          <a:p>
            <a:pPr>
              <a:buFontTx/>
              <a:buNone/>
            </a:pPr>
            <a:r>
              <a:rPr lang="en-US" sz="1400" smtClean="0">
                <a:latin typeface="Courier New" pitchFamily="49" charset="0"/>
                <a:cs typeface="Courier New" pitchFamily="49" charset="0"/>
              </a:rPr>
              <a:t>  provides DataModule::Pusher data_consumer;</a:t>
            </a:r>
          </a:p>
          <a:p>
            <a:pPr>
              <a:buFontTx/>
              <a:buNone/>
            </a:pPr>
            <a:r>
              <a:rPr lang="en-US" sz="1400" smtClean="0">
                <a:latin typeface="Courier New" pitchFamily="49" charset="0"/>
                <a:cs typeface="Courier New" pitchFamily="49" charset="0"/>
              </a:rPr>
              <a:t>  uses FlowControl data_control</a:t>
            </a:r>
          </a:p>
          <a:p>
            <a:pPr>
              <a:buFontTx/>
              <a:buNone/>
            </a:pPr>
            <a:r>
              <a:rPr lang="en-US" sz="1400" smtClean="0">
                <a:latin typeface="Courier New" pitchFamily="49" charset="0"/>
                <a:cs typeface="Courier New" pitchFamily="49" charset="0"/>
              </a:rPr>
              <a:t>};</a:t>
            </a:r>
          </a:p>
          <a:p>
            <a:pPr>
              <a:buFontTx/>
              <a:buNone/>
            </a:pPr>
            <a:endParaRPr lang="en-US" sz="1400" smtClean="0">
              <a:latin typeface="Courier New" pitchFamily="49" charset="0"/>
              <a:cs typeface="Courier New" pitchFamily="49" charset="0"/>
            </a:endParaRPr>
          </a:p>
          <a:p>
            <a:pPr>
              <a:buFontTx/>
              <a:buNone/>
            </a:pPr>
            <a:endParaRPr lang="en-US" sz="1400" smtClean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7700" name="Rectangle 3"/>
          <p:cNvSpPr>
            <a:spLocks noChangeArrowheads="1"/>
          </p:cNvSpPr>
          <p:nvPr/>
        </p:nvSpPr>
        <p:spPr bwMode="auto">
          <a:xfrm>
            <a:off x="0" y="1295400"/>
            <a:ext cx="4810125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module Typed </a:t>
            </a:r>
            <a:r>
              <a:rPr lang="nl-NL" sz="1400" b="1" i="0">
                <a:latin typeface="Courier New" pitchFamily="49" charset="0"/>
                <a:cs typeface="Courier New" pitchFamily="49" charset="0"/>
              </a:rPr>
              <a:t>&lt;typename T&gt;</a:t>
            </a:r>
            <a:r>
              <a:rPr lang="nl-NL" sz="1400" i="0">
                <a:latin typeface="Courier New" pitchFamily="49" charset="0"/>
                <a:cs typeface="Courier New" pitchFamily="49" charset="0"/>
              </a:rPr>
              <a:t>{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interface Pusher {</a:t>
            </a:r>
            <a:endParaRPr lang="nl-NL" sz="1400" i="0">
              <a:latin typeface="Courier New" pitchFamily="49" charset="0"/>
              <a:cs typeface="Courier New" pitchFamily="49" charset="0"/>
            </a:endParaRP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    void push(in </a:t>
            </a:r>
            <a:r>
              <a:rPr lang="nl-NL" sz="1400" b="1" i="0">
                <a:latin typeface="Courier New" pitchFamily="49" charset="0"/>
                <a:cs typeface="Courier New" pitchFamily="49" charset="0"/>
              </a:rPr>
              <a:t>T</a:t>
            </a:r>
            <a:r>
              <a:rPr lang="nl-NL" sz="1400" i="0">
                <a:latin typeface="Courier New" pitchFamily="49" charset="0"/>
                <a:cs typeface="Courier New" pitchFamily="49" charset="0"/>
              </a:rPr>
              <a:t> data);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};</a:t>
            </a:r>
            <a:endParaRPr lang="nl-NL" sz="1400" i="0">
              <a:latin typeface="Courier New" pitchFamily="49" charset="0"/>
              <a:cs typeface="Courier New" pitchFamily="49" charset="0"/>
            </a:endParaRPr>
          </a:p>
          <a:p>
            <a:r>
              <a:rPr lang="nl-NL" sz="1400" b="1" i="0">
                <a:latin typeface="Courier New" pitchFamily="49" charset="0"/>
                <a:cs typeface="Courier New" pitchFamily="49" charset="0"/>
              </a:rPr>
              <a:t>  porttype</a:t>
            </a:r>
            <a:r>
              <a:rPr lang="nl-NL" sz="1400" i="0">
                <a:latin typeface="Courier New" pitchFamily="49" charset="0"/>
                <a:cs typeface="Courier New" pitchFamily="49" charset="0"/>
              </a:rPr>
              <a:t> Consumer {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    provides Pusher consumer;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    uses FlowControl control;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  };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};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module Typed &lt; Data&gt; DataModule;</a:t>
            </a:r>
            <a:endParaRPr lang="nl-NL" sz="1400" i="0">
              <a:latin typeface="Courier New" pitchFamily="49" charset="0"/>
              <a:cs typeface="Courier New" pitchFamily="49" charset="0"/>
            </a:endParaRP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component Sender {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   port DataModule::Consumer data;</a:t>
            </a:r>
          </a:p>
          <a:p>
            <a:r>
              <a:rPr lang="nl-NL" sz="1400" i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cxnSp>
        <p:nvCxnSpPr>
          <p:cNvPr id="7" name="Straight Arrow Connector 6"/>
          <p:cNvCxnSpPr>
            <a:cxnSpLocks noChangeShapeType="1"/>
          </p:cNvCxnSpPr>
          <p:nvPr/>
        </p:nvCxnSpPr>
        <p:spPr bwMode="auto">
          <a:xfrm rot="5400000" flipH="1" flipV="1">
            <a:off x="398462" y="2840038"/>
            <a:ext cx="2735263" cy="58738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15" name="Straight Arrow Connector 14"/>
          <p:cNvCxnSpPr>
            <a:cxnSpLocks noChangeShapeType="1"/>
          </p:cNvCxnSpPr>
          <p:nvPr/>
        </p:nvCxnSpPr>
        <p:spPr bwMode="auto">
          <a:xfrm rot="5400000">
            <a:off x="1869282" y="1658144"/>
            <a:ext cx="533400" cy="211137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</p:spPr>
      </p:cxnSp>
      <p:pic>
        <p:nvPicPr>
          <p:cNvPr id="157703" name="Picture 10" descr="remedy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91500" y="5943600"/>
            <a:ext cx="9525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cs typeface="+mj-cs"/>
              </a:rPr>
              <a:t>Connectors</a:t>
            </a:r>
          </a:p>
        </p:txBody>
      </p:sp>
      <p:sp>
        <p:nvSpPr>
          <p:cNvPr id="158723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smtClean="0">
              <a:ea typeface="ＭＳ Ｐゴシック" pitchFamily="34" charset="-128"/>
            </a:endParaRPr>
          </a:p>
        </p:txBody>
      </p:sp>
      <p:sp>
        <p:nvSpPr>
          <p:cNvPr id="158724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4CEACFC0-51C5-42BC-B69E-7613DCF9399F}" type="slidenum">
              <a:rPr lang="zh-CN" altLang="en-US" smtClean="0">
                <a:latin typeface="Arial" charset="0"/>
              </a:rPr>
              <a:pPr/>
              <a:t>133</a:t>
            </a:fld>
            <a:endParaRPr lang="en-US" altLang="zh-CN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Picture 7" descr="Untitled.pdf"/>
          <p:cNvSpPr>
            <a:spLocks noChangeAspect="1"/>
          </p:cNvSpPr>
          <p:nvPr/>
        </p:nvSpPr>
        <p:spPr bwMode="auto">
          <a:xfrm>
            <a:off x="6070600" y="1109663"/>
            <a:ext cx="3073400" cy="370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59747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Motivating Connectors (1/2)</a:t>
            </a:r>
          </a:p>
        </p:txBody>
      </p:sp>
      <p:sp>
        <p:nvSpPr>
          <p:cNvPr id="159748" name="Content Placeholder 5"/>
          <p:cNvSpPr>
            <a:spLocks noGrp="1"/>
          </p:cNvSpPr>
          <p:nvPr>
            <p:ph idx="1"/>
          </p:nvPr>
        </p:nvSpPr>
        <p:spPr>
          <a:xfrm>
            <a:off x="0" y="1219200"/>
            <a:ext cx="7583488" cy="533400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b="1" smtClean="0"/>
              <a:t>Context</a:t>
            </a:r>
            <a:r>
              <a:rPr lang="en-US" smtClean="0"/>
              <a:t> – Many applications must leverage non-CORBA communication mechanisms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Interfacing with legacy code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Complying with mandated architectural standards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High level systems integration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Problem</a:t>
            </a:r>
            <a:r>
              <a:rPr lang="en-US" sz="2000" smtClean="0"/>
              <a:t> 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Existing CCM ports (pub/sub or facet/receptacle) </a:t>
            </a:r>
          </a:p>
          <a:p>
            <a:pPr lvl="1" eaLnBrk="1" hangingPunct="1">
              <a:spcBef>
                <a:spcPct val="0"/>
              </a:spcBef>
              <a:buFontTx/>
              <a:buNone/>
            </a:pPr>
            <a:r>
              <a:rPr lang="en-US" smtClean="0">
                <a:ea typeface="ＭＳ Ｐゴシック" pitchFamily="34" charset="-128"/>
              </a:rPr>
              <a:t>	may not properly capture communication semantics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Addition of new communication middleware/semantics requires</a:t>
            </a:r>
          </a:p>
          <a:p>
            <a:pPr lvl="2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Mixing communication logic with business logic</a:t>
            </a:r>
          </a:p>
          <a:p>
            <a:pPr lvl="2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Modifying the container to extend/change semantics of existing ports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Precludes use of D&amp;C middleware for configuration</a:t>
            </a:r>
          </a:p>
        </p:txBody>
      </p:sp>
      <p:pic>
        <p:nvPicPr>
          <p:cNvPr id="159749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7000" y="1600200"/>
            <a:ext cx="2844800" cy="347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Motivating Connectors (2/2)</a:t>
            </a:r>
          </a:p>
        </p:txBody>
      </p:sp>
      <p:sp>
        <p:nvSpPr>
          <p:cNvPr id="160771" name="Content Placeholder 2"/>
          <p:cNvSpPr>
            <a:spLocks noGrp="1"/>
          </p:cNvSpPr>
          <p:nvPr>
            <p:ph idx="1"/>
          </p:nvPr>
        </p:nvSpPr>
        <p:spPr>
          <a:xfrm>
            <a:off x="152400" y="1219200"/>
            <a:ext cx="7162800" cy="5181600"/>
          </a:xfrm>
        </p:spPr>
        <p:txBody>
          <a:bodyPr/>
          <a:lstStyle/>
          <a:p>
            <a:pPr eaLnBrk="1" hangingPunct="1"/>
            <a:r>
              <a:rPr lang="en-US" b="1" smtClean="0"/>
              <a:t>Solution</a:t>
            </a:r>
            <a:r>
              <a:rPr lang="en-US" smtClean="0"/>
              <a:t> – Create a separate, deployable entity to contain communication logic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Leverage extended ports to create well-defined interfaces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Can be re-used across different applications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Allows D&amp;C infrastructure to coordinate configuration</a:t>
            </a:r>
          </a:p>
          <a:p>
            <a:pPr eaLnBrk="1" hangingPunct="1"/>
            <a:r>
              <a:rPr lang="en-US" smtClean="0"/>
              <a:t>Implemented using new </a:t>
            </a:r>
            <a:r>
              <a:rPr lang="en-US" i="1" smtClean="0"/>
              <a:t>connector</a:t>
            </a:r>
            <a:r>
              <a:rPr lang="en-US" smtClean="0"/>
              <a:t> IDL3+ keyword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Collects ports (regular and extended) into a coherent interface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Can have attributes which may be used for D&amp;C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Can be placed in a parameterized module</a:t>
            </a:r>
          </a:p>
          <a:p>
            <a:pPr lvl="1" eaLnBrk="1" hangingPunct="1"/>
            <a:endParaRPr lang="en-US" smtClean="0">
              <a:ea typeface="ＭＳ Ｐゴシック" pitchFamily="34" charset="-128"/>
            </a:endParaRPr>
          </a:p>
        </p:txBody>
      </p:sp>
      <p:sp>
        <p:nvSpPr>
          <p:cNvPr id="160772" name="Picture 4" descr="connector.pdf"/>
          <p:cNvSpPr>
            <a:spLocks noChangeAspect="1"/>
          </p:cNvSpPr>
          <p:nvPr/>
        </p:nvSpPr>
        <p:spPr bwMode="auto">
          <a:xfrm>
            <a:off x="7186613" y="1408113"/>
            <a:ext cx="1701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pic>
        <p:nvPicPr>
          <p:cNvPr id="160773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9000" y="1676400"/>
            <a:ext cx="14732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61795" name="Rectangle 4"/>
          <p:cNvSpPr>
            <a:spLocks noChangeArrowheads="1"/>
          </p:cNvSpPr>
          <p:nvPr/>
        </p:nvSpPr>
        <p:spPr bwMode="auto">
          <a:xfrm>
            <a:off x="576263" y="2079625"/>
            <a:ext cx="87630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/>
            <a:r>
              <a:rPr lang="en-US" sz="1600" b="1" i="0">
                <a:latin typeface="Courier New" pitchFamily="49" charset="0"/>
                <a:ea typeface="宋体" pitchFamily="2" charset="-122"/>
              </a:rPr>
              <a:t>connector</a:t>
            </a:r>
            <a:r>
              <a:rPr lang="en-US" sz="1600" i="0">
                <a:latin typeface="Courier New" pitchFamily="49" charset="0"/>
                <a:ea typeface="宋体" pitchFamily="2" charset="-122"/>
              </a:rPr>
              <a:t> Cnx {</a:t>
            </a:r>
          </a:p>
          <a:p>
            <a:pPr marL="169863" indent="-169863"/>
            <a:r>
              <a:rPr lang="en-US" sz="1600" i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sz="1600" b="1" i="0">
                <a:latin typeface="Courier New" pitchFamily="49" charset="0"/>
                <a:ea typeface="宋体" pitchFamily="2" charset="-122"/>
              </a:rPr>
              <a:t>mirrorport</a:t>
            </a:r>
            <a:r>
              <a:rPr lang="en-US" sz="1600" i="0">
                <a:latin typeface="Courier New" pitchFamily="49" charset="0"/>
                <a:ea typeface="宋体" pitchFamily="2" charset="-122"/>
              </a:rPr>
              <a:t> Data_ControlledConsumer cc;</a:t>
            </a:r>
          </a:p>
          <a:p>
            <a:pPr marL="169863" indent="-169863"/>
            <a:r>
              <a:rPr lang="en-US" sz="1600" i="0">
                <a:latin typeface="Courier New" pitchFamily="49" charset="0"/>
                <a:ea typeface="宋体" pitchFamily="2" charset="-122"/>
              </a:rPr>
              <a:t>  provides Data_Pusher p;</a:t>
            </a:r>
          </a:p>
          <a:p>
            <a:pPr marL="169863" indent="-169863"/>
            <a:r>
              <a:rPr lang="en-US" sz="1600" i="0">
                <a:latin typeface="Courier New" pitchFamily="49" charset="0"/>
                <a:ea typeface="宋体" pitchFamily="2" charset="-122"/>
              </a:rPr>
              <a:t>  attribute string configuration;</a:t>
            </a:r>
          </a:p>
          <a:p>
            <a:pPr marL="169863" indent="-169863"/>
            <a:r>
              <a:rPr lang="en-US" sz="1600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marL="169863" indent="-169863"/>
            <a:r>
              <a:rPr lang="en-US" sz="1600" i="0">
                <a:latin typeface="Courier New" pitchFamily="49" charset="0"/>
                <a:ea typeface="宋体" pitchFamily="2" charset="-122"/>
              </a:rPr>
              <a:t>module Typed &lt;typename T&gt; { </a:t>
            </a:r>
          </a:p>
          <a:p>
            <a:pPr marL="169863" indent="-169863"/>
            <a:r>
              <a:rPr lang="en-US" sz="1600" b="1" i="0">
                <a:latin typeface="Courier New" pitchFamily="49" charset="0"/>
                <a:ea typeface="宋体" pitchFamily="2" charset="-122"/>
              </a:rPr>
              <a:t>  connector</a:t>
            </a:r>
            <a:r>
              <a:rPr lang="en-US" sz="1600" i="0">
                <a:latin typeface="Courier New" pitchFamily="49" charset="0"/>
                <a:ea typeface="宋体" pitchFamily="2" charset="-122"/>
              </a:rPr>
              <a:t> Cnx {</a:t>
            </a:r>
          </a:p>
          <a:p>
            <a:pPr marL="169863" indent="-169863"/>
            <a:r>
              <a:rPr lang="en-US" sz="1600" i="0">
                <a:latin typeface="Courier New" pitchFamily="49" charset="0"/>
                <a:ea typeface="宋体" pitchFamily="2" charset="-122"/>
              </a:rPr>
              <a:t>    port ControlledConsumer cc;</a:t>
            </a:r>
          </a:p>
          <a:p>
            <a:pPr marL="169863" indent="-169863"/>
            <a:r>
              <a:rPr lang="en-US" sz="1600" i="0">
                <a:latin typeface="Courier New" pitchFamily="49" charset="0"/>
                <a:ea typeface="宋体" pitchFamily="2" charset="-122"/>
              </a:rPr>
              <a:t>    mirrorport Pusher p;</a:t>
            </a:r>
          </a:p>
          <a:p>
            <a:pPr marL="169863" indent="-169863"/>
            <a:r>
              <a:rPr lang="en-US" sz="1600" i="0">
                <a:latin typeface="Courier New" pitchFamily="49" charset="0"/>
                <a:ea typeface="宋体" pitchFamily="2" charset="-122"/>
              </a:rPr>
              <a:t>    attribute T configuration;</a:t>
            </a:r>
          </a:p>
          <a:p>
            <a:pPr marL="169863" indent="-169863"/>
            <a:r>
              <a:rPr lang="en-US" sz="1600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marL="169863" indent="-169863"/>
            <a:r>
              <a:rPr lang="en-US" sz="1600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marL="169863" indent="-169863">
              <a:spcBef>
                <a:spcPct val="40000"/>
              </a:spcBef>
              <a:buFontTx/>
              <a:buChar char="•"/>
            </a:pPr>
            <a:endParaRPr lang="en-US" altLang="zh-CN" sz="2000" i="0">
              <a:ea typeface="宋体" pitchFamily="2" charset="-122"/>
              <a:cs typeface="Times New Roman" pitchFamily="18" charset="0"/>
            </a:endParaRPr>
          </a:p>
          <a:p>
            <a:pPr marL="169863" indent="-169863">
              <a:spcBef>
                <a:spcPct val="40000"/>
              </a:spcBef>
              <a:buFontTx/>
              <a:buChar char="•"/>
            </a:pPr>
            <a:endParaRPr lang="en-US" altLang="zh-CN" sz="2000" i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61796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mtClean="0"/>
              <a:t>Defining Connectors</a:t>
            </a:r>
          </a:p>
        </p:txBody>
      </p:sp>
      <p:sp>
        <p:nvSpPr>
          <p:cNvPr id="161797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465138" y="1138238"/>
            <a:ext cx="8264525" cy="1160462"/>
          </a:xfrm>
        </p:spPr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  <a:ea typeface="宋体" pitchFamily="2" charset="-122"/>
              </a:rPr>
              <a:t>Fixed and parameterized connectors are possible</a:t>
            </a:r>
          </a:p>
          <a:p>
            <a:r>
              <a:rPr lang="en-US" altLang="zh-CN" smtClean="0">
                <a:solidFill>
                  <a:srgbClr val="000000"/>
                </a:solidFill>
                <a:ea typeface="宋体" pitchFamily="2" charset="-122"/>
              </a:rPr>
              <a:t>Connectors support ports, attributes, and inheritance</a:t>
            </a:r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Picture 5" descr="Connectors.pdf"/>
          <p:cNvSpPr>
            <a:spLocks noChangeAspect="1"/>
          </p:cNvSpPr>
          <p:nvPr/>
        </p:nvSpPr>
        <p:spPr bwMode="auto">
          <a:xfrm>
            <a:off x="5853113" y="1900238"/>
            <a:ext cx="3467100" cy="252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62819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62820" name="Rectangle 4"/>
          <p:cNvSpPr>
            <a:spLocks noChangeArrowheads="1"/>
          </p:cNvSpPr>
          <p:nvPr/>
        </p:nvSpPr>
        <p:spPr bwMode="auto">
          <a:xfrm>
            <a:off x="0" y="1243013"/>
            <a:ext cx="6249988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62821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mtClean="0"/>
              <a:t>Implementing and Deploying Components</a:t>
            </a:r>
          </a:p>
        </p:txBody>
      </p:sp>
      <p:sp>
        <p:nvSpPr>
          <p:cNvPr id="162822" name="Rectangle 7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000000"/>
                </a:solidFill>
                <a:ea typeface="宋体" pitchFamily="2" charset="-122"/>
              </a:rPr>
              <a:t>Connectors may be divided into fragments</a:t>
            </a:r>
          </a:p>
          <a:p>
            <a:pPr lvl="1"/>
            <a:r>
              <a:rPr lang="en-US" altLang="zh-CN" smtClean="0">
                <a:solidFill>
                  <a:srgbClr val="000000"/>
                </a:solidFill>
                <a:ea typeface="ＭＳ Ｐゴシック" pitchFamily="34" charset="-128"/>
              </a:rPr>
              <a:t>Each fragment is co-located with the component  instance it is connected to</a:t>
            </a:r>
          </a:p>
          <a:p>
            <a:pPr lvl="1"/>
            <a:r>
              <a:rPr lang="en-US" altLang="zh-CN" smtClean="0">
                <a:solidFill>
                  <a:srgbClr val="000000"/>
                </a:solidFill>
                <a:ea typeface="ＭＳ Ｐゴシック" pitchFamily="34" charset="-128"/>
              </a:rPr>
              <a:t>One or more fragments may be associated with a particular component</a:t>
            </a:r>
          </a:p>
          <a:p>
            <a:r>
              <a:rPr lang="en-US" altLang="zh-CN" smtClean="0">
                <a:solidFill>
                  <a:srgbClr val="000000"/>
                </a:solidFill>
                <a:ea typeface="宋体" pitchFamily="2" charset="-122"/>
              </a:rPr>
              <a:t>Connector fragment is derived from CCMObject</a:t>
            </a:r>
          </a:p>
          <a:p>
            <a:pPr lvl="1"/>
            <a:r>
              <a:rPr lang="en-US" altLang="zh-CN" smtClean="0">
                <a:solidFill>
                  <a:srgbClr val="000000"/>
                </a:solidFill>
                <a:ea typeface="ＭＳ Ｐゴシック" pitchFamily="34" charset="-128"/>
              </a:rPr>
              <a:t>Connector fragment can be deployed as a regular component</a:t>
            </a:r>
          </a:p>
          <a:p>
            <a:pPr lvl="1"/>
            <a:r>
              <a:rPr lang="en-US" altLang="zh-CN" smtClean="0">
                <a:solidFill>
                  <a:srgbClr val="000000"/>
                </a:solidFill>
                <a:ea typeface="ＭＳ Ｐゴシック" pitchFamily="34" charset="-128"/>
              </a:rPr>
              <a:t>Configuration takes place via standard attributes defined in the interface</a:t>
            </a:r>
          </a:p>
          <a:p>
            <a:pPr lvl="1"/>
            <a:r>
              <a:rPr lang="en-US" altLang="zh-CN" smtClean="0">
                <a:solidFill>
                  <a:srgbClr val="000000"/>
                </a:solidFill>
                <a:ea typeface="ＭＳ Ｐゴシック" pitchFamily="34" charset="-128"/>
              </a:rPr>
              <a:t>Fragment must implement Navigation, Receptacles, and, KeylessCCMHome</a:t>
            </a:r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Connector Modeling vs. Deployment (1/2)</a:t>
            </a:r>
          </a:p>
        </p:txBody>
      </p:sp>
      <p:sp>
        <p:nvSpPr>
          <p:cNvPr id="163843" name="Text Placeholder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From a modeling standpoint, connectors appear monolithic</a:t>
            </a:r>
          </a:p>
          <a:p>
            <a:pPr eaLnBrk="1" hangingPunct="1"/>
            <a:r>
              <a:rPr lang="en-US" smtClean="0"/>
              <a:t>Need not be concerned with ‘fragments’ or how they are deployed</a:t>
            </a:r>
          </a:p>
          <a:p>
            <a:pPr eaLnBrk="1" hangingPunct="1"/>
            <a:r>
              <a:rPr lang="en-US" smtClean="0"/>
              <a:t>Connections are made from a component to the desired port on the connector</a:t>
            </a:r>
          </a:p>
        </p:txBody>
      </p:sp>
      <p:pic>
        <p:nvPicPr>
          <p:cNvPr id="163844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60500" y="1281113"/>
            <a:ext cx="6172200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Connector Modeling vs. Deployment (2/2)</a:t>
            </a:r>
          </a:p>
        </p:txBody>
      </p:sp>
      <p:sp>
        <p:nvSpPr>
          <p:cNvPr id="164867" name="Text Placeholder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modeling tool will generate descriptors for the appropriate fragments</a:t>
            </a:r>
          </a:p>
          <a:p>
            <a:pPr eaLnBrk="1" hangingPunct="1"/>
            <a:r>
              <a:rPr lang="en-US" smtClean="0"/>
              <a:t>Each application component is deployed collocated with a dedicated fragment for communication</a:t>
            </a:r>
          </a:p>
          <a:p>
            <a:pPr eaLnBrk="1" hangingPunct="1"/>
            <a:r>
              <a:rPr lang="en-US" smtClean="0"/>
              <a:t>Application components and their connectors communicate over </a:t>
            </a:r>
            <a:r>
              <a:rPr lang="en-US" i="1" smtClean="0"/>
              <a:t>local</a:t>
            </a:r>
            <a:r>
              <a:rPr lang="en-US" smtClean="0"/>
              <a:t> interfaces</a:t>
            </a:r>
          </a:p>
        </p:txBody>
      </p:sp>
      <p:pic>
        <p:nvPicPr>
          <p:cNvPr id="164868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1066800"/>
            <a:ext cx="61722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3"/>
          <p:cNvSpPr>
            <a:spLocks noChangeArrowheads="1"/>
          </p:cNvSpPr>
          <p:nvPr/>
        </p:nvSpPr>
        <p:spPr bwMode="auto">
          <a:xfrm>
            <a:off x="0" y="3810000"/>
            <a:ext cx="57912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rIns="0" anchor="ctr">
            <a:spAutoFit/>
          </a:bodyPr>
          <a:lstStyle/>
          <a:p>
            <a:endParaRPr lang="nl-NL"/>
          </a:p>
        </p:txBody>
      </p:sp>
      <p:sp>
        <p:nvSpPr>
          <p:cNvPr id="88067" name="Rectangle 5"/>
          <p:cNvSpPr>
            <a:spLocks noChangeArrowheads="1"/>
          </p:cNvSpPr>
          <p:nvPr/>
        </p:nvSpPr>
        <p:spPr bwMode="auto">
          <a:xfrm>
            <a:off x="5035550" y="923925"/>
            <a:ext cx="395605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ea typeface="宋体" pitchFamily="2" charset="-122"/>
              </a:rPr>
              <a:t>Component Server</a:t>
            </a:r>
            <a:endParaRPr lang="en-US" altLang="zh-CN" i="0">
              <a:ea typeface="宋体" pitchFamily="2" charset="-122"/>
            </a:endParaRP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ea typeface="宋体" pitchFamily="2" charset="-122"/>
              </a:rPr>
              <a:t>A generic server process for hosting containers &amp; component/home executors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Implementation Framework (CIF)</a:t>
            </a:r>
            <a:endParaRPr lang="en-US" altLang="zh-CN" i="0">
              <a:solidFill>
                <a:schemeClr val="folHlink"/>
              </a:solidFill>
              <a:ea typeface="宋体" pitchFamily="2" charset="-122"/>
            </a:endParaRP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Automates the implementation of many component features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packaging tools</a:t>
            </a: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Compose implementation &amp; configuration information into deployable assemblies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deployment tools</a:t>
            </a: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Automate the deployment of component assemblies to component servers</a:t>
            </a:r>
          </a:p>
        </p:txBody>
      </p:sp>
      <p:grpSp>
        <p:nvGrpSpPr>
          <p:cNvPr id="88068" name="Group 17"/>
          <p:cNvGrpSpPr>
            <a:grpSpLocks noChangeAspect="1"/>
          </p:cNvGrpSpPr>
          <p:nvPr/>
        </p:nvGrpSpPr>
        <p:grpSpPr bwMode="auto">
          <a:xfrm>
            <a:off x="0" y="1079500"/>
            <a:ext cx="4983163" cy="3806825"/>
            <a:chOff x="12" y="698"/>
            <a:chExt cx="3139" cy="2329"/>
          </a:xfrm>
        </p:grpSpPr>
        <p:sp>
          <p:nvSpPr>
            <p:cNvPr id="88071" name="AutoShape 16"/>
            <p:cNvSpPr>
              <a:spLocks noChangeAspect="1" noChangeArrowheads="1" noTextEdit="1"/>
            </p:cNvSpPr>
            <p:nvPr/>
          </p:nvSpPr>
          <p:spPr bwMode="auto">
            <a:xfrm>
              <a:off x="12" y="698"/>
              <a:ext cx="3139" cy="2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grpSp>
          <p:nvGrpSpPr>
            <p:cNvPr id="88072" name="Group 218"/>
            <p:cNvGrpSpPr>
              <a:grpSpLocks/>
            </p:cNvGrpSpPr>
            <p:nvPr/>
          </p:nvGrpSpPr>
          <p:grpSpPr bwMode="auto">
            <a:xfrm>
              <a:off x="21" y="708"/>
              <a:ext cx="3121" cy="2306"/>
              <a:chOff x="21" y="708"/>
              <a:chExt cx="3121" cy="2306"/>
            </a:xfrm>
          </p:grpSpPr>
          <p:sp>
            <p:nvSpPr>
              <p:cNvPr id="88178" name="Freeform 18"/>
              <p:cNvSpPr>
                <a:spLocks/>
              </p:cNvSpPr>
              <p:nvPr/>
            </p:nvSpPr>
            <p:spPr bwMode="auto">
              <a:xfrm>
                <a:off x="1648" y="708"/>
                <a:ext cx="1494" cy="2306"/>
              </a:xfrm>
              <a:custGeom>
                <a:avLst/>
                <a:gdLst>
                  <a:gd name="T0" fmla="*/ 0 w 5349"/>
                  <a:gd name="T1" fmla="*/ 0 h 8368"/>
                  <a:gd name="T2" fmla="*/ 0 w 5349"/>
                  <a:gd name="T3" fmla="*/ 0 h 8368"/>
                  <a:gd name="T4" fmla="*/ 0 w 5349"/>
                  <a:gd name="T5" fmla="*/ 0 h 8368"/>
                  <a:gd name="T6" fmla="*/ 0 w 5349"/>
                  <a:gd name="T7" fmla="*/ 0 h 8368"/>
                  <a:gd name="T8" fmla="*/ 0 w 5349"/>
                  <a:gd name="T9" fmla="*/ 0 h 8368"/>
                  <a:gd name="T10" fmla="*/ 0 w 5349"/>
                  <a:gd name="T11" fmla="*/ 0 h 8368"/>
                  <a:gd name="T12" fmla="*/ 0 w 5349"/>
                  <a:gd name="T13" fmla="*/ 0 h 8368"/>
                  <a:gd name="T14" fmla="*/ 0 w 5349"/>
                  <a:gd name="T15" fmla="*/ 0 h 8368"/>
                  <a:gd name="T16" fmla="*/ 0 w 5349"/>
                  <a:gd name="T17" fmla="*/ 0 h 8368"/>
                  <a:gd name="T18" fmla="*/ 0 w 5349"/>
                  <a:gd name="T19" fmla="*/ 0 h 8368"/>
                  <a:gd name="T20" fmla="*/ 0 w 5349"/>
                  <a:gd name="T21" fmla="*/ 0 h 8368"/>
                  <a:gd name="T22" fmla="*/ 0 w 5349"/>
                  <a:gd name="T23" fmla="*/ 0 h 836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349"/>
                  <a:gd name="T37" fmla="*/ 0 h 8368"/>
                  <a:gd name="T38" fmla="*/ 5349 w 5349"/>
                  <a:gd name="T39" fmla="*/ 8368 h 836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349" h="8368">
                    <a:moveTo>
                      <a:pt x="5139" y="8368"/>
                    </a:moveTo>
                    <a:cubicBezTo>
                      <a:pt x="5255" y="8368"/>
                      <a:pt x="5349" y="8267"/>
                      <a:pt x="5349" y="8142"/>
                    </a:cubicBezTo>
                    <a:lnTo>
                      <a:pt x="5349" y="226"/>
                    </a:lnTo>
                    <a:cubicBezTo>
                      <a:pt x="5349" y="101"/>
                      <a:pt x="5255" y="0"/>
                      <a:pt x="5139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8142"/>
                    </a:lnTo>
                    <a:cubicBezTo>
                      <a:pt x="0" y="8267"/>
                      <a:pt x="94" y="8368"/>
                      <a:pt x="210" y="8368"/>
                    </a:cubicBezTo>
                    <a:lnTo>
                      <a:pt x="5139" y="8368"/>
                    </a:lnTo>
                    <a:close/>
                  </a:path>
                </a:pathLst>
              </a:custGeom>
              <a:solidFill>
                <a:srgbClr val="99CC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79" name="Freeform 19"/>
              <p:cNvSpPr>
                <a:spLocks/>
              </p:cNvSpPr>
              <p:nvPr/>
            </p:nvSpPr>
            <p:spPr bwMode="auto">
              <a:xfrm>
                <a:off x="1648" y="708"/>
                <a:ext cx="1494" cy="2306"/>
              </a:xfrm>
              <a:custGeom>
                <a:avLst/>
                <a:gdLst>
                  <a:gd name="T0" fmla="*/ 0 w 5349"/>
                  <a:gd name="T1" fmla="*/ 0 h 8368"/>
                  <a:gd name="T2" fmla="*/ 0 w 5349"/>
                  <a:gd name="T3" fmla="*/ 0 h 8368"/>
                  <a:gd name="T4" fmla="*/ 0 w 5349"/>
                  <a:gd name="T5" fmla="*/ 0 h 8368"/>
                  <a:gd name="T6" fmla="*/ 0 w 5349"/>
                  <a:gd name="T7" fmla="*/ 0 h 8368"/>
                  <a:gd name="T8" fmla="*/ 0 w 5349"/>
                  <a:gd name="T9" fmla="*/ 0 h 8368"/>
                  <a:gd name="T10" fmla="*/ 0 w 5349"/>
                  <a:gd name="T11" fmla="*/ 0 h 8368"/>
                  <a:gd name="T12" fmla="*/ 0 w 5349"/>
                  <a:gd name="T13" fmla="*/ 0 h 8368"/>
                  <a:gd name="T14" fmla="*/ 0 w 5349"/>
                  <a:gd name="T15" fmla="*/ 0 h 8368"/>
                  <a:gd name="T16" fmla="*/ 0 w 5349"/>
                  <a:gd name="T17" fmla="*/ 0 h 8368"/>
                  <a:gd name="T18" fmla="*/ 0 w 5349"/>
                  <a:gd name="T19" fmla="*/ 0 h 8368"/>
                  <a:gd name="T20" fmla="*/ 0 w 5349"/>
                  <a:gd name="T21" fmla="*/ 0 h 8368"/>
                  <a:gd name="T22" fmla="*/ 0 w 5349"/>
                  <a:gd name="T23" fmla="*/ 0 h 836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349"/>
                  <a:gd name="T37" fmla="*/ 0 h 8368"/>
                  <a:gd name="T38" fmla="*/ 5349 w 5349"/>
                  <a:gd name="T39" fmla="*/ 8368 h 836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349" h="8368">
                    <a:moveTo>
                      <a:pt x="5139" y="8368"/>
                    </a:moveTo>
                    <a:cubicBezTo>
                      <a:pt x="5255" y="8368"/>
                      <a:pt x="5349" y="8267"/>
                      <a:pt x="5349" y="8142"/>
                    </a:cubicBezTo>
                    <a:lnTo>
                      <a:pt x="5349" y="226"/>
                    </a:lnTo>
                    <a:cubicBezTo>
                      <a:pt x="5349" y="101"/>
                      <a:pt x="5255" y="0"/>
                      <a:pt x="5139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8142"/>
                    </a:lnTo>
                    <a:cubicBezTo>
                      <a:pt x="0" y="8267"/>
                      <a:pt x="94" y="8368"/>
                      <a:pt x="210" y="8368"/>
                    </a:cubicBezTo>
                    <a:lnTo>
                      <a:pt x="5139" y="8368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80" name="Freeform 20"/>
              <p:cNvSpPr>
                <a:spLocks/>
              </p:cNvSpPr>
              <p:nvPr/>
            </p:nvSpPr>
            <p:spPr bwMode="auto">
              <a:xfrm>
                <a:off x="21" y="708"/>
                <a:ext cx="1495" cy="2306"/>
              </a:xfrm>
              <a:custGeom>
                <a:avLst/>
                <a:gdLst>
                  <a:gd name="T0" fmla="*/ 0 w 5349"/>
                  <a:gd name="T1" fmla="*/ 0 h 8368"/>
                  <a:gd name="T2" fmla="*/ 0 w 5349"/>
                  <a:gd name="T3" fmla="*/ 0 h 8368"/>
                  <a:gd name="T4" fmla="*/ 0 w 5349"/>
                  <a:gd name="T5" fmla="*/ 0 h 8368"/>
                  <a:gd name="T6" fmla="*/ 0 w 5349"/>
                  <a:gd name="T7" fmla="*/ 0 h 8368"/>
                  <a:gd name="T8" fmla="*/ 0 w 5349"/>
                  <a:gd name="T9" fmla="*/ 0 h 8368"/>
                  <a:gd name="T10" fmla="*/ 0 w 5349"/>
                  <a:gd name="T11" fmla="*/ 0 h 8368"/>
                  <a:gd name="T12" fmla="*/ 0 w 5349"/>
                  <a:gd name="T13" fmla="*/ 0 h 8368"/>
                  <a:gd name="T14" fmla="*/ 0 w 5349"/>
                  <a:gd name="T15" fmla="*/ 0 h 8368"/>
                  <a:gd name="T16" fmla="*/ 0 w 5349"/>
                  <a:gd name="T17" fmla="*/ 0 h 8368"/>
                  <a:gd name="T18" fmla="*/ 0 w 5349"/>
                  <a:gd name="T19" fmla="*/ 0 h 8368"/>
                  <a:gd name="T20" fmla="*/ 0 w 5349"/>
                  <a:gd name="T21" fmla="*/ 0 h 8368"/>
                  <a:gd name="T22" fmla="*/ 0 w 5349"/>
                  <a:gd name="T23" fmla="*/ 0 h 836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349"/>
                  <a:gd name="T37" fmla="*/ 0 h 8368"/>
                  <a:gd name="T38" fmla="*/ 5349 w 5349"/>
                  <a:gd name="T39" fmla="*/ 8368 h 836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349" h="8368">
                    <a:moveTo>
                      <a:pt x="5139" y="8368"/>
                    </a:moveTo>
                    <a:cubicBezTo>
                      <a:pt x="5255" y="8368"/>
                      <a:pt x="5349" y="8267"/>
                      <a:pt x="5349" y="8142"/>
                    </a:cubicBezTo>
                    <a:lnTo>
                      <a:pt x="5349" y="226"/>
                    </a:lnTo>
                    <a:cubicBezTo>
                      <a:pt x="5349" y="101"/>
                      <a:pt x="5255" y="0"/>
                      <a:pt x="5139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8142"/>
                    </a:lnTo>
                    <a:cubicBezTo>
                      <a:pt x="0" y="8267"/>
                      <a:pt x="94" y="8368"/>
                      <a:pt x="210" y="8368"/>
                    </a:cubicBezTo>
                    <a:lnTo>
                      <a:pt x="5139" y="8368"/>
                    </a:lnTo>
                    <a:close/>
                  </a:path>
                </a:pathLst>
              </a:custGeom>
              <a:solidFill>
                <a:srgbClr val="99CC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81" name="Freeform 21"/>
              <p:cNvSpPr>
                <a:spLocks/>
              </p:cNvSpPr>
              <p:nvPr/>
            </p:nvSpPr>
            <p:spPr bwMode="auto">
              <a:xfrm>
                <a:off x="21" y="708"/>
                <a:ext cx="1495" cy="2306"/>
              </a:xfrm>
              <a:custGeom>
                <a:avLst/>
                <a:gdLst>
                  <a:gd name="T0" fmla="*/ 0 w 5349"/>
                  <a:gd name="T1" fmla="*/ 0 h 8368"/>
                  <a:gd name="T2" fmla="*/ 0 w 5349"/>
                  <a:gd name="T3" fmla="*/ 0 h 8368"/>
                  <a:gd name="T4" fmla="*/ 0 w 5349"/>
                  <a:gd name="T5" fmla="*/ 0 h 8368"/>
                  <a:gd name="T6" fmla="*/ 0 w 5349"/>
                  <a:gd name="T7" fmla="*/ 0 h 8368"/>
                  <a:gd name="T8" fmla="*/ 0 w 5349"/>
                  <a:gd name="T9" fmla="*/ 0 h 8368"/>
                  <a:gd name="T10" fmla="*/ 0 w 5349"/>
                  <a:gd name="T11" fmla="*/ 0 h 8368"/>
                  <a:gd name="T12" fmla="*/ 0 w 5349"/>
                  <a:gd name="T13" fmla="*/ 0 h 8368"/>
                  <a:gd name="T14" fmla="*/ 0 w 5349"/>
                  <a:gd name="T15" fmla="*/ 0 h 8368"/>
                  <a:gd name="T16" fmla="*/ 0 w 5349"/>
                  <a:gd name="T17" fmla="*/ 0 h 8368"/>
                  <a:gd name="T18" fmla="*/ 0 w 5349"/>
                  <a:gd name="T19" fmla="*/ 0 h 8368"/>
                  <a:gd name="T20" fmla="*/ 0 w 5349"/>
                  <a:gd name="T21" fmla="*/ 0 h 8368"/>
                  <a:gd name="T22" fmla="*/ 0 w 5349"/>
                  <a:gd name="T23" fmla="*/ 0 h 836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349"/>
                  <a:gd name="T37" fmla="*/ 0 h 8368"/>
                  <a:gd name="T38" fmla="*/ 5349 w 5349"/>
                  <a:gd name="T39" fmla="*/ 8368 h 836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349" h="8368">
                    <a:moveTo>
                      <a:pt x="5139" y="8368"/>
                    </a:moveTo>
                    <a:cubicBezTo>
                      <a:pt x="5255" y="8368"/>
                      <a:pt x="5349" y="8267"/>
                      <a:pt x="5349" y="8142"/>
                    </a:cubicBezTo>
                    <a:lnTo>
                      <a:pt x="5349" y="226"/>
                    </a:lnTo>
                    <a:cubicBezTo>
                      <a:pt x="5349" y="101"/>
                      <a:pt x="5255" y="0"/>
                      <a:pt x="5139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8142"/>
                    </a:lnTo>
                    <a:cubicBezTo>
                      <a:pt x="0" y="8267"/>
                      <a:pt x="94" y="8368"/>
                      <a:pt x="210" y="8368"/>
                    </a:cubicBezTo>
                    <a:lnTo>
                      <a:pt x="5139" y="8368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82" name="Rectangle 22"/>
              <p:cNvSpPr>
                <a:spLocks noChangeArrowheads="1"/>
              </p:cNvSpPr>
              <p:nvPr/>
            </p:nvSpPr>
            <p:spPr bwMode="auto">
              <a:xfrm>
                <a:off x="377" y="938"/>
                <a:ext cx="879" cy="1216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83" name="Rectangle 23"/>
              <p:cNvSpPr>
                <a:spLocks noChangeArrowheads="1"/>
              </p:cNvSpPr>
              <p:nvPr/>
            </p:nvSpPr>
            <p:spPr bwMode="auto">
              <a:xfrm>
                <a:off x="377" y="938"/>
                <a:ext cx="879" cy="121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84" name="Rectangle 24"/>
              <p:cNvSpPr>
                <a:spLocks noChangeArrowheads="1"/>
              </p:cNvSpPr>
              <p:nvPr/>
            </p:nvSpPr>
            <p:spPr bwMode="auto">
              <a:xfrm>
                <a:off x="401" y="967"/>
                <a:ext cx="382" cy="1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Container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185" name="Freeform 25"/>
              <p:cNvSpPr>
                <a:spLocks/>
              </p:cNvSpPr>
              <p:nvPr/>
            </p:nvSpPr>
            <p:spPr bwMode="auto">
              <a:xfrm>
                <a:off x="435" y="1344"/>
                <a:ext cx="480" cy="642"/>
              </a:xfrm>
              <a:custGeom>
                <a:avLst/>
                <a:gdLst>
                  <a:gd name="T0" fmla="*/ 0 w 1716"/>
                  <a:gd name="T1" fmla="*/ 0 h 2329"/>
                  <a:gd name="T2" fmla="*/ 0 w 1716"/>
                  <a:gd name="T3" fmla="*/ 0 h 2329"/>
                  <a:gd name="T4" fmla="*/ 0 w 1716"/>
                  <a:gd name="T5" fmla="*/ 0 h 2329"/>
                  <a:gd name="T6" fmla="*/ 0 w 1716"/>
                  <a:gd name="T7" fmla="*/ 0 h 2329"/>
                  <a:gd name="T8" fmla="*/ 0 w 1716"/>
                  <a:gd name="T9" fmla="*/ 0 h 2329"/>
                  <a:gd name="T10" fmla="*/ 0 w 1716"/>
                  <a:gd name="T11" fmla="*/ 0 h 2329"/>
                  <a:gd name="T12" fmla="*/ 0 w 1716"/>
                  <a:gd name="T13" fmla="*/ 0 h 2329"/>
                  <a:gd name="T14" fmla="*/ 0 w 1716"/>
                  <a:gd name="T15" fmla="*/ 0 h 2329"/>
                  <a:gd name="T16" fmla="*/ 0 w 1716"/>
                  <a:gd name="T17" fmla="*/ 0 h 2329"/>
                  <a:gd name="T18" fmla="*/ 0 w 1716"/>
                  <a:gd name="T19" fmla="*/ 0 h 2329"/>
                  <a:gd name="T20" fmla="*/ 0 w 1716"/>
                  <a:gd name="T21" fmla="*/ 0 h 2329"/>
                  <a:gd name="T22" fmla="*/ 0 w 1716"/>
                  <a:gd name="T23" fmla="*/ 0 h 2329"/>
                  <a:gd name="T24" fmla="*/ 0 w 1716"/>
                  <a:gd name="T25" fmla="*/ 0 h 23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16"/>
                  <a:gd name="T40" fmla="*/ 0 h 2329"/>
                  <a:gd name="T41" fmla="*/ 1716 w 1716"/>
                  <a:gd name="T42" fmla="*/ 2329 h 232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16" h="2329">
                    <a:moveTo>
                      <a:pt x="1506" y="2329"/>
                    </a:moveTo>
                    <a:cubicBezTo>
                      <a:pt x="1622" y="2329"/>
                      <a:pt x="1716" y="2228"/>
                      <a:pt x="1716" y="2103"/>
                    </a:cubicBezTo>
                    <a:lnTo>
                      <a:pt x="1716" y="226"/>
                    </a:lnTo>
                    <a:cubicBezTo>
                      <a:pt x="1716" y="101"/>
                      <a:pt x="1622" y="0"/>
                      <a:pt x="1506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2103"/>
                    </a:lnTo>
                    <a:cubicBezTo>
                      <a:pt x="0" y="2228"/>
                      <a:pt x="94" y="2329"/>
                      <a:pt x="210" y="2329"/>
                    </a:cubicBezTo>
                    <a:lnTo>
                      <a:pt x="1506" y="2329"/>
                    </a:lnTo>
                    <a:close/>
                  </a:path>
                </a:pathLst>
              </a:custGeom>
              <a:solidFill>
                <a:srgbClr val="BD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86" name="Freeform 26"/>
              <p:cNvSpPr>
                <a:spLocks/>
              </p:cNvSpPr>
              <p:nvPr/>
            </p:nvSpPr>
            <p:spPr bwMode="auto">
              <a:xfrm>
                <a:off x="435" y="1344"/>
                <a:ext cx="480" cy="642"/>
              </a:xfrm>
              <a:custGeom>
                <a:avLst/>
                <a:gdLst>
                  <a:gd name="T0" fmla="*/ 0 w 1716"/>
                  <a:gd name="T1" fmla="*/ 0 h 2329"/>
                  <a:gd name="T2" fmla="*/ 0 w 1716"/>
                  <a:gd name="T3" fmla="*/ 0 h 2329"/>
                  <a:gd name="T4" fmla="*/ 0 w 1716"/>
                  <a:gd name="T5" fmla="*/ 0 h 2329"/>
                  <a:gd name="T6" fmla="*/ 0 w 1716"/>
                  <a:gd name="T7" fmla="*/ 0 h 2329"/>
                  <a:gd name="T8" fmla="*/ 0 w 1716"/>
                  <a:gd name="T9" fmla="*/ 0 h 2329"/>
                  <a:gd name="T10" fmla="*/ 0 w 1716"/>
                  <a:gd name="T11" fmla="*/ 0 h 2329"/>
                  <a:gd name="T12" fmla="*/ 0 w 1716"/>
                  <a:gd name="T13" fmla="*/ 0 h 2329"/>
                  <a:gd name="T14" fmla="*/ 0 w 1716"/>
                  <a:gd name="T15" fmla="*/ 0 h 2329"/>
                  <a:gd name="T16" fmla="*/ 0 w 1716"/>
                  <a:gd name="T17" fmla="*/ 0 h 2329"/>
                  <a:gd name="T18" fmla="*/ 0 w 1716"/>
                  <a:gd name="T19" fmla="*/ 0 h 2329"/>
                  <a:gd name="T20" fmla="*/ 0 w 1716"/>
                  <a:gd name="T21" fmla="*/ 0 h 2329"/>
                  <a:gd name="T22" fmla="*/ 0 w 1716"/>
                  <a:gd name="T23" fmla="*/ 0 h 2329"/>
                  <a:gd name="T24" fmla="*/ 0 w 1716"/>
                  <a:gd name="T25" fmla="*/ 0 h 23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16"/>
                  <a:gd name="T40" fmla="*/ 0 h 2329"/>
                  <a:gd name="T41" fmla="*/ 1716 w 1716"/>
                  <a:gd name="T42" fmla="*/ 2329 h 232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16" h="2329">
                    <a:moveTo>
                      <a:pt x="1506" y="2329"/>
                    </a:moveTo>
                    <a:cubicBezTo>
                      <a:pt x="1622" y="2329"/>
                      <a:pt x="1716" y="2228"/>
                      <a:pt x="1716" y="2103"/>
                    </a:cubicBezTo>
                    <a:lnTo>
                      <a:pt x="1716" y="226"/>
                    </a:lnTo>
                    <a:cubicBezTo>
                      <a:pt x="1716" y="101"/>
                      <a:pt x="1622" y="0"/>
                      <a:pt x="1506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2103"/>
                    </a:lnTo>
                    <a:cubicBezTo>
                      <a:pt x="0" y="2228"/>
                      <a:pt x="94" y="2329"/>
                      <a:pt x="210" y="2329"/>
                    </a:cubicBezTo>
                    <a:lnTo>
                      <a:pt x="1506" y="2329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87" name="Rectangle 27"/>
              <p:cNvSpPr>
                <a:spLocks noChangeArrowheads="1"/>
              </p:cNvSpPr>
              <p:nvPr/>
            </p:nvSpPr>
            <p:spPr bwMode="auto">
              <a:xfrm>
                <a:off x="464" y="1369"/>
                <a:ext cx="468" cy="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COMPONENT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188" name="Rectangle 28"/>
              <p:cNvSpPr>
                <a:spLocks noChangeArrowheads="1"/>
              </p:cNvSpPr>
              <p:nvPr/>
            </p:nvSpPr>
            <p:spPr bwMode="auto">
              <a:xfrm>
                <a:off x="473" y="1452"/>
                <a:ext cx="448" cy="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EXECUTORS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189" name="Freeform 29"/>
              <p:cNvSpPr>
                <a:spLocks/>
              </p:cNvSpPr>
              <p:nvPr/>
            </p:nvSpPr>
            <p:spPr bwMode="auto">
              <a:xfrm>
                <a:off x="435" y="1063"/>
                <a:ext cx="392" cy="249"/>
              </a:xfrm>
              <a:custGeom>
                <a:avLst/>
                <a:gdLst>
                  <a:gd name="T0" fmla="*/ 0 w 1401"/>
                  <a:gd name="T1" fmla="*/ 0 h 905"/>
                  <a:gd name="T2" fmla="*/ 0 w 1401"/>
                  <a:gd name="T3" fmla="*/ 0 h 905"/>
                  <a:gd name="T4" fmla="*/ 0 w 1401"/>
                  <a:gd name="T5" fmla="*/ 0 h 905"/>
                  <a:gd name="T6" fmla="*/ 0 w 1401"/>
                  <a:gd name="T7" fmla="*/ 0 h 905"/>
                  <a:gd name="T8" fmla="*/ 0 w 1401"/>
                  <a:gd name="T9" fmla="*/ 0 h 905"/>
                  <a:gd name="T10" fmla="*/ 0 w 1401"/>
                  <a:gd name="T11" fmla="*/ 0 h 905"/>
                  <a:gd name="T12" fmla="*/ 0 w 1401"/>
                  <a:gd name="T13" fmla="*/ 0 h 905"/>
                  <a:gd name="T14" fmla="*/ 0 w 1401"/>
                  <a:gd name="T15" fmla="*/ 0 h 905"/>
                  <a:gd name="T16" fmla="*/ 0 w 1401"/>
                  <a:gd name="T17" fmla="*/ 0 h 905"/>
                  <a:gd name="T18" fmla="*/ 0 w 1401"/>
                  <a:gd name="T19" fmla="*/ 0 h 905"/>
                  <a:gd name="T20" fmla="*/ 0 w 1401"/>
                  <a:gd name="T21" fmla="*/ 0 h 905"/>
                  <a:gd name="T22" fmla="*/ 0 w 1401"/>
                  <a:gd name="T23" fmla="*/ 0 h 905"/>
                  <a:gd name="T24" fmla="*/ 0 w 1401"/>
                  <a:gd name="T25" fmla="*/ 0 h 90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401"/>
                  <a:gd name="T40" fmla="*/ 0 h 905"/>
                  <a:gd name="T41" fmla="*/ 1401 w 1401"/>
                  <a:gd name="T42" fmla="*/ 905 h 90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401" h="905">
                    <a:moveTo>
                      <a:pt x="1192" y="905"/>
                    </a:moveTo>
                    <a:cubicBezTo>
                      <a:pt x="1307" y="905"/>
                      <a:pt x="1401" y="803"/>
                      <a:pt x="1401" y="678"/>
                    </a:cubicBezTo>
                    <a:lnTo>
                      <a:pt x="1401" y="226"/>
                    </a:lnTo>
                    <a:cubicBezTo>
                      <a:pt x="1401" y="101"/>
                      <a:pt x="1307" y="0"/>
                      <a:pt x="1192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678"/>
                    </a:lnTo>
                    <a:cubicBezTo>
                      <a:pt x="0" y="803"/>
                      <a:pt x="94" y="905"/>
                      <a:pt x="210" y="905"/>
                    </a:cubicBezTo>
                    <a:lnTo>
                      <a:pt x="1192" y="905"/>
                    </a:lnTo>
                    <a:close/>
                  </a:path>
                </a:pathLst>
              </a:custGeom>
              <a:solidFill>
                <a:srgbClr val="BD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90" name="Freeform 30"/>
              <p:cNvSpPr>
                <a:spLocks/>
              </p:cNvSpPr>
              <p:nvPr/>
            </p:nvSpPr>
            <p:spPr bwMode="auto">
              <a:xfrm>
                <a:off x="435" y="1063"/>
                <a:ext cx="392" cy="249"/>
              </a:xfrm>
              <a:custGeom>
                <a:avLst/>
                <a:gdLst>
                  <a:gd name="T0" fmla="*/ 0 w 1401"/>
                  <a:gd name="T1" fmla="*/ 0 h 905"/>
                  <a:gd name="T2" fmla="*/ 0 w 1401"/>
                  <a:gd name="T3" fmla="*/ 0 h 905"/>
                  <a:gd name="T4" fmla="*/ 0 w 1401"/>
                  <a:gd name="T5" fmla="*/ 0 h 905"/>
                  <a:gd name="T6" fmla="*/ 0 w 1401"/>
                  <a:gd name="T7" fmla="*/ 0 h 905"/>
                  <a:gd name="T8" fmla="*/ 0 w 1401"/>
                  <a:gd name="T9" fmla="*/ 0 h 905"/>
                  <a:gd name="T10" fmla="*/ 0 w 1401"/>
                  <a:gd name="T11" fmla="*/ 0 h 905"/>
                  <a:gd name="T12" fmla="*/ 0 w 1401"/>
                  <a:gd name="T13" fmla="*/ 0 h 905"/>
                  <a:gd name="T14" fmla="*/ 0 w 1401"/>
                  <a:gd name="T15" fmla="*/ 0 h 905"/>
                  <a:gd name="T16" fmla="*/ 0 w 1401"/>
                  <a:gd name="T17" fmla="*/ 0 h 905"/>
                  <a:gd name="T18" fmla="*/ 0 w 1401"/>
                  <a:gd name="T19" fmla="*/ 0 h 905"/>
                  <a:gd name="T20" fmla="*/ 0 w 1401"/>
                  <a:gd name="T21" fmla="*/ 0 h 905"/>
                  <a:gd name="T22" fmla="*/ 0 w 1401"/>
                  <a:gd name="T23" fmla="*/ 0 h 905"/>
                  <a:gd name="T24" fmla="*/ 0 w 1401"/>
                  <a:gd name="T25" fmla="*/ 0 h 90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401"/>
                  <a:gd name="T40" fmla="*/ 0 h 905"/>
                  <a:gd name="T41" fmla="*/ 1401 w 1401"/>
                  <a:gd name="T42" fmla="*/ 905 h 90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401" h="905">
                    <a:moveTo>
                      <a:pt x="1192" y="905"/>
                    </a:moveTo>
                    <a:cubicBezTo>
                      <a:pt x="1307" y="905"/>
                      <a:pt x="1401" y="803"/>
                      <a:pt x="1401" y="678"/>
                    </a:cubicBezTo>
                    <a:lnTo>
                      <a:pt x="1401" y="226"/>
                    </a:lnTo>
                    <a:cubicBezTo>
                      <a:pt x="1401" y="101"/>
                      <a:pt x="1307" y="0"/>
                      <a:pt x="1192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678"/>
                    </a:lnTo>
                    <a:cubicBezTo>
                      <a:pt x="0" y="803"/>
                      <a:pt x="94" y="905"/>
                      <a:pt x="210" y="905"/>
                    </a:cubicBezTo>
                    <a:lnTo>
                      <a:pt x="1192" y="905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91" name="Rectangle 31"/>
              <p:cNvSpPr>
                <a:spLocks noChangeArrowheads="1"/>
              </p:cNvSpPr>
              <p:nvPr/>
            </p:nvSpPr>
            <p:spPr bwMode="auto">
              <a:xfrm>
                <a:off x="464" y="1100"/>
                <a:ext cx="372" cy="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Component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192" name="Rectangle 32"/>
              <p:cNvSpPr>
                <a:spLocks noChangeArrowheads="1"/>
              </p:cNvSpPr>
              <p:nvPr/>
            </p:nvSpPr>
            <p:spPr bwMode="auto">
              <a:xfrm>
                <a:off x="544" y="1183"/>
                <a:ext cx="192" cy="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Home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193" name="Rectangle 33"/>
              <p:cNvSpPr>
                <a:spLocks noChangeArrowheads="1"/>
              </p:cNvSpPr>
              <p:nvPr/>
            </p:nvSpPr>
            <p:spPr bwMode="auto">
              <a:xfrm>
                <a:off x="915" y="1986"/>
                <a:ext cx="322" cy="156"/>
              </a:xfrm>
              <a:prstGeom prst="rect">
                <a:avLst/>
              </a:prstGeom>
              <a:solidFill>
                <a:srgbClr val="FFC6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94" name="Rectangle 34"/>
              <p:cNvSpPr>
                <a:spLocks noChangeArrowheads="1"/>
              </p:cNvSpPr>
              <p:nvPr/>
            </p:nvSpPr>
            <p:spPr bwMode="auto">
              <a:xfrm>
                <a:off x="915" y="1986"/>
                <a:ext cx="322" cy="15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95" name="Rectangle 35"/>
              <p:cNvSpPr>
                <a:spLocks noChangeArrowheads="1"/>
              </p:cNvSpPr>
              <p:nvPr/>
            </p:nvSpPr>
            <p:spPr bwMode="auto">
              <a:xfrm>
                <a:off x="996" y="2012"/>
                <a:ext cx="186" cy="1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POA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196" name="Freeform 36"/>
              <p:cNvSpPr>
                <a:spLocks/>
              </p:cNvSpPr>
              <p:nvPr/>
            </p:nvSpPr>
            <p:spPr bwMode="auto">
              <a:xfrm>
                <a:off x="201" y="1156"/>
                <a:ext cx="59" cy="63"/>
              </a:xfrm>
              <a:custGeom>
                <a:avLst/>
                <a:gdLst>
                  <a:gd name="T0" fmla="*/ 0 w 210"/>
                  <a:gd name="T1" fmla="*/ 0 h 226"/>
                  <a:gd name="T2" fmla="*/ 0 w 210"/>
                  <a:gd name="T3" fmla="*/ 0 h 226"/>
                  <a:gd name="T4" fmla="*/ 0 w 210"/>
                  <a:gd name="T5" fmla="*/ 0 h 226"/>
                  <a:gd name="T6" fmla="*/ 0 w 210"/>
                  <a:gd name="T7" fmla="*/ 0 h 226"/>
                  <a:gd name="T8" fmla="*/ 0 w 210"/>
                  <a:gd name="T9" fmla="*/ 0 h 226"/>
                  <a:gd name="T10" fmla="*/ 0 w 210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6"/>
                  <a:gd name="T20" fmla="*/ 210 w 210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6">
                    <a:moveTo>
                      <a:pt x="0" y="113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76"/>
                      <a:pt x="163" y="226"/>
                      <a:pt x="105" y="226"/>
                    </a:cubicBezTo>
                    <a:cubicBezTo>
                      <a:pt x="47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97" name="Freeform 37"/>
              <p:cNvSpPr>
                <a:spLocks/>
              </p:cNvSpPr>
              <p:nvPr/>
            </p:nvSpPr>
            <p:spPr bwMode="auto">
              <a:xfrm>
                <a:off x="201" y="1156"/>
                <a:ext cx="59" cy="63"/>
              </a:xfrm>
              <a:custGeom>
                <a:avLst/>
                <a:gdLst>
                  <a:gd name="T0" fmla="*/ 0 w 59"/>
                  <a:gd name="T1" fmla="*/ 32 h 63"/>
                  <a:gd name="T2" fmla="*/ 29 w 59"/>
                  <a:gd name="T3" fmla="*/ 0 h 63"/>
                  <a:gd name="T4" fmla="*/ 59 w 59"/>
                  <a:gd name="T5" fmla="*/ 32 h 63"/>
                  <a:gd name="T6" fmla="*/ 59 w 59"/>
                  <a:gd name="T7" fmla="*/ 32 h 63"/>
                  <a:gd name="T8" fmla="*/ 29 w 59"/>
                  <a:gd name="T9" fmla="*/ 63 h 63"/>
                  <a:gd name="T10" fmla="*/ 0 w 59"/>
                  <a:gd name="T11" fmla="*/ 32 h 6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3"/>
                  <a:gd name="T20" fmla="*/ 59 w 59"/>
                  <a:gd name="T21" fmla="*/ 63 h 6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3">
                    <a:moveTo>
                      <a:pt x="0" y="32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5" y="0"/>
                      <a:pt x="59" y="14"/>
                      <a:pt x="59" y="32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9" y="49"/>
                      <a:pt x="45" y="63"/>
                      <a:pt x="29" y="63"/>
                    </a:cubicBezTo>
                    <a:cubicBezTo>
                      <a:pt x="13" y="63"/>
                      <a:pt x="0" y="49"/>
                      <a:pt x="0" y="32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98" name="Freeform 38"/>
              <p:cNvSpPr>
                <a:spLocks/>
              </p:cNvSpPr>
              <p:nvPr/>
            </p:nvSpPr>
            <p:spPr bwMode="auto">
              <a:xfrm>
                <a:off x="201" y="1437"/>
                <a:ext cx="59" cy="62"/>
              </a:xfrm>
              <a:custGeom>
                <a:avLst/>
                <a:gdLst>
                  <a:gd name="T0" fmla="*/ 0 w 210"/>
                  <a:gd name="T1" fmla="*/ 0 h 226"/>
                  <a:gd name="T2" fmla="*/ 0 w 210"/>
                  <a:gd name="T3" fmla="*/ 0 h 226"/>
                  <a:gd name="T4" fmla="*/ 0 w 210"/>
                  <a:gd name="T5" fmla="*/ 0 h 226"/>
                  <a:gd name="T6" fmla="*/ 0 w 210"/>
                  <a:gd name="T7" fmla="*/ 0 h 226"/>
                  <a:gd name="T8" fmla="*/ 0 w 210"/>
                  <a:gd name="T9" fmla="*/ 0 h 226"/>
                  <a:gd name="T10" fmla="*/ 0 w 210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6"/>
                  <a:gd name="T20" fmla="*/ 210 w 210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6">
                    <a:moveTo>
                      <a:pt x="0" y="113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76"/>
                      <a:pt x="163" y="226"/>
                      <a:pt x="105" y="226"/>
                    </a:cubicBezTo>
                    <a:cubicBezTo>
                      <a:pt x="47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199" name="Freeform 39"/>
              <p:cNvSpPr>
                <a:spLocks/>
              </p:cNvSpPr>
              <p:nvPr/>
            </p:nvSpPr>
            <p:spPr bwMode="auto">
              <a:xfrm>
                <a:off x="201" y="1437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29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29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5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9"/>
                      <a:pt x="45" y="62"/>
                      <a:pt x="29" y="62"/>
                    </a:cubicBezTo>
                    <a:cubicBezTo>
                      <a:pt x="13" y="62"/>
                      <a:pt x="0" y="49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00" name="Freeform 40"/>
              <p:cNvSpPr>
                <a:spLocks/>
              </p:cNvSpPr>
              <p:nvPr/>
            </p:nvSpPr>
            <p:spPr bwMode="auto">
              <a:xfrm>
                <a:off x="201" y="1565"/>
                <a:ext cx="59" cy="62"/>
              </a:xfrm>
              <a:custGeom>
                <a:avLst/>
                <a:gdLst>
                  <a:gd name="T0" fmla="*/ 0 w 210"/>
                  <a:gd name="T1" fmla="*/ 0 h 226"/>
                  <a:gd name="T2" fmla="*/ 0 w 210"/>
                  <a:gd name="T3" fmla="*/ 0 h 226"/>
                  <a:gd name="T4" fmla="*/ 0 w 210"/>
                  <a:gd name="T5" fmla="*/ 0 h 226"/>
                  <a:gd name="T6" fmla="*/ 0 w 210"/>
                  <a:gd name="T7" fmla="*/ 0 h 226"/>
                  <a:gd name="T8" fmla="*/ 0 w 210"/>
                  <a:gd name="T9" fmla="*/ 0 h 226"/>
                  <a:gd name="T10" fmla="*/ 0 w 210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6"/>
                  <a:gd name="T20" fmla="*/ 210 w 210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6">
                    <a:moveTo>
                      <a:pt x="0" y="113"/>
                    </a:moveTo>
                    <a:cubicBezTo>
                      <a:pt x="0" y="50"/>
                      <a:pt x="47" y="0"/>
                      <a:pt x="105" y="0"/>
                    </a:cubicBezTo>
                    <a:cubicBezTo>
                      <a:pt x="163" y="0"/>
                      <a:pt x="210" y="50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75"/>
                      <a:pt x="163" y="226"/>
                      <a:pt x="105" y="226"/>
                    </a:cubicBezTo>
                    <a:cubicBezTo>
                      <a:pt x="47" y="226"/>
                      <a:pt x="0" y="175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01" name="Freeform 41"/>
              <p:cNvSpPr>
                <a:spLocks/>
              </p:cNvSpPr>
              <p:nvPr/>
            </p:nvSpPr>
            <p:spPr bwMode="auto">
              <a:xfrm>
                <a:off x="201" y="1565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29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29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5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5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02" name="Freeform 42"/>
              <p:cNvSpPr>
                <a:spLocks/>
              </p:cNvSpPr>
              <p:nvPr/>
            </p:nvSpPr>
            <p:spPr bwMode="auto">
              <a:xfrm>
                <a:off x="552" y="2048"/>
                <a:ext cx="59" cy="62"/>
              </a:xfrm>
              <a:custGeom>
                <a:avLst/>
                <a:gdLst>
                  <a:gd name="T0" fmla="*/ 0 w 210"/>
                  <a:gd name="T1" fmla="*/ 0 h 227"/>
                  <a:gd name="T2" fmla="*/ 0 w 210"/>
                  <a:gd name="T3" fmla="*/ 0 h 227"/>
                  <a:gd name="T4" fmla="*/ 0 w 210"/>
                  <a:gd name="T5" fmla="*/ 0 h 227"/>
                  <a:gd name="T6" fmla="*/ 0 w 210"/>
                  <a:gd name="T7" fmla="*/ 0 h 227"/>
                  <a:gd name="T8" fmla="*/ 0 w 210"/>
                  <a:gd name="T9" fmla="*/ 0 h 227"/>
                  <a:gd name="T10" fmla="*/ 0 w 210"/>
                  <a:gd name="T11" fmla="*/ 0 h 2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7"/>
                  <a:gd name="T20" fmla="*/ 210 w 210"/>
                  <a:gd name="T21" fmla="*/ 227 h 2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7">
                    <a:moveTo>
                      <a:pt x="0" y="114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4"/>
                    </a:cubicBezTo>
                    <a:cubicBezTo>
                      <a:pt x="210" y="114"/>
                      <a:pt x="210" y="114"/>
                      <a:pt x="210" y="114"/>
                    </a:cubicBezTo>
                    <a:cubicBezTo>
                      <a:pt x="210" y="176"/>
                      <a:pt x="163" y="227"/>
                      <a:pt x="105" y="227"/>
                    </a:cubicBezTo>
                    <a:cubicBezTo>
                      <a:pt x="47" y="227"/>
                      <a:pt x="0" y="176"/>
                      <a:pt x="0" y="114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03" name="Freeform 43"/>
              <p:cNvSpPr>
                <a:spLocks/>
              </p:cNvSpPr>
              <p:nvPr/>
            </p:nvSpPr>
            <p:spPr bwMode="auto">
              <a:xfrm>
                <a:off x="552" y="2048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30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30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30" y="0"/>
                    </a:cubicBezTo>
                    <a:cubicBezTo>
                      <a:pt x="46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6" y="62"/>
                      <a:pt x="30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04" name="Freeform 44"/>
              <p:cNvSpPr>
                <a:spLocks/>
              </p:cNvSpPr>
              <p:nvPr/>
            </p:nvSpPr>
            <p:spPr bwMode="auto">
              <a:xfrm>
                <a:off x="728" y="2048"/>
                <a:ext cx="59" cy="62"/>
              </a:xfrm>
              <a:custGeom>
                <a:avLst/>
                <a:gdLst>
                  <a:gd name="T0" fmla="*/ 0 w 210"/>
                  <a:gd name="T1" fmla="*/ 0 h 227"/>
                  <a:gd name="T2" fmla="*/ 0 w 210"/>
                  <a:gd name="T3" fmla="*/ 0 h 227"/>
                  <a:gd name="T4" fmla="*/ 0 w 210"/>
                  <a:gd name="T5" fmla="*/ 0 h 227"/>
                  <a:gd name="T6" fmla="*/ 0 w 210"/>
                  <a:gd name="T7" fmla="*/ 0 h 227"/>
                  <a:gd name="T8" fmla="*/ 0 w 210"/>
                  <a:gd name="T9" fmla="*/ 0 h 227"/>
                  <a:gd name="T10" fmla="*/ 0 w 210"/>
                  <a:gd name="T11" fmla="*/ 0 h 2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7"/>
                  <a:gd name="T20" fmla="*/ 210 w 210"/>
                  <a:gd name="T21" fmla="*/ 227 h 2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7">
                    <a:moveTo>
                      <a:pt x="0" y="114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4"/>
                    </a:cubicBezTo>
                    <a:cubicBezTo>
                      <a:pt x="210" y="114"/>
                      <a:pt x="210" y="114"/>
                      <a:pt x="210" y="114"/>
                    </a:cubicBezTo>
                    <a:cubicBezTo>
                      <a:pt x="210" y="176"/>
                      <a:pt x="163" y="227"/>
                      <a:pt x="105" y="227"/>
                    </a:cubicBezTo>
                    <a:cubicBezTo>
                      <a:pt x="47" y="227"/>
                      <a:pt x="0" y="176"/>
                      <a:pt x="0" y="114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05" name="Freeform 45"/>
              <p:cNvSpPr>
                <a:spLocks/>
              </p:cNvSpPr>
              <p:nvPr/>
            </p:nvSpPr>
            <p:spPr bwMode="auto">
              <a:xfrm>
                <a:off x="728" y="2048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29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29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6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6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06" name="Freeform 46"/>
              <p:cNvSpPr>
                <a:spLocks/>
              </p:cNvSpPr>
              <p:nvPr/>
            </p:nvSpPr>
            <p:spPr bwMode="auto">
              <a:xfrm>
                <a:off x="798" y="1562"/>
                <a:ext cx="58" cy="62"/>
              </a:xfrm>
              <a:custGeom>
                <a:avLst/>
                <a:gdLst>
                  <a:gd name="T0" fmla="*/ 0 w 209"/>
                  <a:gd name="T1" fmla="*/ 0 h 226"/>
                  <a:gd name="T2" fmla="*/ 0 w 209"/>
                  <a:gd name="T3" fmla="*/ 0 h 226"/>
                  <a:gd name="T4" fmla="*/ 0 w 209"/>
                  <a:gd name="T5" fmla="*/ 0 h 226"/>
                  <a:gd name="T6" fmla="*/ 0 w 209"/>
                  <a:gd name="T7" fmla="*/ 0 h 226"/>
                  <a:gd name="T8" fmla="*/ 0 w 209"/>
                  <a:gd name="T9" fmla="*/ 0 h 226"/>
                  <a:gd name="T10" fmla="*/ 0 w 209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9"/>
                  <a:gd name="T19" fmla="*/ 0 h 226"/>
                  <a:gd name="T20" fmla="*/ 209 w 209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9" h="226">
                    <a:moveTo>
                      <a:pt x="0" y="113"/>
                    </a:moveTo>
                    <a:cubicBezTo>
                      <a:pt x="0" y="51"/>
                      <a:pt x="46" y="0"/>
                      <a:pt x="104" y="0"/>
                    </a:cubicBezTo>
                    <a:cubicBezTo>
                      <a:pt x="162" y="0"/>
                      <a:pt x="209" y="51"/>
                      <a:pt x="209" y="113"/>
                    </a:cubicBezTo>
                    <a:cubicBezTo>
                      <a:pt x="209" y="113"/>
                      <a:pt x="209" y="113"/>
                      <a:pt x="209" y="113"/>
                    </a:cubicBezTo>
                    <a:cubicBezTo>
                      <a:pt x="209" y="176"/>
                      <a:pt x="162" y="226"/>
                      <a:pt x="104" y="226"/>
                    </a:cubicBezTo>
                    <a:cubicBezTo>
                      <a:pt x="46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07" name="Freeform 47"/>
              <p:cNvSpPr>
                <a:spLocks/>
              </p:cNvSpPr>
              <p:nvPr/>
            </p:nvSpPr>
            <p:spPr bwMode="auto">
              <a:xfrm>
                <a:off x="798" y="1562"/>
                <a:ext cx="58" cy="62"/>
              </a:xfrm>
              <a:custGeom>
                <a:avLst/>
                <a:gdLst>
                  <a:gd name="T0" fmla="*/ 0 w 58"/>
                  <a:gd name="T1" fmla="*/ 31 h 62"/>
                  <a:gd name="T2" fmla="*/ 29 w 58"/>
                  <a:gd name="T3" fmla="*/ 0 h 62"/>
                  <a:gd name="T4" fmla="*/ 58 w 58"/>
                  <a:gd name="T5" fmla="*/ 31 h 62"/>
                  <a:gd name="T6" fmla="*/ 58 w 58"/>
                  <a:gd name="T7" fmla="*/ 31 h 62"/>
                  <a:gd name="T8" fmla="*/ 29 w 58"/>
                  <a:gd name="T9" fmla="*/ 62 h 62"/>
                  <a:gd name="T10" fmla="*/ 0 w 58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8"/>
                  <a:gd name="T19" fmla="*/ 0 h 62"/>
                  <a:gd name="T20" fmla="*/ 58 w 58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8" h="62">
                    <a:moveTo>
                      <a:pt x="0" y="31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5" y="0"/>
                      <a:pt x="58" y="14"/>
                      <a:pt x="58" y="31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8" y="48"/>
                      <a:pt x="45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08" name="Freeform 48"/>
              <p:cNvSpPr>
                <a:spLocks/>
              </p:cNvSpPr>
              <p:nvPr/>
            </p:nvSpPr>
            <p:spPr bwMode="auto">
              <a:xfrm>
                <a:off x="798" y="1718"/>
                <a:ext cx="58" cy="62"/>
              </a:xfrm>
              <a:custGeom>
                <a:avLst/>
                <a:gdLst>
                  <a:gd name="T0" fmla="*/ 0 w 209"/>
                  <a:gd name="T1" fmla="*/ 0 h 226"/>
                  <a:gd name="T2" fmla="*/ 0 w 209"/>
                  <a:gd name="T3" fmla="*/ 0 h 226"/>
                  <a:gd name="T4" fmla="*/ 0 w 209"/>
                  <a:gd name="T5" fmla="*/ 0 h 226"/>
                  <a:gd name="T6" fmla="*/ 0 w 209"/>
                  <a:gd name="T7" fmla="*/ 0 h 226"/>
                  <a:gd name="T8" fmla="*/ 0 w 209"/>
                  <a:gd name="T9" fmla="*/ 0 h 226"/>
                  <a:gd name="T10" fmla="*/ 0 w 209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9"/>
                  <a:gd name="T19" fmla="*/ 0 h 226"/>
                  <a:gd name="T20" fmla="*/ 209 w 209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9" h="226">
                    <a:moveTo>
                      <a:pt x="0" y="113"/>
                    </a:moveTo>
                    <a:cubicBezTo>
                      <a:pt x="0" y="50"/>
                      <a:pt x="46" y="0"/>
                      <a:pt x="104" y="0"/>
                    </a:cubicBezTo>
                    <a:cubicBezTo>
                      <a:pt x="162" y="0"/>
                      <a:pt x="209" y="50"/>
                      <a:pt x="209" y="113"/>
                    </a:cubicBezTo>
                    <a:cubicBezTo>
                      <a:pt x="209" y="113"/>
                      <a:pt x="209" y="113"/>
                      <a:pt x="209" y="113"/>
                    </a:cubicBezTo>
                    <a:cubicBezTo>
                      <a:pt x="209" y="175"/>
                      <a:pt x="162" y="226"/>
                      <a:pt x="104" y="226"/>
                    </a:cubicBezTo>
                    <a:cubicBezTo>
                      <a:pt x="46" y="226"/>
                      <a:pt x="0" y="175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09" name="Freeform 49"/>
              <p:cNvSpPr>
                <a:spLocks/>
              </p:cNvSpPr>
              <p:nvPr/>
            </p:nvSpPr>
            <p:spPr bwMode="auto">
              <a:xfrm>
                <a:off x="798" y="1718"/>
                <a:ext cx="58" cy="62"/>
              </a:xfrm>
              <a:custGeom>
                <a:avLst/>
                <a:gdLst>
                  <a:gd name="T0" fmla="*/ 0 w 58"/>
                  <a:gd name="T1" fmla="*/ 31 h 62"/>
                  <a:gd name="T2" fmla="*/ 29 w 58"/>
                  <a:gd name="T3" fmla="*/ 0 h 62"/>
                  <a:gd name="T4" fmla="*/ 58 w 58"/>
                  <a:gd name="T5" fmla="*/ 31 h 62"/>
                  <a:gd name="T6" fmla="*/ 58 w 58"/>
                  <a:gd name="T7" fmla="*/ 31 h 62"/>
                  <a:gd name="T8" fmla="*/ 29 w 58"/>
                  <a:gd name="T9" fmla="*/ 62 h 62"/>
                  <a:gd name="T10" fmla="*/ 0 w 58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8"/>
                  <a:gd name="T19" fmla="*/ 0 h 62"/>
                  <a:gd name="T20" fmla="*/ 58 w 58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8" h="62">
                    <a:moveTo>
                      <a:pt x="0" y="31"/>
                    </a:move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8" y="13"/>
                      <a:pt x="58" y="31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8" y="48"/>
                      <a:pt x="45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10" name="Line 50"/>
              <p:cNvSpPr>
                <a:spLocks noChangeShapeType="1"/>
              </p:cNvSpPr>
              <p:nvPr/>
            </p:nvSpPr>
            <p:spPr bwMode="auto">
              <a:xfrm>
                <a:off x="260" y="1188"/>
                <a:ext cx="175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11" name="Line 51"/>
              <p:cNvSpPr>
                <a:spLocks noChangeShapeType="1"/>
              </p:cNvSpPr>
              <p:nvPr/>
            </p:nvSpPr>
            <p:spPr bwMode="auto">
              <a:xfrm>
                <a:off x="260" y="1468"/>
                <a:ext cx="175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12" name="Line 52"/>
              <p:cNvSpPr>
                <a:spLocks noChangeShapeType="1"/>
              </p:cNvSpPr>
              <p:nvPr/>
            </p:nvSpPr>
            <p:spPr bwMode="auto">
              <a:xfrm>
                <a:off x="260" y="1596"/>
                <a:ext cx="175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13" name="Freeform 53"/>
              <p:cNvSpPr>
                <a:spLocks/>
              </p:cNvSpPr>
              <p:nvPr/>
            </p:nvSpPr>
            <p:spPr bwMode="auto">
              <a:xfrm>
                <a:off x="582" y="1986"/>
                <a:ext cx="10" cy="62"/>
              </a:xfrm>
              <a:custGeom>
                <a:avLst/>
                <a:gdLst>
                  <a:gd name="T0" fmla="*/ 10 w 10"/>
                  <a:gd name="T1" fmla="*/ 0 h 62"/>
                  <a:gd name="T2" fmla="*/ 0 w 10"/>
                  <a:gd name="T3" fmla="*/ 0 h 62"/>
                  <a:gd name="T4" fmla="*/ 0 w 10"/>
                  <a:gd name="T5" fmla="*/ 62 h 62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62"/>
                  <a:gd name="T11" fmla="*/ 10 w 10"/>
                  <a:gd name="T12" fmla="*/ 62 h 6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62">
                    <a:moveTo>
                      <a:pt x="10" y="0"/>
                    </a:moveTo>
                    <a:lnTo>
                      <a:pt x="0" y="0"/>
                    </a:lnTo>
                    <a:lnTo>
                      <a:pt x="0" y="62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14" name="Line 54"/>
              <p:cNvSpPr>
                <a:spLocks noChangeShapeType="1"/>
              </p:cNvSpPr>
              <p:nvPr/>
            </p:nvSpPr>
            <p:spPr bwMode="auto">
              <a:xfrm flipV="1">
                <a:off x="757" y="1986"/>
                <a:ext cx="1" cy="62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15" name="Line 55"/>
              <p:cNvSpPr>
                <a:spLocks noChangeShapeType="1"/>
              </p:cNvSpPr>
              <p:nvPr/>
            </p:nvSpPr>
            <p:spPr bwMode="auto">
              <a:xfrm>
                <a:off x="856" y="1593"/>
                <a:ext cx="88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16" name="Line 56"/>
              <p:cNvSpPr>
                <a:spLocks noChangeShapeType="1"/>
              </p:cNvSpPr>
              <p:nvPr/>
            </p:nvSpPr>
            <p:spPr bwMode="auto">
              <a:xfrm>
                <a:off x="856" y="1749"/>
                <a:ext cx="88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17" name="Rectangle 57"/>
              <p:cNvSpPr>
                <a:spLocks noChangeArrowheads="1"/>
              </p:cNvSpPr>
              <p:nvPr/>
            </p:nvSpPr>
            <p:spPr bwMode="auto">
              <a:xfrm>
                <a:off x="212" y="2435"/>
                <a:ext cx="703" cy="187"/>
              </a:xfrm>
              <a:prstGeom prst="rect">
                <a:avLst/>
              </a:prstGeom>
              <a:solidFill>
                <a:srgbClr val="FFFF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18" name="Rectangle 58"/>
              <p:cNvSpPr>
                <a:spLocks noChangeArrowheads="1"/>
              </p:cNvSpPr>
              <p:nvPr/>
            </p:nvSpPr>
            <p:spPr bwMode="auto">
              <a:xfrm>
                <a:off x="212" y="2435"/>
                <a:ext cx="703" cy="18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19" name="Rectangle 59"/>
              <p:cNvSpPr>
                <a:spLocks noChangeArrowheads="1"/>
              </p:cNvSpPr>
              <p:nvPr/>
            </p:nvSpPr>
            <p:spPr bwMode="auto">
              <a:xfrm>
                <a:off x="361" y="2480"/>
                <a:ext cx="460" cy="1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Transaction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20" name="Rectangle 60"/>
              <p:cNvSpPr>
                <a:spLocks noChangeArrowheads="1"/>
              </p:cNvSpPr>
              <p:nvPr/>
            </p:nvSpPr>
            <p:spPr bwMode="auto">
              <a:xfrm>
                <a:off x="768" y="2653"/>
                <a:ext cx="704" cy="187"/>
              </a:xfrm>
              <a:prstGeom prst="rect">
                <a:avLst/>
              </a:prstGeom>
              <a:solidFill>
                <a:srgbClr val="FFFF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21" name="Rectangle 61"/>
              <p:cNvSpPr>
                <a:spLocks noChangeArrowheads="1"/>
              </p:cNvSpPr>
              <p:nvPr/>
            </p:nvSpPr>
            <p:spPr bwMode="auto">
              <a:xfrm>
                <a:off x="768" y="2653"/>
                <a:ext cx="704" cy="18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22" name="Rectangle 62"/>
              <p:cNvSpPr>
                <a:spLocks noChangeArrowheads="1"/>
              </p:cNvSpPr>
              <p:nvPr/>
            </p:nvSpPr>
            <p:spPr bwMode="auto">
              <a:xfrm>
                <a:off x="978" y="2696"/>
                <a:ext cx="318" cy="1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Security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23" name="Rectangle 63"/>
              <p:cNvSpPr>
                <a:spLocks noChangeArrowheads="1"/>
              </p:cNvSpPr>
              <p:nvPr/>
            </p:nvSpPr>
            <p:spPr bwMode="auto">
              <a:xfrm>
                <a:off x="2351" y="2653"/>
                <a:ext cx="703" cy="187"/>
              </a:xfrm>
              <a:prstGeom prst="rect">
                <a:avLst/>
              </a:prstGeom>
              <a:solidFill>
                <a:srgbClr val="FFFF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24" name="Rectangle 64"/>
              <p:cNvSpPr>
                <a:spLocks noChangeArrowheads="1"/>
              </p:cNvSpPr>
              <p:nvPr/>
            </p:nvSpPr>
            <p:spPr bwMode="auto">
              <a:xfrm>
                <a:off x="2351" y="2653"/>
                <a:ext cx="703" cy="18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25" name="Rectangle 65"/>
              <p:cNvSpPr>
                <a:spLocks noChangeArrowheads="1"/>
              </p:cNvSpPr>
              <p:nvPr/>
            </p:nvSpPr>
            <p:spPr bwMode="auto">
              <a:xfrm>
                <a:off x="2511" y="2696"/>
                <a:ext cx="436" cy="1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Notification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26" name="Rectangle 66"/>
              <p:cNvSpPr>
                <a:spLocks noChangeArrowheads="1"/>
              </p:cNvSpPr>
              <p:nvPr/>
            </p:nvSpPr>
            <p:spPr bwMode="auto">
              <a:xfrm>
                <a:off x="1809" y="2435"/>
                <a:ext cx="703" cy="187"/>
              </a:xfrm>
              <a:prstGeom prst="rect">
                <a:avLst/>
              </a:prstGeom>
              <a:solidFill>
                <a:srgbClr val="FFFF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27" name="Rectangle 67"/>
              <p:cNvSpPr>
                <a:spLocks noChangeArrowheads="1"/>
              </p:cNvSpPr>
              <p:nvPr/>
            </p:nvSpPr>
            <p:spPr bwMode="auto">
              <a:xfrm>
                <a:off x="1809" y="2435"/>
                <a:ext cx="703" cy="18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28" name="Rectangle 68"/>
              <p:cNvSpPr>
                <a:spLocks noChangeArrowheads="1"/>
              </p:cNvSpPr>
              <p:nvPr/>
            </p:nvSpPr>
            <p:spPr bwMode="auto">
              <a:xfrm>
                <a:off x="1988" y="2480"/>
                <a:ext cx="391" cy="1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Persistent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29" name="Freeform 69"/>
              <p:cNvSpPr>
                <a:spLocks/>
              </p:cNvSpPr>
              <p:nvPr/>
            </p:nvSpPr>
            <p:spPr bwMode="auto">
              <a:xfrm>
                <a:off x="553" y="2361"/>
                <a:ext cx="10" cy="74"/>
              </a:xfrm>
              <a:custGeom>
                <a:avLst/>
                <a:gdLst>
                  <a:gd name="T0" fmla="*/ 10 w 10"/>
                  <a:gd name="T1" fmla="*/ 74 h 74"/>
                  <a:gd name="T2" fmla="*/ 10 w 10"/>
                  <a:gd name="T3" fmla="*/ 0 h 74"/>
                  <a:gd name="T4" fmla="*/ 0 w 10"/>
                  <a:gd name="T5" fmla="*/ 0 h 74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4"/>
                  <a:gd name="T11" fmla="*/ 10 w 10"/>
                  <a:gd name="T12" fmla="*/ 74 h 7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4">
                    <a:moveTo>
                      <a:pt x="10" y="74"/>
                    </a:moveTo>
                    <a:lnTo>
                      <a:pt x="10" y="0"/>
                    </a:lnTo>
                    <a:lnTo>
                      <a:pt x="0" y="0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30" name="Freeform 70"/>
              <p:cNvSpPr>
                <a:spLocks/>
              </p:cNvSpPr>
              <p:nvPr/>
            </p:nvSpPr>
            <p:spPr bwMode="auto">
              <a:xfrm>
                <a:off x="1120" y="2387"/>
                <a:ext cx="151" cy="266"/>
              </a:xfrm>
              <a:custGeom>
                <a:avLst/>
                <a:gdLst>
                  <a:gd name="T0" fmla="*/ 0 w 151"/>
                  <a:gd name="T1" fmla="*/ 266 h 266"/>
                  <a:gd name="T2" fmla="*/ 0 w 151"/>
                  <a:gd name="T3" fmla="*/ 0 h 266"/>
                  <a:gd name="T4" fmla="*/ 151 w 151"/>
                  <a:gd name="T5" fmla="*/ 0 h 266"/>
                  <a:gd name="T6" fmla="*/ 0 60000 65536"/>
                  <a:gd name="T7" fmla="*/ 0 60000 65536"/>
                  <a:gd name="T8" fmla="*/ 0 60000 65536"/>
                  <a:gd name="T9" fmla="*/ 0 w 151"/>
                  <a:gd name="T10" fmla="*/ 0 h 266"/>
                  <a:gd name="T11" fmla="*/ 151 w 151"/>
                  <a:gd name="T12" fmla="*/ 266 h 26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51" h="266">
                    <a:moveTo>
                      <a:pt x="0" y="266"/>
                    </a:moveTo>
                    <a:lnTo>
                      <a:pt x="0" y="0"/>
                    </a:lnTo>
                    <a:lnTo>
                      <a:pt x="151" y="0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31" name="Freeform 71"/>
              <p:cNvSpPr>
                <a:spLocks/>
              </p:cNvSpPr>
              <p:nvPr/>
            </p:nvSpPr>
            <p:spPr bwMode="auto">
              <a:xfrm>
                <a:off x="2160" y="2372"/>
                <a:ext cx="1" cy="63"/>
              </a:xfrm>
              <a:custGeom>
                <a:avLst/>
                <a:gdLst>
                  <a:gd name="T0" fmla="*/ 0 w 1"/>
                  <a:gd name="T1" fmla="*/ 63 h 63"/>
                  <a:gd name="T2" fmla="*/ 0 w 1"/>
                  <a:gd name="T3" fmla="*/ 0 h 63"/>
                  <a:gd name="T4" fmla="*/ 0 w 1"/>
                  <a:gd name="T5" fmla="*/ 63 h 6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63"/>
                  <a:gd name="T11" fmla="*/ 1 w 1"/>
                  <a:gd name="T12" fmla="*/ 63 h 6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63">
                    <a:moveTo>
                      <a:pt x="0" y="63"/>
                    </a:moveTo>
                    <a:lnTo>
                      <a:pt x="0" y="0"/>
                    </a:lnTo>
                    <a:lnTo>
                      <a:pt x="0" y="63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32" name="Freeform 72"/>
              <p:cNvSpPr>
                <a:spLocks/>
              </p:cNvSpPr>
              <p:nvPr/>
            </p:nvSpPr>
            <p:spPr bwMode="auto">
              <a:xfrm>
                <a:off x="2698" y="2349"/>
                <a:ext cx="5" cy="304"/>
              </a:xfrm>
              <a:custGeom>
                <a:avLst/>
                <a:gdLst>
                  <a:gd name="T0" fmla="*/ 5 w 5"/>
                  <a:gd name="T1" fmla="*/ 304 h 304"/>
                  <a:gd name="T2" fmla="*/ 5 w 5"/>
                  <a:gd name="T3" fmla="*/ 0 h 304"/>
                  <a:gd name="T4" fmla="*/ 0 w 5"/>
                  <a:gd name="T5" fmla="*/ 0 h 304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304"/>
                  <a:gd name="T11" fmla="*/ 5 w 5"/>
                  <a:gd name="T12" fmla="*/ 304 h 30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304">
                    <a:moveTo>
                      <a:pt x="5" y="304"/>
                    </a:moveTo>
                    <a:lnTo>
                      <a:pt x="5" y="0"/>
                    </a:lnTo>
                    <a:lnTo>
                      <a:pt x="0" y="0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33" name="Rectangle 73"/>
              <p:cNvSpPr>
                <a:spLocks noChangeArrowheads="1"/>
              </p:cNvSpPr>
              <p:nvPr/>
            </p:nvSpPr>
            <p:spPr bwMode="auto">
              <a:xfrm>
                <a:off x="580" y="1845"/>
                <a:ext cx="213" cy="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Callback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34" name="Rectangle 74"/>
              <p:cNvSpPr>
                <a:spLocks noChangeArrowheads="1"/>
              </p:cNvSpPr>
              <p:nvPr/>
            </p:nvSpPr>
            <p:spPr bwMode="auto">
              <a:xfrm>
                <a:off x="566" y="1911"/>
                <a:ext cx="247" cy="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Interfaces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35" name="Rectangle 75"/>
              <p:cNvSpPr>
                <a:spLocks noChangeArrowheads="1"/>
              </p:cNvSpPr>
              <p:nvPr/>
            </p:nvSpPr>
            <p:spPr bwMode="auto">
              <a:xfrm rot="-5400000">
                <a:off x="697" y="1740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I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36" name="Rectangle 76"/>
              <p:cNvSpPr>
                <a:spLocks noChangeArrowheads="1"/>
              </p:cNvSpPr>
              <p:nvPr/>
            </p:nvSpPr>
            <p:spPr bwMode="auto">
              <a:xfrm rot="-5400000">
                <a:off x="690" y="1722"/>
                <a:ext cx="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37" name="Rectangle 77"/>
              <p:cNvSpPr>
                <a:spLocks noChangeArrowheads="1"/>
              </p:cNvSpPr>
              <p:nvPr/>
            </p:nvSpPr>
            <p:spPr bwMode="auto">
              <a:xfrm rot="-5400000">
                <a:off x="697" y="1697"/>
                <a:ext cx="14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38" name="Rectangle 78"/>
              <p:cNvSpPr>
                <a:spLocks noChangeArrowheads="1"/>
              </p:cNvSpPr>
              <p:nvPr/>
            </p:nvSpPr>
            <p:spPr bwMode="auto">
              <a:xfrm rot="-5400000">
                <a:off x="690" y="1672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39" name="Rectangle 79"/>
              <p:cNvSpPr>
                <a:spLocks noChangeArrowheads="1"/>
              </p:cNvSpPr>
              <p:nvPr/>
            </p:nvSpPr>
            <p:spPr bwMode="auto">
              <a:xfrm rot="-5400000">
                <a:off x="695" y="1646"/>
                <a:ext cx="1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40" name="Rectangle 80"/>
              <p:cNvSpPr>
                <a:spLocks noChangeArrowheads="1"/>
              </p:cNvSpPr>
              <p:nvPr/>
            </p:nvSpPr>
            <p:spPr bwMode="auto">
              <a:xfrm rot="-5400000">
                <a:off x="690" y="1625"/>
                <a:ext cx="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41" name="Rectangle 81"/>
              <p:cNvSpPr>
                <a:spLocks noChangeArrowheads="1"/>
              </p:cNvSpPr>
              <p:nvPr/>
            </p:nvSpPr>
            <p:spPr bwMode="auto">
              <a:xfrm rot="-5400000">
                <a:off x="690" y="1593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42" name="Rectangle 82"/>
              <p:cNvSpPr>
                <a:spLocks noChangeArrowheads="1"/>
              </p:cNvSpPr>
              <p:nvPr/>
            </p:nvSpPr>
            <p:spPr bwMode="auto">
              <a:xfrm rot="-5400000">
                <a:off x="699" y="1571"/>
                <a:ext cx="12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l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43" name="Rectangle 83"/>
              <p:cNvSpPr>
                <a:spLocks noChangeArrowheads="1"/>
              </p:cNvSpPr>
              <p:nvPr/>
            </p:nvSpPr>
            <p:spPr bwMode="auto">
              <a:xfrm rot="-5400000">
                <a:off x="760" y="1771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I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44" name="Rectangle 84"/>
              <p:cNvSpPr>
                <a:spLocks noChangeArrowheads="1"/>
              </p:cNvSpPr>
              <p:nvPr/>
            </p:nvSpPr>
            <p:spPr bwMode="auto">
              <a:xfrm rot="-5400000">
                <a:off x="753" y="1748"/>
                <a:ext cx="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45" name="Rectangle 85"/>
              <p:cNvSpPr>
                <a:spLocks noChangeArrowheads="1"/>
              </p:cNvSpPr>
              <p:nvPr/>
            </p:nvSpPr>
            <p:spPr bwMode="auto">
              <a:xfrm rot="-5400000">
                <a:off x="760" y="1723"/>
                <a:ext cx="15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46" name="Rectangle 86"/>
              <p:cNvSpPr>
                <a:spLocks noChangeArrowheads="1"/>
              </p:cNvSpPr>
              <p:nvPr/>
            </p:nvSpPr>
            <p:spPr bwMode="auto">
              <a:xfrm rot="-5400000">
                <a:off x="753" y="1704"/>
                <a:ext cx="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47" name="Rectangle 87"/>
              <p:cNvSpPr>
                <a:spLocks noChangeArrowheads="1"/>
              </p:cNvSpPr>
              <p:nvPr/>
            </p:nvSpPr>
            <p:spPr bwMode="auto">
              <a:xfrm rot="-5400000">
                <a:off x="758" y="1677"/>
                <a:ext cx="1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48" name="Rectangle 88"/>
              <p:cNvSpPr>
                <a:spLocks noChangeArrowheads="1"/>
              </p:cNvSpPr>
              <p:nvPr/>
            </p:nvSpPr>
            <p:spPr bwMode="auto">
              <a:xfrm rot="-5400000">
                <a:off x="760" y="1662"/>
                <a:ext cx="14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f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49" name="Rectangle 89"/>
              <p:cNvSpPr>
                <a:spLocks noChangeArrowheads="1"/>
              </p:cNvSpPr>
              <p:nvPr/>
            </p:nvSpPr>
            <p:spPr bwMode="auto">
              <a:xfrm rot="-5400000">
                <a:off x="753" y="1637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50" name="Rectangle 90"/>
              <p:cNvSpPr>
                <a:spLocks noChangeArrowheads="1"/>
              </p:cNvSpPr>
              <p:nvPr/>
            </p:nvSpPr>
            <p:spPr bwMode="auto">
              <a:xfrm rot="-5400000">
                <a:off x="754" y="1608"/>
                <a:ext cx="2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51" name="Rectangle 91"/>
              <p:cNvSpPr>
                <a:spLocks noChangeArrowheads="1"/>
              </p:cNvSpPr>
              <p:nvPr/>
            </p:nvSpPr>
            <p:spPr bwMode="auto">
              <a:xfrm rot="-5400000">
                <a:off x="753" y="1581"/>
                <a:ext cx="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52" name="Rectangle 92"/>
              <p:cNvSpPr>
                <a:spLocks noChangeArrowheads="1"/>
              </p:cNvSpPr>
              <p:nvPr/>
            </p:nvSpPr>
            <p:spPr bwMode="auto">
              <a:xfrm rot="-5400000">
                <a:off x="754" y="1551"/>
                <a:ext cx="2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53" name="Freeform 93"/>
              <p:cNvSpPr>
                <a:spLocks/>
              </p:cNvSpPr>
              <p:nvPr/>
            </p:nvSpPr>
            <p:spPr bwMode="auto">
              <a:xfrm>
                <a:off x="1306" y="1393"/>
                <a:ext cx="49" cy="102"/>
              </a:xfrm>
              <a:custGeom>
                <a:avLst/>
                <a:gdLst>
                  <a:gd name="T0" fmla="*/ 0 w 173"/>
                  <a:gd name="T1" fmla="*/ 0 h 369"/>
                  <a:gd name="T2" fmla="*/ 0 w 173"/>
                  <a:gd name="T3" fmla="*/ 0 h 369"/>
                  <a:gd name="T4" fmla="*/ 0 w 173"/>
                  <a:gd name="T5" fmla="*/ 0 h 369"/>
                  <a:gd name="T6" fmla="*/ 0 w 173"/>
                  <a:gd name="T7" fmla="*/ 0 h 369"/>
                  <a:gd name="T8" fmla="*/ 0 w 173"/>
                  <a:gd name="T9" fmla="*/ 0 h 369"/>
                  <a:gd name="T10" fmla="*/ 0 w 173"/>
                  <a:gd name="T11" fmla="*/ 0 h 369"/>
                  <a:gd name="T12" fmla="*/ 0 w 173"/>
                  <a:gd name="T13" fmla="*/ 0 h 369"/>
                  <a:gd name="T14" fmla="*/ 0 w 173"/>
                  <a:gd name="T15" fmla="*/ 0 h 369"/>
                  <a:gd name="T16" fmla="*/ 0 w 173"/>
                  <a:gd name="T17" fmla="*/ 0 h 369"/>
                  <a:gd name="T18" fmla="*/ 0 w 173"/>
                  <a:gd name="T19" fmla="*/ 0 h 369"/>
                  <a:gd name="T20" fmla="*/ 0 w 173"/>
                  <a:gd name="T21" fmla="*/ 0 h 369"/>
                  <a:gd name="T22" fmla="*/ 0 w 173"/>
                  <a:gd name="T23" fmla="*/ 0 h 369"/>
                  <a:gd name="T24" fmla="*/ 0 w 173"/>
                  <a:gd name="T25" fmla="*/ 0 h 36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3"/>
                  <a:gd name="T40" fmla="*/ 0 h 369"/>
                  <a:gd name="T41" fmla="*/ 173 w 173"/>
                  <a:gd name="T42" fmla="*/ 369 h 36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3" h="369">
                    <a:moveTo>
                      <a:pt x="173" y="330"/>
                    </a:moveTo>
                    <a:lnTo>
                      <a:pt x="173" y="312"/>
                    </a:lnTo>
                    <a:cubicBezTo>
                      <a:pt x="173" y="296"/>
                      <a:pt x="163" y="282"/>
                      <a:pt x="149" y="277"/>
                    </a:cubicBezTo>
                    <a:cubicBezTo>
                      <a:pt x="110" y="266"/>
                      <a:pt x="82" y="227"/>
                      <a:pt x="82" y="183"/>
                    </a:cubicBezTo>
                    <a:cubicBezTo>
                      <a:pt x="82" y="139"/>
                      <a:pt x="110" y="100"/>
                      <a:pt x="149" y="89"/>
                    </a:cubicBezTo>
                    <a:cubicBezTo>
                      <a:pt x="163" y="84"/>
                      <a:pt x="173" y="70"/>
                      <a:pt x="173" y="54"/>
                    </a:cubicBezTo>
                    <a:lnTo>
                      <a:pt x="173" y="36"/>
                    </a:lnTo>
                    <a:cubicBezTo>
                      <a:pt x="173" y="16"/>
                      <a:pt x="158" y="0"/>
                      <a:pt x="140" y="0"/>
                    </a:cubicBezTo>
                    <a:cubicBezTo>
                      <a:pt x="138" y="0"/>
                      <a:pt x="135" y="1"/>
                      <a:pt x="132" y="1"/>
                    </a:cubicBezTo>
                    <a:cubicBezTo>
                      <a:pt x="55" y="22"/>
                      <a:pt x="0" y="97"/>
                      <a:pt x="0" y="183"/>
                    </a:cubicBezTo>
                    <a:cubicBezTo>
                      <a:pt x="0" y="269"/>
                      <a:pt x="55" y="345"/>
                      <a:pt x="132" y="365"/>
                    </a:cubicBezTo>
                    <a:cubicBezTo>
                      <a:pt x="150" y="369"/>
                      <a:pt x="168" y="358"/>
                      <a:pt x="172" y="339"/>
                    </a:cubicBezTo>
                    <a:cubicBezTo>
                      <a:pt x="173" y="336"/>
                      <a:pt x="173" y="333"/>
                      <a:pt x="173" y="330"/>
                    </a:cubicBezTo>
                    <a:close/>
                  </a:path>
                </a:pathLst>
              </a:custGeom>
              <a:solidFill>
                <a:srgbClr val="FFFF97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54" name="Freeform 94"/>
              <p:cNvSpPr>
                <a:spLocks/>
              </p:cNvSpPr>
              <p:nvPr/>
            </p:nvSpPr>
            <p:spPr bwMode="auto">
              <a:xfrm>
                <a:off x="1306" y="1393"/>
                <a:ext cx="49" cy="102"/>
              </a:xfrm>
              <a:custGeom>
                <a:avLst/>
                <a:gdLst>
                  <a:gd name="T0" fmla="*/ 0 w 173"/>
                  <a:gd name="T1" fmla="*/ 0 h 369"/>
                  <a:gd name="T2" fmla="*/ 0 w 173"/>
                  <a:gd name="T3" fmla="*/ 0 h 369"/>
                  <a:gd name="T4" fmla="*/ 0 w 173"/>
                  <a:gd name="T5" fmla="*/ 0 h 369"/>
                  <a:gd name="T6" fmla="*/ 0 w 173"/>
                  <a:gd name="T7" fmla="*/ 0 h 369"/>
                  <a:gd name="T8" fmla="*/ 0 w 173"/>
                  <a:gd name="T9" fmla="*/ 0 h 369"/>
                  <a:gd name="T10" fmla="*/ 0 w 173"/>
                  <a:gd name="T11" fmla="*/ 0 h 369"/>
                  <a:gd name="T12" fmla="*/ 0 w 173"/>
                  <a:gd name="T13" fmla="*/ 0 h 369"/>
                  <a:gd name="T14" fmla="*/ 0 w 173"/>
                  <a:gd name="T15" fmla="*/ 0 h 369"/>
                  <a:gd name="T16" fmla="*/ 0 w 173"/>
                  <a:gd name="T17" fmla="*/ 0 h 369"/>
                  <a:gd name="T18" fmla="*/ 0 w 173"/>
                  <a:gd name="T19" fmla="*/ 0 h 369"/>
                  <a:gd name="T20" fmla="*/ 0 w 173"/>
                  <a:gd name="T21" fmla="*/ 0 h 369"/>
                  <a:gd name="T22" fmla="*/ 0 w 173"/>
                  <a:gd name="T23" fmla="*/ 0 h 369"/>
                  <a:gd name="T24" fmla="*/ 0 w 173"/>
                  <a:gd name="T25" fmla="*/ 0 h 36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3"/>
                  <a:gd name="T40" fmla="*/ 0 h 369"/>
                  <a:gd name="T41" fmla="*/ 173 w 173"/>
                  <a:gd name="T42" fmla="*/ 369 h 36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3" h="369">
                    <a:moveTo>
                      <a:pt x="173" y="330"/>
                    </a:moveTo>
                    <a:lnTo>
                      <a:pt x="173" y="312"/>
                    </a:lnTo>
                    <a:cubicBezTo>
                      <a:pt x="173" y="296"/>
                      <a:pt x="163" y="282"/>
                      <a:pt x="149" y="277"/>
                    </a:cubicBezTo>
                    <a:cubicBezTo>
                      <a:pt x="110" y="266"/>
                      <a:pt x="82" y="227"/>
                      <a:pt x="82" y="183"/>
                    </a:cubicBezTo>
                    <a:cubicBezTo>
                      <a:pt x="82" y="139"/>
                      <a:pt x="110" y="100"/>
                      <a:pt x="149" y="89"/>
                    </a:cubicBezTo>
                    <a:cubicBezTo>
                      <a:pt x="163" y="84"/>
                      <a:pt x="173" y="70"/>
                      <a:pt x="173" y="54"/>
                    </a:cubicBezTo>
                    <a:lnTo>
                      <a:pt x="173" y="36"/>
                    </a:lnTo>
                    <a:cubicBezTo>
                      <a:pt x="173" y="16"/>
                      <a:pt x="158" y="0"/>
                      <a:pt x="140" y="0"/>
                    </a:cubicBezTo>
                    <a:cubicBezTo>
                      <a:pt x="138" y="0"/>
                      <a:pt x="135" y="1"/>
                      <a:pt x="132" y="1"/>
                    </a:cubicBezTo>
                    <a:cubicBezTo>
                      <a:pt x="55" y="22"/>
                      <a:pt x="0" y="97"/>
                      <a:pt x="0" y="183"/>
                    </a:cubicBezTo>
                    <a:cubicBezTo>
                      <a:pt x="0" y="269"/>
                      <a:pt x="55" y="345"/>
                      <a:pt x="132" y="365"/>
                    </a:cubicBezTo>
                    <a:cubicBezTo>
                      <a:pt x="150" y="369"/>
                      <a:pt x="168" y="358"/>
                      <a:pt x="172" y="339"/>
                    </a:cubicBezTo>
                    <a:cubicBezTo>
                      <a:pt x="173" y="336"/>
                      <a:pt x="173" y="333"/>
                      <a:pt x="173" y="330"/>
                    </a:cubicBez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55" name="Freeform 95"/>
              <p:cNvSpPr>
                <a:spLocks/>
              </p:cNvSpPr>
              <p:nvPr/>
            </p:nvSpPr>
            <p:spPr bwMode="auto">
              <a:xfrm>
                <a:off x="200" y="1729"/>
                <a:ext cx="73" cy="78"/>
              </a:xfrm>
              <a:custGeom>
                <a:avLst/>
                <a:gdLst>
                  <a:gd name="T0" fmla="*/ 55 w 73"/>
                  <a:gd name="T1" fmla="*/ 0 h 78"/>
                  <a:gd name="T2" fmla="*/ 73 w 73"/>
                  <a:gd name="T3" fmla="*/ 39 h 78"/>
                  <a:gd name="T4" fmla="*/ 55 w 73"/>
                  <a:gd name="T5" fmla="*/ 78 h 78"/>
                  <a:gd name="T6" fmla="*/ 0 w 73"/>
                  <a:gd name="T7" fmla="*/ 78 h 78"/>
                  <a:gd name="T8" fmla="*/ 18 w 73"/>
                  <a:gd name="T9" fmla="*/ 39 h 78"/>
                  <a:gd name="T10" fmla="*/ 0 w 73"/>
                  <a:gd name="T11" fmla="*/ 0 h 78"/>
                  <a:gd name="T12" fmla="*/ 55 w 73"/>
                  <a:gd name="T13" fmla="*/ 0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3"/>
                  <a:gd name="T22" fmla="*/ 0 h 78"/>
                  <a:gd name="T23" fmla="*/ 73 w 73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3" h="78">
                    <a:moveTo>
                      <a:pt x="55" y="0"/>
                    </a:moveTo>
                    <a:lnTo>
                      <a:pt x="73" y="39"/>
                    </a:lnTo>
                    <a:lnTo>
                      <a:pt x="55" y="78"/>
                    </a:lnTo>
                    <a:lnTo>
                      <a:pt x="0" y="78"/>
                    </a:lnTo>
                    <a:lnTo>
                      <a:pt x="18" y="39"/>
                    </a:lnTo>
                    <a:lnTo>
                      <a:pt x="0" y="0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FFB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56" name="Freeform 96"/>
              <p:cNvSpPr>
                <a:spLocks/>
              </p:cNvSpPr>
              <p:nvPr/>
            </p:nvSpPr>
            <p:spPr bwMode="auto">
              <a:xfrm>
                <a:off x="200" y="1729"/>
                <a:ext cx="73" cy="78"/>
              </a:xfrm>
              <a:custGeom>
                <a:avLst/>
                <a:gdLst>
                  <a:gd name="T0" fmla="*/ 55 w 73"/>
                  <a:gd name="T1" fmla="*/ 0 h 78"/>
                  <a:gd name="T2" fmla="*/ 73 w 73"/>
                  <a:gd name="T3" fmla="*/ 39 h 78"/>
                  <a:gd name="T4" fmla="*/ 55 w 73"/>
                  <a:gd name="T5" fmla="*/ 78 h 78"/>
                  <a:gd name="T6" fmla="*/ 0 w 73"/>
                  <a:gd name="T7" fmla="*/ 78 h 78"/>
                  <a:gd name="T8" fmla="*/ 18 w 73"/>
                  <a:gd name="T9" fmla="*/ 39 h 78"/>
                  <a:gd name="T10" fmla="*/ 0 w 73"/>
                  <a:gd name="T11" fmla="*/ 0 h 78"/>
                  <a:gd name="T12" fmla="*/ 55 w 73"/>
                  <a:gd name="T13" fmla="*/ 0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3"/>
                  <a:gd name="T22" fmla="*/ 0 h 78"/>
                  <a:gd name="T23" fmla="*/ 73 w 73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3" h="78">
                    <a:moveTo>
                      <a:pt x="55" y="0"/>
                    </a:moveTo>
                    <a:lnTo>
                      <a:pt x="73" y="39"/>
                    </a:lnTo>
                    <a:lnTo>
                      <a:pt x="55" y="78"/>
                    </a:lnTo>
                    <a:lnTo>
                      <a:pt x="0" y="78"/>
                    </a:lnTo>
                    <a:lnTo>
                      <a:pt x="18" y="39"/>
                    </a:lnTo>
                    <a:lnTo>
                      <a:pt x="0" y="0"/>
                    </a:lnTo>
                    <a:lnTo>
                      <a:pt x="55" y="0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57" name="Freeform 97"/>
              <p:cNvSpPr>
                <a:spLocks/>
              </p:cNvSpPr>
              <p:nvPr/>
            </p:nvSpPr>
            <p:spPr bwMode="auto">
              <a:xfrm>
                <a:off x="1309" y="1699"/>
                <a:ext cx="73" cy="78"/>
              </a:xfrm>
              <a:custGeom>
                <a:avLst/>
                <a:gdLst>
                  <a:gd name="T0" fmla="*/ 0 w 73"/>
                  <a:gd name="T1" fmla="*/ 0 h 78"/>
                  <a:gd name="T2" fmla="*/ 0 w 73"/>
                  <a:gd name="T3" fmla="*/ 78 h 78"/>
                  <a:gd name="T4" fmla="*/ 55 w 73"/>
                  <a:gd name="T5" fmla="*/ 78 h 78"/>
                  <a:gd name="T6" fmla="*/ 73 w 73"/>
                  <a:gd name="T7" fmla="*/ 39 h 78"/>
                  <a:gd name="T8" fmla="*/ 55 w 73"/>
                  <a:gd name="T9" fmla="*/ 0 h 78"/>
                  <a:gd name="T10" fmla="*/ 0 w 73"/>
                  <a:gd name="T11" fmla="*/ 0 h 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78"/>
                  <a:gd name="T20" fmla="*/ 73 w 73"/>
                  <a:gd name="T21" fmla="*/ 78 h 7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78">
                    <a:moveTo>
                      <a:pt x="0" y="0"/>
                    </a:moveTo>
                    <a:lnTo>
                      <a:pt x="0" y="78"/>
                    </a:lnTo>
                    <a:lnTo>
                      <a:pt x="55" y="78"/>
                    </a:lnTo>
                    <a:lnTo>
                      <a:pt x="73" y="39"/>
                    </a:lnTo>
                    <a:lnTo>
                      <a:pt x="5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F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58" name="Freeform 98"/>
              <p:cNvSpPr>
                <a:spLocks/>
              </p:cNvSpPr>
              <p:nvPr/>
            </p:nvSpPr>
            <p:spPr bwMode="auto">
              <a:xfrm>
                <a:off x="1309" y="1699"/>
                <a:ext cx="73" cy="78"/>
              </a:xfrm>
              <a:custGeom>
                <a:avLst/>
                <a:gdLst>
                  <a:gd name="T0" fmla="*/ 0 w 73"/>
                  <a:gd name="T1" fmla="*/ 0 h 78"/>
                  <a:gd name="T2" fmla="*/ 0 w 73"/>
                  <a:gd name="T3" fmla="*/ 78 h 78"/>
                  <a:gd name="T4" fmla="*/ 55 w 73"/>
                  <a:gd name="T5" fmla="*/ 78 h 78"/>
                  <a:gd name="T6" fmla="*/ 73 w 73"/>
                  <a:gd name="T7" fmla="*/ 39 h 78"/>
                  <a:gd name="T8" fmla="*/ 55 w 73"/>
                  <a:gd name="T9" fmla="*/ 0 h 78"/>
                  <a:gd name="T10" fmla="*/ 0 w 73"/>
                  <a:gd name="T11" fmla="*/ 0 h 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78"/>
                  <a:gd name="T20" fmla="*/ 73 w 73"/>
                  <a:gd name="T21" fmla="*/ 78 h 7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78">
                    <a:moveTo>
                      <a:pt x="0" y="0"/>
                    </a:moveTo>
                    <a:lnTo>
                      <a:pt x="0" y="78"/>
                    </a:lnTo>
                    <a:lnTo>
                      <a:pt x="55" y="78"/>
                    </a:lnTo>
                    <a:lnTo>
                      <a:pt x="73" y="39"/>
                    </a:lnTo>
                    <a:lnTo>
                      <a:pt x="55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59" name="Freeform 99"/>
              <p:cNvSpPr>
                <a:spLocks/>
              </p:cNvSpPr>
              <p:nvPr/>
            </p:nvSpPr>
            <p:spPr bwMode="auto">
              <a:xfrm>
                <a:off x="1306" y="1541"/>
                <a:ext cx="49" cy="101"/>
              </a:xfrm>
              <a:custGeom>
                <a:avLst/>
                <a:gdLst>
                  <a:gd name="T0" fmla="*/ 0 w 173"/>
                  <a:gd name="T1" fmla="*/ 0 h 369"/>
                  <a:gd name="T2" fmla="*/ 0 w 173"/>
                  <a:gd name="T3" fmla="*/ 0 h 369"/>
                  <a:gd name="T4" fmla="*/ 0 w 173"/>
                  <a:gd name="T5" fmla="*/ 0 h 369"/>
                  <a:gd name="T6" fmla="*/ 0 w 173"/>
                  <a:gd name="T7" fmla="*/ 0 h 369"/>
                  <a:gd name="T8" fmla="*/ 0 w 173"/>
                  <a:gd name="T9" fmla="*/ 0 h 369"/>
                  <a:gd name="T10" fmla="*/ 0 w 173"/>
                  <a:gd name="T11" fmla="*/ 0 h 369"/>
                  <a:gd name="T12" fmla="*/ 0 w 173"/>
                  <a:gd name="T13" fmla="*/ 0 h 369"/>
                  <a:gd name="T14" fmla="*/ 0 w 173"/>
                  <a:gd name="T15" fmla="*/ 0 h 369"/>
                  <a:gd name="T16" fmla="*/ 0 w 173"/>
                  <a:gd name="T17" fmla="*/ 0 h 369"/>
                  <a:gd name="T18" fmla="*/ 0 w 173"/>
                  <a:gd name="T19" fmla="*/ 0 h 369"/>
                  <a:gd name="T20" fmla="*/ 0 w 173"/>
                  <a:gd name="T21" fmla="*/ 0 h 369"/>
                  <a:gd name="T22" fmla="*/ 0 w 173"/>
                  <a:gd name="T23" fmla="*/ 0 h 369"/>
                  <a:gd name="T24" fmla="*/ 0 w 173"/>
                  <a:gd name="T25" fmla="*/ 0 h 36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3"/>
                  <a:gd name="T40" fmla="*/ 0 h 369"/>
                  <a:gd name="T41" fmla="*/ 173 w 173"/>
                  <a:gd name="T42" fmla="*/ 369 h 36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3" h="369">
                    <a:moveTo>
                      <a:pt x="173" y="329"/>
                    </a:moveTo>
                    <a:lnTo>
                      <a:pt x="173" y="311"/>
                    </a:lnTo>
                    <a:cubicBezTo>
                      <a:pt x="173" y="295"/>
                      <a:pt x="163" y="281"/>
                      <a:pt x="149" y="277"/>
                    </a:cubicBezTo>
                    <a:cubicBezTo>
                      <a:pt x="110" y="265"/>
                      <a:pt x="82" y="226"/>
                      <a:pt x="82" y="182"/>
                    </a:cubicBezTo>
                    <a:cubicBezTo>
                      <a:pt x="82" y="138"/>
                      <a:pt x="110" y="100"/>
                      <a:pt x="149" y="88"/>
                    </a:cubicBezTo>
                    <a:cubicBezTo>
                      <a:pt x="163" y="84"/>
                      <a:pt x="173" y="70"/>
                      <a:pt x="173" y="54"/>
                    </a:cubicBezTo>
                    <a:lnTo>
                      <a:pt x="173" y="35"/>
                    </a:lnTo>
                    <a:cubicBezTo>
                      <a:pt x="173" y="16"/>
                      <a:pt x="158" y="0"/>
                      <a:pt x="140" y="0"/>
                    </a:cubicBezTo>
                    <a:cubicBezTo>
                      <a:pt x="138" y="0"/>
                      <a:pt x="135" y="0"/>
                      <a:pt x="132" y="1"/>
                    </a:cubicBezTo>
                    <a:cubicBezTo>
                      <a:pt x="55" y="21"/>
                      <a:pt x="0" y="96"/>
                      <a:pt x="0" y="182"/>
                    </a:cubicBezTo>
                    <a:cubicBezTo>
                      <a:pt x="0" y="269"/>
                      <a:pt x="55" y="344"/>
                      <a:pt x="132" y="364"/>
                    </a:cubicBezTo>
                    <a:cubicBezTo>
                      <a:pt x="150" y="369"/>
                      <a:pt x="168" y="357"/>
                      <a:pt x="172" y="338"/>
                    </a:cubicBezTo>
                    <a:cubicBezTo>
                      <a:pt x="173" y="335"/>
                      <a:pt x="173" y="332"/>
                      <a:pt x="173" y="329"/>
                    </a:cubicBezTo>
                    <a:close/>
                  </a:path>
                </a:pathLst>
              </a:custGeom>
              <a:solidFill>
                <a:srgbClr val="FFFF97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60" name="Freeform 100"/>
              <p:cNvSpPr>
                <a:spLocks/>
              </p:cNvSpPr>
              <p:nvPr/>
            </p:nvSpPr>
            <p:spPr bwMode="auto">
              <a:xfrm>
                <a:off x="1306" y="1541"/>
                <a:ext cx="49" cy="101"/>
              </a:xfrm>
              <a:custGeom>
                <a:avLst/>
                <a:gdLst>
                  <a:gd name="T0" fmla="*/ 0 w 173"/>
                  <a:gd name="T1" fmla="*/ 0 h 369"/>
                  <a:gd name="T2" fmla="*/ 0 w 173"/>
                  <a:gd name="T3" fmla="*/ 0 h 369"/>
                  <a:gd name="T4" fmla="*/ 0 w 173"/>
                  <a:gd name="T5" fmla="*/ 0 h 369"/>
                  <a:gd name="T6" fmla="*/ 0 w 173"/>
                  <a:gd name="T7" fmla="*/ 0 h 369"/>
                  <a:gd name="T8" fmla="*/ 0 w 173"/>
                  <a:gd name="T9" fmla="*/ 0 h 369"/>
                  <a:gd name="T10" fmla="*/ 0 w 173"/>
                  <a:gd name="T11" fmla="*/ 0 h 369"/>
                  <a:gd name="T12" fmla="*/ 0 w 173"/>
                  <a:gd name="T13" fmla="*/ 0 h 369"/>
                  <a:gd name="T14" fmla="*/ 0 w 173"/>
                  <a:gd name="T15" fmla="*/ 0 h 369"/>
                  <a:gd name="T16" fmla="*/ 0 w 173"/>
                  <a:gd name="T17" fmla="*/ 0 h 369"/>
                  <a:gd name="T18" fmla="*/ 0 w 173"/>
                  <a:gd name="T19" fmla="*/ 0 h 369"/>
                  <a:gd name="T20" fmla="*/ 0 w 173"/>
                  <a:gd name="T21" fmla="*/ 0 h 369"/>
                  <a:gd name="T22" fmla="*/ 0 w 173"/>
                  <a:gd name="T23" fmla="*/ 0 h 369"/>
                  <a:gd name="T24" fmla="*/ 0 w 173"/>
                  <a:gd name="T25" fmla="*/ 0 h 36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3"/>
                  <a:gd name="T40" fmla="*/ 0 h 369"/>
                  <a:gd name="T41" fmla="*/ 173 w 173"/>
                  <a:gd name="T42" fmla="*/ 369 h 36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3" h="369">
                    <a:moveTo>
                      <a:pt x="173" y="329"/>
                    </a:moveTo>
                    <a:lnTo>
                      <a:pt x="173" y="311"/>
                    </a:lnTo>
                    <a:cubicBezTo>
                      <a:pt x="173" y="295"/>
                      <a:pt x="163" y="281"/>
                      <a:pt x="149" y="277"/>
                    </a:cubicBezTo>
                    <a:cubicBezTo>
                      <a:pt x="110" y="265"/>
                      <a:pt x="82" y="226"/>
                      <a:pt x="82" y="182"/>
                    </a:cubicBezTo>
                    <a:cubicBezTo>
                      <a:pt x="82" y="138"/>
                      <a:pt x="110" y="100"/>
                      <a:pt x="149" y="88"/>
                    </a:cubicBezTo>
                    <a:cubicBezTo>
                      <a:pt x="163" y="84"/>
                      <a:pt x="173" y="70"/>
                      <a:pt x="173" y="54"/>
                    </a:cubicBezTo>
                    <a:lnTo>
                      <a:pt x="173" y="35"/>
                    </a:lnTo>
                    <a:cubicBezTo>
                      <a:pt x="173" y="16"/>
                      <a:pt x="158" y="0"/>
                      <a:pt x="140" y="0"/>
                    </a:cubicBezTo>
                    <a:cubicBezTo>
                      <a:pt x="138" y="0"/>
                      <a:pt x="135" y="0"/>
                      <a:pt x="132" y="1"/>
                    </a:cubicBezTo>
                    <a:cubicBezTo>
                      <a:pt x="55" y="21"/>
                      <a:pt x="0" y="96"/>
                      <a:pt x="0" y="182"/>
                    </a:cubicBezTo>
                    <a:cubicBezTo>
                      <a:pt x="0" y="269"/>
                      <a:pt x="55" y="344"/>
                      <a:pt x="132" y="364"/>
                    </a:cubicBezTo>
                    <a:cubicBezTo>
                      <a:pt x="150" y="369"/>
                      <a:pt x="168" y="357"/>
                      <a:pt x="172" y="338"/>
                    </a:cubicBezTo>
                    <a:cubicBezTo>
                      <a:pt x="173" y="335"/>
                      <a:pt x="173" y="332"/>
                      <a:pt x="173" y="329"/>
                    </a:cubicBez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61" name="Freeform 101"/>
              <p:cNvSpPr>
                <a:spLocks/>
              </p:cNvSpPr>
              <p:nvPr/>
            </p:nvSpPr>
            <p:spPr bwMode="auto">
              <a:xfrm>
                <a:off x="1309" y="1846"/>
                <a:ext cx="73" cy="79"/>
              </a:xfrm>
              <a:custGeom>
                <a:avLst/>
                <a:gdLst>
                  <a:gd name="T0" fmla="*/ 0 w 73"/>
                  <a:gd name="T1" fmla="*/ 0 h 79"/>
                  <a:gd name="T2" fmla="*/ 0 w 73"/>
                  <a:gd name="T3" fmla="*/ 79 h 79"/>
                  <a:gd name="T4" fmla="*/ 55 w 73"/>
                  <a:gd name="T5" fmla="*/ 79 h 79"/>
                  <a:gd name="T6" fmla="*/ 73 w 73"/>
                  <a:gd name="T7" fmla="*/ 40 h 79"/>
                  <a:gd name="T8" fmla="*/ 55 w 73"/>
                  <a:gd name="T9" fmla="*/ 0 h 79"/>
                  <a:gd name="T10" fmla="*/ 0 w 73"/>
                  <a:gd name="T11" fmla="*/ 0 h 7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79"/>
                  <a:gd name="T20" fmla="*/ 73 w 73"/>
                  <a:gd name="T21" fmla="*/ 79 h 7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79">
                    <a:moveTo>
                      <a:pt x="0" y="0"/>
                    </a:moveTo>
                    <a:lnTo>
                      <a:pt x="0" y="79"/>
                    </a:lnTo>
                    <a:lnTo>
                      <a:pt x="55" y="79"/>
                    </a:lnTo>
                    <a:lnTo>
                      <a:pt x="73" y="40"/>
                    </a:lnTo>
                    <a:lnTo>
                      <a:pt x="5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F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62" name="Freeform 102"/>
              <p:cNvSpPr>
                <a:spLocks/>
              </p:cNvSpPr>
              <p:nvPr/>
            </p:nvSpPr>
            <p:spPr bwMode="auto">
              <a:xfrm>
                <a:off x="1309" y="1846"/>
                <a:ext cx="73" cy="79"/>
              </a:xfrm>
              <a:custGeom>
                <a:avLst/>
                <a:gdLst>
                  <a:gd name="T0" fmla="*/ 0 w 73"/>
                  <a:gd name="T1" fmla="*/ 0 h 79"/>
                  <a:gd name="T2" fmla="*/ 0 w 73"/>
                  <a:gd name="T3" fmla="*/ 79 h 79"/>
                  <a:gd name="T4" fmla="*/ 55 w 73"/>
                  <a:gd name="T5" fmla="*/ 79 h 79"/>
                  <a:gd name="T6" fmla="*/ 73 w 73"/>
                  <a:gd name="T7" fmla="*/ 40 h 79"/>
                  <a:gd name="T8" fmla="*/ 55 w 73"/>
                  <a:gd name="T9" fmla="*/ 0 h 79"/>
                  <a:gd name="T10" fmla="*/ 0 w 73"/>
                  <a:gd name="T11" fmla="*/ 0 h 7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79"/>
                  <a:gd name="T20" fmla="*/ 73 w 73"/>
                  <a:gd name="T21" fmla="*/ 79 h 7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79">
                    <a:moveTo>
                      <a:pt x="0" y="0"/>
                    </a:moveTo>
                    <a:lnTo>
                      <a:pt x="0" y="79"/>
                    </a:lnTo>
                    <a:lnTo>
                      <a:pt x="55" y="79"/>
                    </a:lnTo>
                    <a:lnTo>
                      <a:pt x="73" y="40"/>
                    </a:lnTo>
                    <a:lnTo>
                      <a:pt x="55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63" name="Freeform 103"/>
              <p:cNvSpPr>
                <a:spLocks/>
              </p:cNvSpPr>
              <p:nvPr/>
            </p:nvSpPr>
            <p:spPr bwMode="auto">
              <a:xfrm>
                <a:off x="200" y="1876"/>
                <a:ext cx="73" cy="78"/>
              </a:xfrm>
              <a:custGeom>
                <a:avLst/>
                <a:gdLst>
                  <a:gd name="T0" fmla="*/ 55 w 73"/>
                  <a:gd name="T1" fmla="*/ 0 h 78"/>
                  <a:gd name="T2" fmla="*/ 73 w 73"/>
                  <a:gd name="T3" fmla="*/ 39 h 78"/>
                  <a:gd name="T4" fmla="*/ 55 w 73"/>
                  <a:gd name="T5" fmla="*/ 78 h 78"/>
                  <a:gd name="T6" fmla="*/ 0 w 73"/>
                  <a:gd name="T7" fmla="*/ 78 h 78"/>
                  <a:gd name="T8" fmla="*/ 18 w 73"/>
                  <a:gd name="T9" fmla="*/ 39 h 78"/>
                  <a:gd name="T10" fmla="*/ 0 w 73"/>
                  <a:gd name="T11" fmla="*/ 0 h 78"/>
                  <a:gd name="T12" fmla="*/ 55 w 73"/>
                  <a:gd name="T13" fmla="*/ 0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3"/>
                  <a:gd name="T22" fmla="*/ 0 h 78"/>
                  <a:gd name="T23" fmla="*/ 73 w 73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3" h="78">
                    <a:moveTo>
                      <a:pt x="55" y="0"/>
                    </a:moveTo>
                    <a:lnTo>
                      <a:pt x="73" y="39"/>
                    </a:lnTo>
                    <a:lnTo>
                      <a:pt x="55" y="78"/>
                    </a:lnTo>
                    <a:lnTo>
                      <a:pt x="0" y="78"/>
                    </a:lnTo>
                    <a:lnTo>
                      <a:pt x="18" y="39"/>
                    </a:lnTo>
                    <a:lnTo>
                      <a:pt x="0" y="0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FFB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64" name="Freeform 104"/>
              <p:cNvSpPr>
                <a:spLocks/>
              </p:cNvSpPr>
              <p:nvPr/>
            </p:nvSpPr>
            <p:spPr bwMode="auto">
              <a:xfrm>
                <a:off x="200" y="1876"/>
                <a:ext cx="73" cy="78"/>
              </a:xfrm>
              <a:custGeom>
                <a:avLst/>
                <a:gdLst>
                  <a:gd name="T0" fmla="*/ 55 w 73"/>
                  <a:gd name="T1" fmla="*/ 0 h 78"/>
                  <a:gd name="T2" fmla="*/ 73 w 73"/>
                  <a:gd name="T3" fmla="*/ 39 h 78"/>
                  <a:gd name="T4" fmla="*/ 55 w 73"/>
                  <a:gd name="T5" fmla="*/ 78 h 78"/>
                  <a:gd name="T6" fmla="*/ 0 w 73"/>
                  <a:gd name="T7" fmla="*/ 78 h 78"/>
                  <a:gd name="T8" fmla="*/ 18 w 73"/>
                  <a:gd name="T9" fmla="*/ 39 h 78"/>
                  <a:gd name="T10" fmla="*/ 0 w 73"/>
                  <a:gd name="T11" fmla="*/ 0 h 78"/>
                  <a:gd name="T12" fmla="*/ 55 w 73"/>
                  <a:gd name="T13" fmla="*/ 0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3"/>
                  <a:gd name="T22" fmla="*/ 0 h 78"/>
                  <a:gd name="T23" fmla="*/ 73 w 73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3" h="78">
                    <a:moveTo>
                      <a:pt x="55" y="0"/>
                    </a:moveTo>
                    <a:lnTo>
                      <a:pt x="73" y="39"/>
                    </a:lnTo>
                    <a:lnTo>
                      <a:pt x="55" y="78"/>
                    </a:lnTo>
                    <a:lnTo>
                      <a:pt x="0" y="78"/>
                    </a:lnTo>
                    <a:lnTo>
                      <a:pt x="18" y="39"/>
                    </a:lnTo>
                    <a:lnTo>
                      <a:pt x="0" y="0"/>
                    </a:lnTo>
                    <a:lnTo>
                      <a:pt x="55" y="0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65" name="Rectangle 105"/>
              <p:cNvSpPr>
                <a:spLocks noChangeArrowheads="1"/>
              </p:cNvSpPr>
              <p:nvPr/>
            </p:nvSpPr>
            <p:spPr bwMode="auto">
              <a:xfrm>
                <a:off x="468" y="1978"/>
                <a:ext cx="74" cy="39"/>
              </a:xfrm>
              <a:prstGeom prst="rect">
                <a:avLst/>
              </a:prstGeom>
              <a:solidFill>
                <a:srgbClr val="00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66" name="Rectangle 106"/>
              <p:cNvSpPr>
                <a:spLocks noChangeArrowheads="1"/>
              </p:cNvSpPr>
              <p:nvPr/>
            </p:nvSpPr>
            <p:spPr bwMode="auto">
              <a:xfrm>
                <a:off x="468" y="1978"/>
                <a:ext cx="74" cy="39"/>
              </a:xfrm>
              <a:prstGeom prst="rect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267" name="Rectangle 107"/>
              <p:cNvSpPr>
                <a:spLocks noChangeArrowheads="1"/>
              </p:cNvSpPr>
              <p:nvPr/>
            </p:nvSpPr>
            <p:spPr bwMode="auto">
              <a:xfrm rot="5400000">
                <a:off x="143" y="1759"/>
                <a:ext cx="35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68" name="Rectangle 108"/>
              <p:cNvSpPr>
                <a:spLocks noChangeArrowheads="1"/>
              </p:cNvSpPr>
              <p:nvPr/>
            </p:nvSpPr>
            <p:spPr bwMode="auto">
              <a:xfrm rot="5400000">
                <a:off x="148" y="1788"/>
                <a:ext cx="2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v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69" name="Rectangle 109"/>
              <p:cNvSpPr>
                <a:spLocks noChangeArrowheads="1"/>
              </p:cNvSpPr>
              <p:nvPr/>
            </p:nvSpPr>
            <p:spPr bwMode="auto">
              <a:xfrm rot="5400000">
                <a:off x="146" y="1817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70" name="Rectangle 110"/>
              <p:cNvSpPr>
                <a:spLocks noChangeArrowheads="1"/>
              </p:cNvSpPr>
              <p:nvPr/>
            </p:nvSpPr>
            <p:spPr bwMode="auto">
              <a:xfrm rot="5400000">
                <a:off x="146" y="1849"/>
                <a:ext cx="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71" name="Rectangle 111"/>
              <p:cNvSpPr>
                <a:spLocks noChangeArrowheads="1"/>
              </p:cNvSpPr>
              <p:nvPr/>
            </p:nvSpPr>
            <p:spPr bwMode="auto">
              <a:xfrm rot="5400000">
                <a:off x="153" y="1873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72" name="Rectangle 112"/>
              <p:cNvSpPr>
                <a:spLocks noChangeArrowheads="1"/>
              </p:cNvSpPr>
              <p:nvPr/>
            </p:nvSpPr>
            <p:spPr bwMode="auto">
              <a:xfrm rot="5400000">
                <a:off x="81" y="1759"/>
                <a:ext cx="35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73" name="Rectangle 113"/>
              <p:cNvSpPr>
                <a:spLocks noChangeArrowheads="1"/>
              </p:cNvSpPr>
              <p:nvPr/>
            </p:nvSpPr>
            <p:spPr bwMode="auto">
              <a:xfrm rot="5400000">
                <a:off x="93" y="1786"/>
                <a:ext cx="12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i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74" name="Rectangle 114"/>
              <p:cNvSpPr>
                <a:spLocks noChangeArrowheads="1"/>
              </p:cNvSpPr>
              <p:nvPr/>
            </p:nvSpPr>
            <p:spPr bwMode="auto">
              <a:xfrm rot="5400000">
                <a:off x="83" y="1811"/>
                <a:ext cx="31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75" name="Rectangle 115"/>
              <p:cNvSpPr>
                <a:spLocks noChangeArrowheads="1"/>
              </p:cNvSpPr>
              <p:nvPr/>
            </p:nvSpPr>
            <p:spPr bwMode="auto">
              <a:xfrm rot="5400000">
                <a:off x="85" y="1838"/>
                <a:ext cx="2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k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76" name="Rectangle 116"/>
              <p:cNvSpPr>
                <a:spLocks noChangeArrowheads="1"/>
              </p:cNvSpPr>
              <p:nvPr/>
            </p:nvSpPr>
            <p:spPr bwMode="auto">
              <a:xfrm rot="5400000">
                <a:off x="85" y="1865"/>
                <a:ext cx="2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77" name="Rectangle 117"/>
              <p:cNvSpPr>
                <a:spLocks noChangeArrowheads="1"/>
              </p:cNvSpPr>
              <p:nvPr/>
            </p:nvSpPr>
            <p:spPr bwMode="auto">
              <a:xfrm rot="5400000">
                <a:off x="141" y="1419"/>
                <a:ext cx="32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F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78" name="Rectangle 118"/>
              <p:cNvSpPr>
                <a:spLocks noChangeArrowheads="1"/>
              </p:cNvSpPr>
              <p:nvPr/>
            </p:nvSpPr>
            <p:spPr bwMode="auto">
              <a:xfrm rot="5400000">
                <a:off x="142" y="1451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79" name="Rectangle 119"/>
              <p:cNvSpPr>
                <a:spLocks noChangeArrowheads="1"/>
              </p:cNvSpPr>
              <p:nvPr/>
            </p:nvSpPr>
            <p:spPr bwMode="auto">
              <a:xfrm rot="5400000">
                <a:off x="144" y="1481"/>
                <a:ext cx="2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80" name="Rectangle 120"/>
              <p:cNvSpPr>
                <a:spLocks noChangeArrowheads="1"/>
              </p:cNvSpPr>
              <p:nvPr/>
            </p:nvSpPr>
            <p:spPr bwMode="auto">
              <a:xfrm rot="5400000">
                <a:off x="142" y="1508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81" name="Rectangle 121"/>
              <p:cNvSpPr>
                <a:spLocks noChangeArrowheads="1"/>
              </p:cNvSpPr>
              <p:nvPr/>
            </p:nvSpPr>
            <p:spPr bwMode="auto">
              <a:xfrm rot="5400000">
                <a:off x="150" y="1532"/>
                <a:ext cx="14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82" name="Rectangle 122"/>
              <p:cNvSpPr>
                <a:spLocks noChangeArrowheads="1"/>
              </p:cNvSpPr>
              <p:nvPr/>
            </p:nvSpPr>
            <p:spPr bwMode="auto">
              <a:xfrm rot="5400000">
                <a:off x="143" y="1553"/>
                <a:ext cx="2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83" name="Rectangle 123"/>
              <p:cNvSpPr>
                <a:spLocks noChangeArrowheads="1"/>
              </p:cNvSpPr>
              <p:nvPr/>
            </p:nvSpPr>
            <p:spPr bwMode="auto">
              <a:xfrm rot="-5400000">
                <a:off x="1424" y="1629"/>
                <a:ext cx="38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84" name="Rectangle 124"/>
              <p:cNvSpPr>
                <a:spLocks noChangeArrowheads="1"/>
              </p:cNvSpPr>
              <p:nvPr/>
            </p:nvSpPr>
            <p:spPr bwMode="auto">
              <a:xfrm rot="-5400000">
                <a:off x="1428" y="1594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85" name="Rectangle 125"/>
              <p:cNvSpPr>
                <a:spLocks noChangeArrowheads="1"/>
              </p:cNvSpPr>
              <p:nvPr/>
            </p:nvSpPr>
            <p:spPr bwMode="auto">
              <a:xfrm rot="-5400000">
                <a:off x="1430" y="1565"/>
                <a:ext cx="2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86" name="Rectangle 126"/>
              <p:cNvSpPr>
                <a:spLocks noChangeArrowheads="1"/>
              </p:cNvSpPr>
              <p:nvPr/>
            </p:nvSpPr>
            <p:spPr bwMode="auto">
              <a:xfrm rot="-5400000">
                <a:off x="1428" y="1533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87" name="Rectangle 127"/>
              <p:cNvSpPr>
                <a:spLocks noChangeArrowheads="1"/>
              </p:cNvSpPr>
              <p:nvPr/>
            </p:nvSpPr>
            <p:spPr bwMode="auto">
              <a:xfrm rot="-5400000">
                <a:off x="1428" y="1503"/>
                <a:ext cx="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p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88" name="Rectangle 128"/>
              <p:cNvSpPr>
                <a:spLocks noChangeArrowheads="1"/>
              </p:cNvSpPr>
              <p:nvPr/>
            </p:nvSpPr>
            <p:spPr bwMode="auto">
              <a:xfrm rot="-5400000">
                <a:off x="1435" y="1477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89" name="Rectangle 129"/>
              <p:cNvSpPr>
                <a:spLocks noChangeArrowheads="1"/>
              </p:cNvSpPr>
              <p:nvPr/>
            </p:nvSpPr>
            <p:spPr bwMode="auto">
              <a:xfrm rot="-5400000">
                <a:off x="1428" y="1459"/>
                <a:ext cx="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90" name="Rectangle 130"/>
              <p:cNvSpPr>
                <a:spLocks noChangeArrowheads="1"/>
              </p:cNvSpPr>
              <p:nvPr/>
            </p:nvSpPr>
            <p:spPr bwMode="auto">
              <a:xfrm rot="-5400000">
                <a:off x="1429" y="1430"/>
                <a:ext cx="2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91" name="Rectangle 131"/>
              <p:cNvSpPr>
                <a:spLocks noChangeArrowheads="1"/>
              </p:cNvSpPr>
              <p:nvPr/>
            </p:nvSpPr>
            <p:spPr bwMode="auto">
              <a:xfrm rot="-5400000">
                <a:off x="1437" y="1409"/>
                <a:ext cx="12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l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92" name="Rectangle 132"/>
              <p:cNvSpPr>
                <a:spLocks noChangeArrowheads="1"/>
              </p:cNvSpPr>
              <p:nvPr/>
            </p:nvSpPr>
            <p:spPr bwMode="auto">
              <a:xfrm rot="-5400000">
                <a:off x="1428" y="1387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93" name="Rectangle 133"/>
              <p:cNvSpPr>
                <a:spLocks noChangeArrowheads="1"/>
              </p:cNvSpPr>
              <p:nvPr/>
            </p:nvSpPr>
            <p:spPr bwMode="auto">
              <a:xfrm rot="-5400000">
                <a:off x="1429" y="1359"/>
                <a:ext cx="2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94" name="Rectangle 134"/>
              <p:cNvSpPr>
                <a:spLocks noChangeArrowheads="1"/>
              </p:cNvSpPr>
              <p:nvPr/>
            </p:nvSpPr>
            <p:spPr bwMode="auto">
              <a:xfrm rot="-5400000">
                <a:off x="1403" y="1836"/>
                <a:ext cx="3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95" name="Rectangle 135"/>
              <p:cNvSpPr>
                <a:spLocks noChangeArrowheads="1"/>
              </p:cNvSpPr>
              <p:nvPr/>
            </p:nvSpPr>
            <p:spPr bwMode="auto">
              <a:xfrm rot="-5400000">
                <a:off x="1407" y="1801"/>
                <a:ext cx="2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v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96" name="Rectangle 136"/>
              <p:cNvSpPr>
                <a:spLocks noChangeArrowheads="1"/>
              </p:cNvSpPr>
              <p:nvPr/>
            </p:nvSpPr>
            <p:spPr bwMode="auto">
              <a:xfrm rot="-5400000">
                <a:off x="1406" y="1773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97" name="Rectangle 137"/>
              <p:cNvSpPr>
                <a:spLocks noChangeArrowheads="1"/>
              </p:cNvSpPr>
              <p:nvPr/>
            </p:nvSpPr>
            <p:spPr bwMode="auto">
              <a:xfrm rot="-5400000">
                <a:off x="1407" y="1740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98" name="Rectangle 138"/>
              <p:cNvSpPr>
                <a:spLocks noChangeArrowheads="1"/>
              </p:cNvSpPr>
              <p:nvPr/>
            </p:nvSpPr>
            <p:spPr bwMode="auto">
              <a:xfrm rot="-5400000">
                <a:off x="1413" y="1716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299" name="Rectangle 139"/>
              <p:cNvSpPr>
                <a:spLocks noChangeArrowheads="1"/>
              </p:cNvSpPr>
              <p:nvPr/>
            </p:nvSpPr>
            <p:spPr bwMode="auto">
              <a:xfrm rot="-5400000">
                <a:off x="1465" y="1863"/>
                <a:ext cx="35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00" name="Rectangle 140"/>
              <p:cNvSpPr>
                <a:spLocks noChangeArrowheads="1"/>
              </p:cNvSpPr>
              <p:nvPr/>
            </p:nvSpPr>
            <p:spPr bwMode="auto">
              <a:xfrm rot="-5400000">
                <a:off x="1468" y="1832"/>
                <a:ext cx="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o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01" name="Rectangle 141"/>
              <p:cNvSpPr>
                <a:spLocks noChangeArrowheads="1"/>
              </p:cNvSpPr>
              <p:nvPr/>
            </p:nvSpPr>
            <p:spPr bwMode="auto">
              <a:xfrm rot="-5400000">
                <a:off x="1468" y="1799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u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02" name="Rectangle 142"/>
              <p:cNvSpPr>
                <a:spLocks noChangeArrowheads="1"/>
              </p:cNvSpPr>
              <p:nvPr/>
            </p:nvSpPr>
            <p:spPr bwMode="auto">
              <a:xfrm rot="-5400000">
                <a:off x="1473" y="1772"/>
                <a:ext cx="1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03" name="Rectangle 143"/>
              <p:cNvSpPr>
                <a:spLocks noChangeArrowheads="1"/>
              </p:cNvSpPr>
              <p:nvPr/>
            </p:nvSpPr>
            <p:spPr bwMode="auto">
              <a:xfrm rot="-5400000">
                <a:off x="1469" y="1752"/>
                <a:ext cx="2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04" name="Rectangle 144"/>
              <p:cNvSpPr>
                <a:spLocks noChangeArrowheads="1"/>
              </p:cNvSpPr>
              <p:nvPr/>
            </p:nvSpPr>
            <p:spPr bwMode="auto">
              <a:xfrm rot="-5400000">
                <a:off x="1468" y="1724"/>
                <a:ext cx="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05" name="Rectangle 145"/>
              <p:cNvSpPr>
                <a:spLocks noChangeArrowheads="1"/>
              </p:cNvSpPr>
              <p:nvPr/>
            </p:nvSpPr>
            <p:spPr bwMode="auto">
              <a:xfrm rot="-5400000">
                <a:off x="1469" y="1693"/>
                <a:ext cx="2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06" name="Line 146"/>
              <p:cNvSpPr>
                <a:spLocks noChangeShapeType="1"/>
              </p:cNvSpPr>
              <p:nvPr/>
            </p:nvSpPr>
            <p:spPr bwMode="auto">
              <a:xfrm>
                <a:off x="273" y="1768"/>
                <a:ext cx="162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07" name="Line 147"/>
              <p:cNvSpPr>
                <a:spLocks noChangeShapeType="1"/>
              </p:cNvSpPr>
              <p:nvPr/>
            </p:nvSpPr>
            <p:spPr bwMode="auto">
              <a:xfrm>
                <a:off x="273" y="1915"/>
                <a:ext cx="162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08" name="Line 148"/>
              <p:cNvSpPr>
                <a:spLocks noChangeShapeType="1"/>
              </p:cNvSpPr>
              <p:nvPr/>
            </p:nvSpPr>
            <p:spPr bwMode="auto">
              <a:xfrm flipH="1">
                <a:off x="1216" y="1886"/>
                <a:ext cx="93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09" name="Line 149"/>
              <p:cNvSpPr>
                <a:spLocks noChangeShapeType="1"/>
              </p:cNvSpPr>
              <p:nvPr/>
            </p:nvSpPr>
            <p:spPr bwMode="auto">
              <a:xfrm flipH="1">
                <a:off x="1216" y="1738"/>
                <a:ext cx="93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10" name="Line 150"/>
              <p:cNvSpPr>
                <a:spLocks noChangeShapeType="1"/>
              </p:cNvSpPr>
              <p:nvPr/>
            </p:nvSpPr>
            <p:spPr bwMode="auto">
              <a:xfrm flipH="1">
                <a:off x="1216" y="1591"/>
                <a:ext cx="90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11" name="Line 151"/>
              <p:cNvSpPr>
                <a:spLocks noChangeShapeType="1"/>
              </p:cNvSpPr>
              <p:nvPr/>
            </p:nvSpPr>
            <p:spPr bwMode="auto">
              <a:xfrm flipH="1">
                <a:off x="1216" y="1443"/>
                <a:ext cx="90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12" name="Freeform 152"/>
              <p:cNvSpPr>
                <a:spLocks/>
              </p:cNvSpPr>
              <p:nvPr/>
            </p:nvSpPr>
            <p:spPr bwMode="auto">
              <a:xfrm>
                <a:off x="833" y="832"/>
                <a:ext cx="46" cy="49"/>
              </a:xfrm>
              <a:custGeom>
                <a:avLst/>
                <a:gdLst>
                  <a:gd name="T0" fmla="*/ 0 w 165"/>
                  <a:gd name="T1" fmla="*/ 0 h 178"/>
                  <a:gd name="T2" fmla="*/ 0 w 165"/>
                  <a:gd name="T3" fmla="*/ 0 h 178"/>
                  <a:gd name="T4" fmla="*/ 0 w 165"/>
                  <a:gd name="T5" fmla="*/ 0 h 178"/>
                  <a:gd name="T6" fmla="*/ 0 w 165"/>
                  <a:gd name="T7" fmla="*/ 0 h 178"/>
                  <a:gd name="T8" fmla="*/ 0 w 165"/>
                  <a:gd name="T9" fmla="*/ 0 h 178"/>
                  <a:gd name="T10" fmla="*/ 0 w 165"/>
                  <a:gd name="T11" fmla="*/ 0 h 1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5"/>
                  <a:gd name="T19" fmla="*/ 0 h 178"/>
                  <a:gd name="T20" fmla="*/ 165 w 165"/>
                  <a:gd name="T21" fmla="*/ 178 h 17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5" h="178">
                    <a:moveTo>
                      <a:pt x="0" y="89"/>
                    </a:moveTo>
                    <a:cubicBezTo>
                      <a:pt x="0" y="40"/>
                      <a:pt x="37" y="0"/>
                      <a:pt x="82" y="0"/>
                    </a:cubicBezTo>
                    <a:cubicBezTo>
                      <a:pt x="128" y="0"/>
                      <a:pt x="165" y="40"/>
                      <a:pt x="165" y="89"/>
                    </a:cubicBezTo>
                    <a:cubicBezTo>
                      <a:pt x="165" y="89"/>
                      <a:pt x="165" y="89"/>
                      <a:pt x="165" y="89"/>
                    </a:cubicBezTo>
                    <a:cubicBezTo>
                      <a:pt x="165" y="138"/>
                      <a:pt x="128" y="178"/>
                      <a:pt x="82" y="178"/>
                    </a:cubicBezTo>
                    <a:cubicBezTo>
                      <a:pt x="37" y="178"/>
                      <a:pt x="0" y="138"/>
                      <a:pt x="0" y="89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13" name="Freeform 153"/>
              <p:cNvSpPr>
                <a:spLocks/>
              </p:cNvSpPr>
              <p:nvPr/>
            </p:nvSpPr>
            <p:spPr bwMode="auto">
              <a:xfrm>
                <a:off x="833" y="832"/>
                <a:ext cx="46" cy="49"/>
              </a:xfrm>
              <a:custGeom>
                <a:avLst/>
                <a:gdLst>
                  <a:gd name="T0" fmla="*/ 0 w 46"/>
                  <a:gd name="T1" fmla="*/ 25 h 49"/>
                  <a:gd name="T2" fmla="*/ 23 w 46"/>
                  <a:gd name="T3" fmla="*/ 0 h 49"/>
                  <a:gd name="T4" fmla="*/ 46 w 46"/>
                  <a:gd name="T5" fmla="*/ 25 h 49"/>
                  <a:gd name="T6" fmla="*/ 46 w 46"/>
                  <a:gd name="T7" fmla="*/ 25 h 49"/>
                  <a:gd name="T8" fmla="*/ 23 w 46"/>
                  <a:gd name="T9" fmla="*/ 49 h 49"/>
                  <a:gd name="T10" fmla="*/ 0 w 46"/>
                  <a:gd name="T11" fmla="*/ 25 h 4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6"/>
                  <a:gd name="T19" fmla="*/ 0 h 49"/>
                  <a:gd name="T20" fmla="*/ 46 w 46"/>
                  <a:gd name="T21" fmla="*/ 49 h 4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6" h="49">
                    <a:moveTo>
                      <a:pt x="0" y="25"/>
                    </a:moveTo>
                    <a:cubicBezTo>
                      <a:pt x="0" y="11"/>
                      <a:pt x="11" y="0"/>
                      <a:pt x="23" y="0"/>
                    </a:cubicBezTo>
                    <a:cubicBezTo>
                      <a:pt x="36" y="0"/>
                      <a:pt x="46" y="11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38"/>
                      <a:pt x="36" y="49"/>
                      <a:pt x="23" y="49"/>
                    </a:cubicBezTo>
                    <a:cubicBezTo>
                      <a:pt x="11" y="49"/>
                      <a:pt x="0" y="38"/>
                      <a:pt x="0" y="25"/>
                    </a:cubicBezTo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14" name="Line 154"/>
              <p:cNvSpPr>
                <a:spLocks noChangeShapeType="1"/>
              </p:cNvSpPr>
              <p:nvPr/>
            </p:nvSpPr>
            <p:spPr bwMode="auto">
              <a:xfrm>
                <a:off x="856" y="881"/>
                <a:ext cx="1" cy="463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15" name="Rectangle 155"/>
              <p:cNvSpPr>
                <a:spLocks noChangeArrowheads="1"/>
              </p:cNvSpPr>
              <p:nvPr/>
            </p:nvSpPr>
            <p:spPr bwMode="auto">
              <a:xfrm>
                <a:off x="499" y="764"/>
                <a:ext cx="289" cy="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Component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16" name="Rectangle 156"/>
              <p:cNvSpPr>
                <a:spLocks noChangeArrowheads="1"/>
              </p:cNvSpPr>
              <p:nvPr/>
            </p:nvSpPr>
            <p:spPr bwMode="auto">
              <a:xfrm>
                <a:off x="513" y="830"/>
                <a:ext cx="258" cy="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Reference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17" name="Freeform 157"/>
              <p:cNvSpPr>
                <a:spLocks/>
              </p:cNvSpPr>
              <p:nvPr/>
            </p:nvSpPr>
            <p:spPr bwMode="auto">
              <a:xfrm>
                <a:off x="952" y="1362"/>
                <a:ext cx="278" cy="592"/>
              </a:xfrm>
              <a:custGeom>
                <a:avLst/>
                <a:gdLst>
                  <a:gd name="T0" fmla="*/ 0 w 996"/>
                  <a:gd name="T1" fmla="*/ 0 h 2148"/>
                  <a:gd name="T2" fmla="*/ 0 w 996"/>
                  <a:gd name="T3" fmla="*/ 0 h 2148"/>
                  <a:gd name="T4" fmla="*/ 0 w 996"/>
                  <a:gd name="T5" fmla="*/ 0 h 2148"/>
                  <a:gd name="T6" fmla="*/ 0 w 996"/>
                  <a:gd name="T7" fmla="*/ 0 h 2148"/>
                  <a:gd name="T8" fmla="*/ 0 w 996"/>
                  <a:gd name="T9" fmla="*/ 0 h 2148"/>
                  <a:gd name="T10" fmla="*/ 0 w 996"/>
                  <a:gd name="T11" fmla="*/ 0 h 2148"/>
                  <a:gd name="T12" fmla="*/ 0 w 996"/>
                  <a:gd name="T13" fmla="*/ 0 h 2148"/>
                  <a:gd name="T14" fmla="*/ 0 w 996"/>
                  <a:gd name="T15" fmla="*/ 0 h 2148"/>
                  <a:gd name="T16" fmla="*/ 0 w 996"/>
                  <a:gd name="T17" fmla="*/ 0 h 2148"/>
                  <a:gd name="T18" fmla="*/ 0 w 996"/>
                  <a:gd name="T19" fmla="*/ 0 h 2148"/>
                  <a:gd name="T20" fmla="*/ 0 w 996"/>
                  <a:gd name="T21" fmla="*/ 0 h 2148"/>
                  <a:gd name="T22" fmla="*/ 0 w 996"/>
                  <a:gd name="T23" fmla="*/ 0 h 214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96"/>
                  <a:gd name="T37" fmla="*/ 0 h 2148"/>
                  <a:gd name="T38" fmla="*/ 996 w 996"/>
                  <a:gd name="T39" fmla="*/ 2148 h 214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96" h="2148">
                    <a:moveTo>
                      <a:pt x="996" y="226"/>
                    </a:moveTo>
                    <a:cubicBezTo>
                      <a:pt x="996" y="101"/>
                      <a:pt x="903" y="0"/>
                      <a:pt x="787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1922"/>
                    </a:lnTo>
                    <a:cubicBezTo>
                      <a:pt x="0" y="2047"/>
                      <a:pt x="94" y="2148"/>
                      <a:pt x="210" y="2148"/>
                    </a:cubicBezTo>
                    <a:lnTo>
                      <a:pt x="787" y="2148"/>
                    </a:lnTo>
                    <a:cubicBezTo>
                      <a:pt x="903" y="2148"/>
                      <a:pt x="996" y="2047"/>
                      <a:pt x="996" y="1922"/>
                    </a:cubicBezTo>
                    <a:lnTo>
                      <a:pt x="996" y="226"/>
                    </a:lnTo>
                    <a:close/>
                  </a:path>
                </a:pathLst>
              </a:custGeom>
              <a:solidFill>
                <a:srgbClr val="FFC6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18" name="Freeform 158"/>
              <p:cNvSpPr>
                <a:spLocks/>
              </p:cNvSpPr>
              <p:nvPr/>
            </p:nvSpPr>
            <p:spPr bwMode="auto">
              <a:xfrm>
                <a:off x="952" y="1362"/>
                <a:ext cx="278" cy="592"/>
              </a:xfrm>
              <a:custGeom>
                <a:avLst/>
                <a:gdLst>
                  <a:gd name="T0" fmla="*/ 0 w 996"/>
                  <a:gd name="T1" fmla="*/ 0 h 2148"/>
                  <a:gd name="T2" fmla="*/ 0 w 996"/>
                  <a:gd name="T3" fmla="*/ 0 h 2148"/>
                  <a:gd name="T4" fmla="*/ 0 w 996"/>
                  <a:gd name="T5" fmla="*/ 0 h 2148"/>
                  <a:gd name="T6" fmla="*/ 0 w 996"/>
                  <a:gd name="T7" fmla="*/ 0 h 2148"/>
                  <a:gd name="T8" fmla="*/ 0 w 996"/>
                  <a:gd name="T9" fmla="*/ 0 h 2148"/>
                  <a:gd name="T10" fmla="*/ 0 w 996"/>
                  <a:gd name="T11" fmla="*/ 0 h 2148"/>
                  <a:gd name="T12" fmla="*/ 0 w 996"/>
                  <a:gd name="T13" fmla="*/ 0 h 2148"/>
                  <a:gd name="T14" fmla="*/ 0 w 996"/>
                  <a:gd name="T15" fmla="*/ 0 h 2148"/>
                  <a:gd name="T16" fmla="*/ 0 w 996"/>
                  <a:gd name="T17" fmla="*/ 0 h 2148"/>
                  <a:gd name="T18" fmla="*/ 0 w 996"/>
                  <a:gd name="T19" fmla="*/ 0 h 2148"/>
                  <a:gd name="T20" fmla="*/ 0 w 996"/>
                  <a:gd name="T21" fmla="*/ 0 h 2148"/>
                  <a:gd name="T22" fmla="*/ 0 w 996"/>
                  <a:gd name="T23" fmla="*/ 0 h 214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96"/>
                  <a:gd name="T37" fmla="*/ 0 h 2148"/>
                  <a:gd name="T38" fmla="*/ 996 w 996"/>
                  <a:gd name="T39" fmla="*/ 2148 h 214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96" h="2148">
                    <a:moveTo>
                      <a:pt x="996" y="226"/>
                    </a:moveTo>
                    <a:cubicBezTo>
                      <a:pt x="996" y="101"/>
                      <a:pt x="903" y="0"/>
                      <a:pt x="787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1922"/>
                    </a:lnTo>
                    <a:cubicBezTo>
                      <a:pt x="0" y="2047"/>
                      <a:pt x="94" y="2148"/>
                      <a:pt x="210" y="2148"/>
                    </a:cubicBezTo>
                    <a:lnTo>
                      <a:pt x="787" y="2148"/>
                    </a:lnTo>
                    <a:cubicBezTo>
                      <a:pt x="903" y="2148"/>
                      <a:pt x="996" y="2047"/>
                      <a:pt x="996" y="1922"/>
                    </a:cubicBezTo>
                    <a:lnTo>
                      <a:pt x="996" y="226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19" name="Rectangle 159"/>
              <p:cNvSpPr>
                <a:spLocks noChangeArrowheads="1"/>
              </p:cNvSpPr>
              <p:nvPr/>
            </p:nvSpPr>
            <p:spPr bwMode="auto">
              <a:xfrm rot="-5400000">
                <a:off x="1075" y="1852"/>
                <a:ext cx="38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20" name="Rectangle 160"/>
              <p:cNvSpPr>
                <a:spLocks noChangeArrowheads="1"/>
              </p:cNvSpPr>
              <p:nvPr/>
            </p:nvSpPr>
            <p:spPr bwMode="auto">
              <a:xfrm rot="-5400000">
                <a:off x="1079" y="1818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o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21" name="Rectangle 161"/>
              <p:cNvSpPr>
                <a:spLocks noChangeArrowheads="1"/>
              </p:cNvSpPr>
              <p:nvPr/>
            </p:nvSpPr>
            <p:spPr bwMode="auto">
              <a:xfrm rot="-5400000">
                <a:off x="1071" y="1779"/>
                <a:ext cx="45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m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22" name="Rectangle 162"/>
              <p:cNvSpPr>
                <a:spLocks noChangeArrowheads="1"/>
              </p:cNvSpPr>
              <p:nvPr/>
            </p:nvSpPr>
            <p:spPr bwMode="auto">
              <a:xfrm rot="-5400000">
                <a:off x="1079" y="1736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p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23" name="Rectangle 163"/>
              <p:cNvSpPr>
                <a:spLocks noChangeArrowheads="1"/>
              </p:cNvSpPr>
              <p:nvPr/>
            </p:nvSpPr>
            <p:spPr bwMode="auto">
              <a:xfrm rot="-5400000">
                <a:off x="1079" y="1706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o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24" name="Rectangle 164"/>
              <p:cNvSpPr>
                <a:spLocks noChangeArrowheads="1"/>
              </p:cNvSpPr>
              <p:nvPr/>
            </p:nvSpPr>
            <p:spPr bwMode="auto">
              <a:xfrm rot="-5400000">
                <a:off x="1079" y="1674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25" name="Rectangle 165"/>
              <p:cNvSpPr>
                <a:spLocks noChangeArrowheads="1"/>
              </p:cNvSpPr>
              <p:nvPr/>
            </p:nvSpPr>
            <p:spPr bwMode="auto">
              <a:xfrm rot="-5400000">
                <a:off x="1079" y="1642"/>
                <a:ext cx="31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26" name="Rectangle 166"/>
              <p:cNvSpPr>
                <a:spLocks noChangeArrowheads="1"/>
              </p:cNvSpPr>
              <p:nvPr/>
            </p:nvSpPr>
            <p:spPr bwMode="auto">
              <a:xfrm rot="-5400000">
                <a:off x="1079" y="1612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27" name="Rectangle 167"/>
              <p:cNvSpPr>
                <a:spLocks noChangeArrowheads="1"/>
              </p:cNvSpPr>
              <p:nvPr/>
            </p:nvSpPr>
            <p:spPr bwMode="auto">
              <a:xfrm rot="-5400000">
                <a:off x="1086" y="1589"/>
                <a:ext cx="14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28" name="Rectangle 168"/>
              <p:cNvSpPr>
                <a:spLocks noChangeArrowheads="1"/>
              </p:cNvSpPr>
              <p:nvPr/>
            </p:nvSpPr>
            <p:spPr bwMode="auto">
              <a:xfrm rot="-5400000">
                <a:off x="1085" y="1577"/>
                <a:ext cx="15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700" i="0">
                    <a:solidFill>
                      <a:srgbClr val="000000"/>
                    </a:solidFill>
                    <a:ea typeface="宋体" pitchFamily="2" charset="-122"/>
                  </a:rPr>
                  <a:t> </a:t>
                </a:r>
                <a:endParaRPr lang="zh-CN" altLang="en-US" i="0">
                  <a:ea typeface="宋体" pitchFamily="2" charset="-122"/>
                </a:endParaRPr>
              </a:p>
            </p:txBody>
          </p:sp>
          <p:sp>
            <p:nvSpPr>
              <p:cNvPr id="88329" name="Rectangle 169"/>
              <p:cNvSpPr>
                <a:spLocks noChangeArrowheads="1"/>
              </p:cNvSpPr>
              <p:nvPr/>
            </p:nvSpPr>
            <p:spPr bwMode="auto">
              <a:xfrm rot="-5400000">
                <a:off x="1075" y="1545"/>
                <a:ext cx="38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30" name="Rectangle 170"/>
              <p:cNvSpPr>
                <a:spLocks noChangeArrowheads="1"/>
              </p:cNvSpPr>
              <p:nvPr/>
            </p:nvSpPr>
            <p:spPr bwMode="auto">
              <a:xfrm rot="-5400000">
                <a:off x="1079" y="1510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o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31" name="Rectangle 171"/>
              <p:cNvSpPr>
                <a:spLocks noChangeArrowheads="1"/>
              </p:cNvSpPr>
              <p:nvPr/>
            </p:nvSpPr>
            <p:spPr bwMode="auto">
              <a:xfrm rot="-5400000">
                <a:off x="1079" y="1481"/>
                <a:ext cx="2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32" name="Rectangle 172"/>
              <p:cNvSpPr>
                <a:spLocks noChangeArrowheads="1"/>
              </p:cNvSpPr>
              <p:nvPr/>
            </p:nvSpPr>
            <p:spPr bwMode="auto">
              <a:xfrm rot="-5400000">
                <a:off x="1086" y="1457"/>
                <a:ext cx="14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33" name="Rectangle 173"/>
              <p:cNvSpPr>
                <a:spLocks noChangeArrowheads="1"/>
              </p:cNvSpPr>
              <p:nvPr/>
            </p:nvSpPr>
            <p:spPr bwMode="auto">
              <a:xfrm rot="-5400000">
                <a:off x="1079" y="1435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34" name="Rectangle 174"/>
              <p:cNvSpPr>
                <a:spLocks noChangeArrowheads="1"/>
              </p:cNvSpPr>
              <p:nvPr/>
            </p:nvSpPr>
            <p:spPr bwMode="auto">
              <a:xfrm rot="-5400000">
                <a:off x="1080" y="1408"/>
                <a:ext cx="2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x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35" name="Rectangle 175"/>
              <p:cNvSpPr>
                <a:spLocks noChangeArrowheads="1"/>
              </p:cNvSpPr>
              <p:nvPr/>
            </p:nvSpPr>
            <p:spPr bwMode="auto">
              <a:xfrm rot="-5400000">
                <a:off x="1086" y="1380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36" name="Rectangle 176"/>
              <p:cNvSpPr>
                <a:spLocks noChangeArrowheads="1"/>
              </p:cNvSpPr>
              <p:nvPr/>
            </p:nvSpPr>
            <p:spPr bwMode="auto">
              <a:xfrm>
                <a:off x="1924" y="938"/>
                <a:ext cx="879" cy="1216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37" name="Rectangle 177"/>
              <p:cNvSpPr>
                <a:spLocks noChangeArrowheads="1"/>
              </p:cNvSpPr>
              <p:nvPr/>
            </p:nvSpPr>
            <p:spPr bwMode="auto">
              <a:xfrm>
                <a:off x="1924" y="938"/>
                <a:ext cx="879" cy="121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38" name="Rectangle 178"/>
              <p:cNvSpPr>
                <a:spLocks noChangeArrowheads="1"/>
              </p:cNvSpPr>
              <p:nvPr/>
            </p:nvSpPr>
            <p:spPr bwMode="auto">
              <a:xfrm>
                <a:off x="1948" y="967"/>
                <a:ext cx="382" cy="1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Container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39" name="Freeform 179"/>
              <p:cNvSpPr>
                <a:spLocks/>
              </p:cNvSpPr>
              <p:nvPr/>
            </p:nvSpPr>
            <p:spPr bwMode="auto">
              <a:xfrm>
                <a:off x="1983" y="1344"/>
                <a:ext cx="500" cy="642"/>
              </a:xfrm>
              <a:custGeom>
                <a:avLst/>
                <a:gdLst>
                  <a:gd name="T0" fmla="*/ 0 w 1790"/>
                  <a:gd name="T1" fmla="*/ 0 h 2329"/>
                  <a:gd name="T2" fmla="*/ 0 w 1790"/>
                  <a:gd name="T3" fmla="*/ 0 h 2329"/>
                  <a:gd name="T4" fmla="*/ 0 w 1790"/>
                  <a:gd name="T5" fmla="*/ 0 h 2329"/>
                  <a:gd name="T6" fmla="*/ 0 w 1790"/>
                  <a:gd name="T7" fmla="*/ 0 h 2329"/>
                  <a:gd name="T8" fmla="*/ 0 w 1790"/>
                  <a:gd name="T9" fmla="*/ 0 h 2329"/>
                  <a:gd name="T10" fmla="*/ 0 w 1790"/>
                  <a:gd name="T11" fmla="*/ 0 h 2329"/>
                  <a:gd name="T12" fmla="*/ 0 w 1790"/>
                  <a:gd name="T13" fmla="*/ 0 h 2329"/>
                  <a:gd name="T14" fmla="*/ 0 w 1790"/>
                  <a:gd name="T15" fmla="*/ 0 h 2329"/>
                  <a:gd name="T16" fmla="*/ 0 w 1790"/>
                  <a:gd name="T17" fmla="*/ 0 h 2329"/>
                  <a:gd name="T18" fmla="*/ 0 w 1790"/>
                  <a:gd name="T19" fmla="*/ 0 h 2329"/>
                  <a:gd name="T20" fmla="*/ 0 w 1790"/>
                  <a:gd name="T21" fmla="*/ 0 h 2329"/>
                  <a:gd name="T22" fmla="*/ 0 w 1790"/>
                  <a:gd name="T23" fmla="*/ 0 h 2329"/>
                  <a:gd name="T24" fmla="*/ 0 w 1790"/>
                  <a:gd name="T25" fmla="*/ 0 h 23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90"/>
                  <a:gd name="T40" fmla="*/ 0 h 2329"/>
                  <a:gd name="T41" fmla="*/ 1790 w 1790"/>
                  <a:gd name="T42" fmla="*/ 2329 h 232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90" h="2329">
                    <a:moveTo>
                      <a:pt x="1580" y="2329"/>
                    </a:moveTo>
                    <a:cubicBezTo>
                      <a:pt x="1696" y="2329"/>
                      <a:pt x="1790" y="2228"/>
                      <a:pt x="1790" y="2103"/>
                    </a:cubicBezTo>
                    <a:lnTo>
                      <a:pt x="1790" y="226"/>
                    </a:lnTo>
                    <a:cubicBezTo>
                      <a:pt x="1790" y="101"/>
                      <a:pt x="1696" y="0"/>
                      <a:pt x="1580" y="0"/>
                    </a:cubicBezTo>
                    <a:lnTo>
                      <a:pt x="209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2103"/>
                    </a:lnTo>
                    <a:cubicBezTo>
                      <a:pt x="0" y="2228"/>
                      <a:pt x="94" y="2329"/>
                      <a:pt x="209" y="2329"/>
                    </a:cubicBezTo>
                    <a:lnTo>
                      <a:pt x="1580" y="2329"/>
                    </a:lnTo>
                    <a:close/>
                  </a:path>
                </a:pathLst>
              </a:custGeom>
              <a:solidFill>
                <a:srgbClr val="BD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40" name="Freeform 180"/>
              <p:cNvSpPr>
                <a:spLocks/>
              </p:cNvSpPr>
              <p:nvPr/>
            </p:nvSpPr>
            <p:spPr bwMode="auto">
              <a:xfrm>
                <a:off x="1983" y="1344"/>
                <a:ext cx="500" cy="642"/>
              </a:xfrm>
              <a:custGeom>
                <a:avLst/>
                <a:gdLst>
                  <a:gd name="T0" fmla="*/ 0 w 1790"/>
                  <a:gd name="T1" fmla="*/ 0 h 2329"/>
                  <a:gd name="T2" fmla="*/ 0 w 1790"/>
                  <a:gd name="T3" fmla="*/ 0 h 2329"/>
                  <a:gd name="T4" fmla="*/ 0 w 1790"/>
                  <a:gd name="T5" fmla="*/ 0 h 2329"/>
                  <a:gd name="T6" fmla="*/ 0 w 1790"/>
                  <a:gd name="T7" fmla="*/ 0 h 2329"/>
                  <a:gd name="T8" fmla="*/ 0 w 1790"/>
                  <a:gd name="T9" fmla="*/ 0 h 2329"/>
                  <a:gd name="T10" fmla="*/ 0 w 1790"/>
                  <a:gd name="T11" fmla="*/ 0 h 2329"/>
                  <a:gd name="T12" fmla="*/ 0 w 1790"/>
                  <a:gd name="T13" fmla="*/ 0 h 2329"/>
                  <a:gd name="T14" fmla="*/ 0 w 1790"/>
                  <a:gd name="T15" fmla="*/ 0 h 2329"/>
                  <a:gd name="T16" fmla="*/ 0 w 1790"/>
                  <a:gd name="T17" fmla="*/ 0 h 2329"/>
                  <a:gd name="T18" fmla="*/ 0 w 1790"/>
                  <a:gd name="T19" fmla="*/ 0 h 2329"/>
                  <a:gd name="T20" fmla="*/ 0 w 1790"/>
                  <a:gd name="T21" fmla="*/ 0 h 2329"/>
                  <a:gd name="T22" fmla="*/ 0 w 1790"/>
                  <a:gd name="T23" fmla="*/ 0 h 2329"/>
                  <a:gd name="T24" fmla="*/ 0 w 1790"/>
                  <a:gd name="T25" fmla="*/ 0 h 23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90"/>
                  <a:gd name="T40" fmla="*/ 0 h 2329"/>
                  <a:gd name="T41" fmla="*/ 1790 w 1790"/>
                  <a:gd name="T42" fmla="*/ 2329 h 232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90" h="2329">
                    <a:moveTo>
                      <a:pt x="1580" y="2329"/>
                    </a:moveTo>
                    <a:cubicBezTo>
                      <a:pt x="1696" y="2329"/>
                      <a:pt x="1790" y="2228"/>
                      <a:pt x="1790" y="2103"/>
                    </a:cubicBezTo>
                    <a:lnTo>
                      <a:pt x="1790" y="226"/>
                    </a:lnTo>
                    <a:cubicBezTo>
                      <a:pt x="1790" y="101"/>
                      <a:pt x="1696" y="0"/>
                      <a:pt x="1580" y="0"/>
                    </a:cubicBezTo>
                    <a:lnTo>
                      <a:pt x="209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2103"/>
                    </a:lnTo>
                    <a:cubicBezTo>
                      <a:pt x="0" y="2228"/>
                      <a:pt x="94" y="2329"/>
                      <a:pt x="209" y="2329"/>
                    </a:cubicBezTo>
                    <a:lnTo>
                      <a:pt x="1580" y="2329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41" name="Rectangle 181"/>
              <p:cNvSpPr>
                <a:spLocks noChangeArrowheads="1"/>
              </p:cNvSpPr>
              <p:nvPr/>
            </p:nvSpPr>
            <p:spPr bwMode="auto">
              <a:xfrm>
                <a:off x="2020" y="1369"/>
                <a:ext cx="468" cy="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COMPONENT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42" name="Rectangle 182"/>
              <p:cNvSpPr>
                <a:spLocks noChangeArrowheads="1"/>
              </p:cNvSpPr>
              <p:nvPr/>
            </p:nvSpPr>
            <p:spPr bwMode="auto">
              <a:xfrm>
                <a:off x="2029" y="1452"/>
                <a:ext cx="448" cy="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EXECUTORS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43" name="Freeform 183"/>
              <p:cNvSpPr>
                <a:spLocks/>
              </p:cNvSpPr>
              <p:nvPr/>
            </p:nvSpPr>
            <p:spPr bwMode="auto">
              <a:xfrm>
                <a:off x="1983" y="1063"/>
                <a:ext cx="391" cy="249"/>
              </a:xfrm>
              <a:custGeom>
                <a:avLst/>
                <a:gdLst>
                  <a:gd name="T0" fmla="*/ 0 w 1401"/>
                  <a:gd name="T1" fmla="*/ 0 h 905"/>
                  <a:gd name="T2" fmla="*/ 0 w 1401"/>
                  <a:gd name="T3" fmla="*/ 0 h 905"/>
                  <a:gd name="T4" fmla="*/ 0 w 1401"/>
                  <a:gd name="T5" fmla="*/ 0 h 905"/>
                  <a:gd name="T6" fmla="*/ 0 w 1401"/>
                  <a:gd name="T7" fmla="*/ 0 h 905"/>
                  <a:gd name="T8" fmla="*/ 0 w 1401"/>
                  <a:gd name="T9" fmla="*/ 0 h 905"/>
                  <a:gd name="T10" fmla="*/ 0 w 1401"/>
                  <a:gd name="T11" fmla="*/ 0 h 905"/>
                  <a:gd name="T12" fmla="*/ 0 w 1401"/>
                  <a:gd name="T13" fmla="*/ 0 h 905"/>
                  <a:gd name="T14" fmla="*/ 0 w 1401"/>
                  <a:gd name="T15" fmla="*/ 0 h 905"/>
                  <a:gd name="T16" fmla="*/ 0 w 1401"/>
                  <a:gd name="T17" fmla="*/ 0 h 905"/>
                  <a:gd name="T18" fmla="*/ 0 w 1401"/>
                  <a:gd name="T19" fmla="*/ 0 h 905"/>
                  <a:gd name="T20" fmla="*/ 0 w 1401"/>
                  <a:gd name="T21" fmla="*/ 0 h 905"/>
                  <a:gd name="T22" fmla="*/ 0 w 1401"/>
                  <a:gd name="T23" fmla="*/ 0 h 905"/>
                  <a:gd name="T24" fmla="*/ 0 w 1401"/>
                  <a:gd name="T25" fmla="*/ 0 h 90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401"/>
                  <a:gd name="T40" fmla="*/ 0 h 905"/>
                  <a:gd name="T41" fmla="*/ 1401 w 1401"/>
                  <a:gd name="T42" fmla="*/ 905 h 90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401" h="905">
                    <a:moveTo>
                      <a:pt x="1191" y="905"/>
                    </a:moveTo>
                    <a:cubicBezTo>
                      <a:pt x="1307" y="905"/>
                      <a:pt x="1401" y="803"/>
                      <a:pt x="1401" y="678"/>
                    </a:cubicBezTo>
                    <a:lnTo>
                      <a:pt x="1401" y="226"/>
                    </a:lnTo>
                    <a:cubicBezTo>
                      <a:pt x="1401" y="101"/>
                      <a:pt x="1307" y="0"/>
                      <a:pt x="1191" y="0"/>
                    </a:cubicBezTo>
                    <a:lnTo>
                      <a:pt x="209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678"/>
                    </a:lnTo>
                    <a:cubicBezTo>
                      <a:pt x="0" y="803"/>
                      <a:pt x="94" y="905"/>
                      <a:pt x="209" y="905"/>
                    </a:cubicBezTo>
                    <a:lnTo>
                      <a:pt x="1191" y="905"/>
                    </a:lnTo>
                    <a:close/>
                  </a:path>
                </a:pathLst>
              </a:custGeom>
              <a:solidFill>
                <a:srgbClr val="BD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44" name="Freeform 184"/>
              <p:cNvSpPr>
                <a:spLocks/>
              </p:cNvSpPr>
              <p:nvPr/>
            </p:nvSpPr>
            <p:spPr bwMode="auto">
              <a:xfrm>
                <a:off x="1983" y="1063"/>
                <a:ext cx="391" cy="249"/>
              </a:xfrm>
              <a:custGeom>
                <a:avLst/>
                <a:gdLst>
                  <a:gd name="T0" fmla="*/ 0 w 1401"/>
                  <a:gd name="T1" fmla="*/ 0 h 905"/>
                  <a:gd name="T2" fmla="*/ 0 w 1401"/>
                  <a:gd name="T3" fmla="*/ 0 h 905"/>
                  <a:gd name="T4" fmla="*/ 0 w 1401"/>
                  <a:gd name="T5" fmla="*/ 0 h 905"/>
                  <a:gd name="T6" fmla="*/ 0 w 1401"/>
                  <a:gd name="T7" fmla="*/ 0 h 905"/>
                  <a:gd name="T8" fmla="*/ 0 w 1401"/>
                  <a:gd name="T9" fmla="*/ 0 h 905"/>
                  <a:gd name="T10" fmla="*/ 0 w 1401"/>
                  <a:gd name="T11" fmla="*/ 0 h 905"/>
                  <a:gd name="T12" fmla="*/ 0 w 1401"/>
                  <a:gd name="T13" fmla="*/ 0 h 905"/>
                  <a:gd name="T14" fmla="*/ 0 w 1401"/>
                  <a:gd name="T15" fmla="*/ 0 h 905"/>
                  <a:gd name="T16" fmla="*/ 0 w 1401"/>
                  <a:gd name="T17" fmla="*/ 0 h 905"/>
                  <a:gd name="T18" fmla="*/ 0 w 1401"/>
                  <a:gd name="T19" fmla="*/ 0 h 905"/>
                  <a:gd name="T20" fmla="*/ 0 w 1401"/>
                  <a:gd name="T21" fmla="*/ 0 h 905"/>
                  <a:gd name="T22" fmla="*/ 0 w 1401"/>
                  <a:gd name="T23" fmla="*/ 0 h 905"/>
                  <a:gd name="T24" fmla="*/ 0 w 1401"/>
                  <a:gd name="T25" fmla="*/ 0 h 90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401"/>
                  <a:gd name="T40" fmla="*/ 0 h 905"/>
                  <a:gd name="T41" fmla="*/ 1401 w 1401"/>
                  <a:gd name="T42" fmla="*/ 905 h 90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401" h="905">
                    <a:moveTo>
                      <a:pt x="1191" y="905"/>
                    </a:moveTo>
                    <a:cubicBezTo>
                      <a:pt x="1307" y="905"/>
                      <a:pt x="1401" y="803"/>
                      <a:pt x="1401" y="678"/>
                    </a:cubicBezTo>
                    <a:lnTo>
                      <a:pt x="1401" y="226"/>
                    </a:lnTo>
                    <a:cubicBezTo>
                      <a:pt x="1401" y="101"/>
                      <a:pt x="1307" y="0"/>
                      <a:pt x="1191" y="0"/>
                    </a:cubicBezTo>
                    <a:lnTo>
                      <a:pt x="209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678"/>
                    </a:lnTo>
                    <a:cubicBezTo>
                      <a:pt x="0" y="803"/>
                      <a:pt x="94" y="905"/>
                      <a:pt x="209" y="905"/>
                    </a:cubicBezTo>
                    <a:lnTo>
                      <a:pt x="1191" y="905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45" name="Rectangle 185"/>
              <p:cNvSpPr>
                <a:spLocks noChangeArrowheads="1"/>
              </p:cNvSpPr>
              <p:nvPr/>
            </p:nvSpPr>
            <p:spPr bwMode="auto">
              <a:xfrm>
                <a:off x="2011" y="1100"/>
                <a:ext cx="372" cy="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Component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46" name="Rectangle 186"/>
              <p:cNvSpPr>
                <a:spLocks noChangeArrowheads="1"/>
              </p:cNvSpPr>
              <p:nvPr/>
            </p:nvSpPr>
            <p:spPr bwMode="auto">
              <a:xfrm>
                <a:off x="2091" y="1183"/>
                <a:ext cx="192" cy="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Home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47" name="Rectangle 187"/>
              <p:cNvSpPr>
                <a:spLocks noChangeArrowheads="1"/>
              </p:cNvSpPr>
              <p:nvPr/>
            </p:nvSpPr>
            <p:spPr bwMode="auto">
              <a:xfrm>
                <a:off x="2462" y="1986"/>
                <a:ext cx="322" cy="156"/>
              </a:xfrm>
              <a:prstGeom prst="rect">
                <a:avLst/>
              </a:prstGeom>
              <a:solidFill>
                <a:srgbClr val="FFC6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48" name="Rectangle 188"/>
              <p:cNvSpPr>
                <a:spLocks noChangeArrowheads="1"/>
              </p:cNvSpPr>
              <p:nvPr/>
            </p:nvSpPr>
            <p:spPr bwMode="auto">
              <a:xfrm>
                <a:off x="2462" y="1986"/>
                <a:ext cx="322" cy="15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49" name="Rectangle 189"/>
              <p:cNvSpPr>
                <a:spLocks noChangeArrowheads="1"/>
              </p:cNvSpPr>
              <p:nvPr/>
            </p:nvSpPr>
            <p:spPr bwMode="auto">
              <a:xfrm>
                <a:off x="2543" y="2012"/>
                <a:ext cx="186" cy="1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POA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50" name="Freeform 190"/>
              <p:cNvSpPr>
                <a:spLocks/>
              </p:cNvSpPr>
              <p:nvPr/>
            </p:nvSpPr>
            <p:spPr bwMode="auto">
              <a:xfrm>
                <a:off x="1748" y="1156"/>
                <a:ext cx="59" cy="63"/>
              </a:xfrm>
              <a:custGeom>
                <a:avLst/>
                <a:gdLst>
                  <a:gd name="T0" fmla="*/ 0 w 209"/>
                  <a:gd name="T1" fmla="*/ 0 h 226"/>
                  <a:gd name="T2" fmla="*/ 0 w 209"/>
                  <a:gd name="T3" fmla="*/ 0 h 226"/>
                  <a:gd name="T4" fmla="*/ 0 w 209"/>
                  <a:gd name="T5" fmla="*/ 0 h 226"/>
                  <a:gd name="T6" fmla="*/ 0 w 209"/>
                  <a:gd name="T7" fmla="*/ 0 h 226"/>
                  <a:gd name="T8" fmla="*/ 0 w 209"/>
                  <a:gd name="T9" fmla="*/ 0 h 226"/>
                  <a:gd name="T10" fmla="*/ 0 w 209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9"/>
                  <a:gd name="T19" fmla="*/ 0 h 226"/>
                  <a:gd name="T20" fmla="*/ 209 w 209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9" h="226">
                    <a:moveTo>
                      <a:pt x="0" y="113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2" y="0"/>
                      <a:pt x="209" y="51"/>
                      <a:pt x="209" y="113"/>
                    </a:cubicBezTo>
                    <a:cubicBezTo>
                      <a:pt x="209" y="113"/>
                      <a:pt x="209" y="113"/>
                      <a:pt x="209" y="113"/>
                    </a:cubicBezTo>
                    <a:cubicBezTo>
                      <a:pt x="209" y="176"/>
                      <a:pt x="162" y="226"/>
                      <a:pt x="105" y="226"/>
                    </a:cubicBezTo>
                    <a:cubicBezTo>
                      <a:pt x="47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51" name="Freeform 191"/>
              <p:cNvSpPr>
                <a:spLocks/>
              </p:cNvSpPr>
              <p:nvPr/>
            </p:nvSpPr>
            <p:spPr bwMode="auto">
              <a:xfrm>
                <a:off x="1748" y="1156"/>
                <a:ext cx="59" cy="63"/>
              </a:xfrm>
              <a:custGeom>
                <a:avLst/>
                <a:gdLst>
                  <a:gd name="T0" fmla="*/ 0 w 59"/>
                  <a:gd name="T1" fmla="*/ 32 h 63"/>
                  <a:gd name="T2" fmla="*/ 30 w 59"/>
                  <a:gd name="T3" fmla="*/ 0 h 63"/>
                  <a:gd name="T4" fmla="*/ 59 w 59"/>
                  <a:gd name="T5" fmla="*/ 32 h 63"/>
                  <a:gd name="T6" fmla="*/ 59 w 59"/>
                  <a:gd name="T7" fmla="*/ 32 h 63"/>
                  <a:gd name="T8" fmla="*/ 30 w 59"/>
                  <a:gd name="T9" fmla="*/ 63 h 63"/>
                  <a:gd name="T10" fmla="*/ 0 w 59"/>
                  <a:gd name="T11" fmla="*/ 32 h 6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3"/>
                  <a:gd name="T20" fmla="*/ 59 w 59"/>
                  <a:gd name="T21" fmla="*/ 63 h 6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3">
                    <a:moveTo>
                      <a:pt x="0" y="32"/>
                    </a:moveTo>
                    <a:cubicBezTo>
                      <a:pt x="0" y="14"/>
                      <a:pt x="13" y="0"/>
                      <a:pt x="30" y="0"/>
                    </a:cubicBezTo>
                    <a:cubicBezTo>
                      <a:pt x="45" y="0"/>
                      <a:pt x="59" y="14"/>
                      <a:pt x="59" y="32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9" y="49"/>
                      <a:pt x="45" y="63"/>
                      <a:pt x="30" y="63"/>
                    </a:cubicBezTo>
                    <a:cubicBezTo>
                      <a:pt x="13" y="63"/>
                      <a:pt x="0" y="49"/>
                      <a:pt x="0" y="32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52" name="Freeform 192"/>
              <p:cNvSpPr>
                <a:spLocks/>
              </p:cNvSpPr>
              <p:nvPr/>
            </p:nvSpPr>
            <p:spPr bwMode="auto">
              <a:xfrm>
                <a:off x="1788" y="1437"/>
                <a:ext cx="59" cy="62"/>
              </a:xfrm>
              <a:custGeom>
                <a:avLst/>
                <a:gdLst>
                  <a:gd name="T0" fmla="*/ 0 w 209"/>
                  <a:gd name="T1" fmla="*/ 0 h 226"/>
                  <a:gd name="T2" fmla="*/ 0 w 209"/>
                  <a:gd name="T3" fmla="*/ 0 h 226"/>
                  <a:gd name="T4" fmla="*/ 0 w 209"/>
                  <a:gd name="T5" fmla="*/ 0 h 226"/>
                  <a:gd name="T6" fmla="*/ 0 w 209"/>
                  <a:gd name="T7" fmla="*/ 0 h 226"/>
                  <a:gd name="T8" fmla="*/ 0 w 209"/>
                  <a:gd name="T9" fmla="*/ 0 h 226"/>
                  <a:gd name="T10" fmla="*/ 0 w 209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9"/>
                  <a:gd name="T19" fmla="*/ 0 h 226"/>
                  <a:gd name="T20" fmla="*/ 209 w 209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9" h="226">
                    <a:moveTo>
                      <a:pt x="0" y="113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2" y="0"/>
                      <a:pt x="209" y="51"/>
                      <a:pt x="209" y="113"/>
                    </a:cubicBezTo>
                    <a:cubicBezTo>
                      <a:pt x="209" y="113"/>
                      <a:pt x="209" y="113"/>
                      <a:pt x="209" y="113"/>
                    </a:cubicBezTo>
                    <a:cubicBezTo>
                      <a:pt x="209" y="176"/>
                      <a:pt x="162" y="226"/>
                      <a:pt x="105" y="226"/>
                    </a:cubicBezTo>
                    <a:cubicBezTo>
                      <a:pt x="47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53" name="Freeform 193"/>
              <p:cNvSpPr>
                <a:spLocks/>
              </p:cNvSpPr>
              <p:nvPr/>
            </p:nvSpPr>
            <p:spPr bwMode="auto">
              <a:xfrm>
                <a:off x="1788" y="1437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30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30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30" y="0"/>
                    </a:cubicBezTo>
                    <a:cubicBezTo>
                      <a:pt x="45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9"/>
                      <a:pt x="45" y="62"/>
                      <a:pt x="30" y="62"/>
                    </a:cubicBezTo>
                    <a:cubicBezTo>
                      <a:pt x="13" y="62"/>
                      <a:pt x="0" y="49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54" name="Freeform 194"/>
              <p:cNvSpPr>
                <a:spLocks/>
              </p:cNvSpPr>
              <p:nvPr/>
            </p:nvSpPr>
            <p:spPr bwMode="auto">
              <a:xfrm>
                <a:off x="1788" y="1565"/>
                <a:ext cx="59" cy="62"/>
              </a:xfrm>
              <a:custGeom>
                <a:avLst/>
                <a:gdLst>
                  <a:gd name="T0" fmla="*/ 0 w 209"/>
                  <a:gd name="T1" fmla="*/ 0 h 226"/>
                  <a:gd name="T2" fmla="*/ 0 w 209"/>
                  <a:gd name="T3" fmla="*/ 0 h 226"/>
                  <a:gd name="T4" fmla="*/ 0 w 209"/>
                  <a:gd name="T5" fmla="*/ 0 h 226"/>
                  <a:gd name="T6" fmla="*/ 0 w 209"/>
                  <a:gd name="T7" fmla="*/ 0 h 226"/>
                  <a:gd name="T8" fmla="*/ 0 w 209"/>
                  <a:gd name="T9" fmla="*/ 0 h 226"/>
                  <a:gd name="T10" fmla="*/ 0 w 209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9"/>
                  <a:gd name="T19" fmla="*/ 0 h 226"/>
                  <a:gd name="T20" fmla="*/ 209 w 209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9" h="226">
                    <a:moveTo>
                      <a:pt x="0" y="113"/>
                    </a:moveTo>
                    <a:cubicBezTo>
                      <a:pt x="0" y="50"/>
                      <a:pt x="47" y="0"/>
                      <a:pt x="105" y="0"/>
                    </a:cubicBezTo>
                    <a:cubicBezTo>
                      <a:pt x="162" y="0"/>
                      <a:pt x="209" y="50"/>
                      <a:pt x="209" y="113"/>
                    </a:cubicBezTo>
                    <a:cubicBezTo>
                      <a:pt x="209" y="113"/>
                      <a:pt x="209" y="113"/>
                      <a:pt x="209" y="113"/>
                    </a:cubicBezTo>
                    <a:cubicBezTo>
                      <a:pt x="209" y="175"/>
                      <a:pt x="162" y="226"/>
                      <a:pt x="105" y="226"/>
                    </a:cubicBezTo>
                    <a:cubicBezTo>
                      <a:pt x="47" y="226"/>
                      <a:pt x="0" y="175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55" name="Freeform 195"/>
              <p:cNvSpPr>
                <a:spLocks/>
              </p:cNvSpPr>
              <p:nvPr/>
            </p:nvSpPr>
            <p:spPr bwMode="auto">
              <a:xfrm>
                <a:off x="1788" y="1565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30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30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30" y="0"/>
                    </a:cubicBezTo>
                    <a:cubicBezTo>
                      <a:pt x="45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5" y="62"/>
                      <a:pt x="30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56" name="Freeform 196"/>
              <p:cNvSpPr>
                <a:spLocks/>
              </p:cNvSpPr>
              <p:nvPr/>
            </p:nvSpPr>
            <p:spPr bwMode="auto">
              <a:xfrm>
                <a:off x="2099" y="2048"/>
                <a:ext cx="59" cy="62"/>
              </a:xfrm>
              <a:custGeom>
                <a:avLst/>
                <a:gdLst>
                  <a:gd name="T0" fmla="*/ 0 w 210"/>
                  <a:gd name="T1" fmla="*/ 0 h 227"/>
                  <a:gd name="T2" fmla="*/ 0 w 210"/>
                  <a:gd name="T3" fmla="*/ 0 h 227"/>
                  <a:gd name="T4" fmla="*/ 0 w 210"/>
                  <a:gd name="T5" fmla="*/ 0 h 227"/>
                  <a:gd name="T6" fmla="*/ 0 w 210"/>
                  <a:gd name="T7" fmla="*/ 0 h 227"/>
                  <a:gd name="T8" fmla="*/ 0 w 210"/>
                  <a:gd name="T9" fmla="*/ 0 h 227"/>
                  <a:gd name="T10" fmla="*/ 0 w 210"/>
                  <a:gd name="T11" fmla="*/ 0 h 2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7"/>
                  <a:gd name="T20" fmla="*/ 210 w 210"/>
                  <a:gd name="T21" fmla="*/ 227 h 2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7">
                    <a:moveTo>
                      <a:pt x="0" y="114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4"/>
                    </a:cubicBezTo>
                    <a:cubicBezTo>
                      <a:pt x="210" y="114"/>
                      <a:pt x="210" y="114"/>
                      <a:pt x="210" y="114"/>
                    </a:cubicBezTo>
                    <a:cubicBezTo>
                      <a:pt x="210" y="176"/>
                      <a:pt x="163" y="227"/>
                      <a:pt x="105" y="227"/>
                    </a:cubicBezTo>
                    <a:cubicBezTo>
                      <a:pt x="47" y="227"/>
                      <a:pt x="0" y="176"/>
                      <a:pt x="0" y="114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57" name="Freeform 197"/>
              <p:cNvSpPr>
                <a:spLocks/>
              </p:cNvSpPr>
              <p:nvPr/>
            </p:nvSpPr>
            <p:spPr bwMode="auto">
              <a:xfrm>
                <a:off x="2099" y="2048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30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30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4" y="0"/>
                      <a:pt x="30" y="0"/>
                    </a:cubicBezTo>
                    <a:cubicBezTo>
                      <a:pt x="46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6" y="62"/>
                      <a:pt x="30" y="62"/>
                    </a:cubicBezTo>
                    <a:cubicBezTo>
                      <a:pt x="14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58" name="Freeform 198"/>
              <p:cNvSpPr>
                <a:spLocks/>
              </p:cNvSpPr>
              <p:nvPr/>
            </p:nvSpPr>
            <p:spPr bwMode="auto">
              <a:xfrm>
                <a:off x="2275" y="2048"/>
                <a:ext cx="59" cy="62"/>
              </a:xfrm>
              <a:custGeom>
                <a:avLst/>
                <a:gdLst>
                  <a:gd name="T0" fmla="*/ 0 w 210"/>
                  <a:gd name="T1" fmla="*/ 0 h 227"/>
                  <a:gd name="T2" fmla="*/ 0 w 210"/>
                  <a:gd name="T3" fmla="*/ 0 h 227"/>
                  <a:gd name="T4" fmla="*/ 0 w 210"/>
                  <a:gd name="T5" fmla="*/ 0 h 227"/>
                  <a:gd name="T6" fmla="*/ 0 w 210"/>
                  <a:gd name="T7" fmla="*/ 0 h 227"/>
                  <a:gd name="T8" fmla="*/ 0 w 210"/>
                  <a:gd name="T9" fmla="*/ 0 h 227"/>
                  <a:gd name="T10" fmla="*/ 0 w 210"/>
                  <a:gd name="T11" fmla="*/ 0 h 2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7"/>
                  <a:gd name="T20" fmla="*/ 210 w 210"/>
                  <a:gd name="T21" fmla="*/ 227 h 2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7">
                    <a:moveTo>
                      <a:pt x="0" y="114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4"/>
                    </a:cubicBezTo>
                    <a:cubicBezTo>
                      <a:pt x="210" y="114"/>
                      <a:pt x="210" y="114"/>
                      <a:pt x="210" y="114"/>
                    </a:cubicBezTo>
                    <a:cubicBezTo>
                      <a:pt x="210" y="176"/>
                      <a:pt x="163" y="227"/>
                      <a:pt x="105" y="227"/>
                    </a:cubicBezTo>
                    <a:cubicBezTo>
                      <a:pt x="47" y="227"/>
                      <a:pt x="0" y="176"/>
                      <a:pt x="0" y="114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59" name="Freeform 199"/>
              <p:cNvSpPr>
                <a:spLocks/>
              </p:cNvSpPr>
              <p:nvPr/>
            </p:nvSpPr>
            <p:spPr bwMode="auto">
              <a:xfrm>
                <a:off x="2275" y="2048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30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30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30" y="0"/>
                    </a:cubicBezTo>
                    <a:cubicBezTo>
                      <a:pt x="46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6" y="62"/>
                      <a:pt x="30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60" name="Freeform 200"/>
              <p:cNvSpPr>
                <a:spLocks/>
              </p:cNvSpPr>
              <p:nvPr/>
            </p:nvSpPr>
            <p:spPr bwMode="auto">
              <a:xfrm>
                <a:off x="2345" y="1562"/>
                <a:ext cx="59" cy="62"/>
              </a:xfrm>
              <a:custGeom>
                <a:avLst/>
                <a:gdLst>
                  <a:gd name="T0" fmla="*/ 0 w 210"/>
                  <a:gd name="T1" fmla="*/ 0 h 226"/>
                  <a:gd name="T2" fmla="*/ 0 w 210"/>
                  <a:gd name="T3" fmla="*/ 0 h 226"/>
                  <a:gd name="T4" fmla="*/ 0 w 210"/>
                  <a:gd name="T5" fmla="*/ 0 h 226"/>
                  <a:gd name="T6" fmla="*/ 0 w 210"/>
                  <a:gd name="T7" fmla="*/ 0 h 226"/>
                  <a:gd name="T8" fmla="*/ 0 w 210"/>
                  <a:gd name="T9" fmla="*/ 0 h 226"/>
                  <a:gd name="T10" fmla="*/ 0 w 210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6"/>
                  <a:gd name="T20" fmla="*/ 210 w 210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6">
                    <a:moveTo>
                      <a:pt x="0" y="113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76"/>
                      <a:pt x="163" y="226"/>
                      <a:pt x="105" y="226"/>
                    </a:cubicBezTo>
                    <a:cubicBezTo>
                      <a:pt x="47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61" name="Freeform 201"/>
              <p:cNvSpPr>
                <a:spLocks/>
              </p:cNvSpPr>
              <p:nvPr/>
            </p:nvSpPr>
            <p:spPr bwMode="auto">
              <a:xfrm>
                <a:off x="2345" y="1562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29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29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5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5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62" name="Freeform 202"/>
              <p:cNvSpPr>
                <a:spLocks/>
              </p:cNvSpPr>
              <p:nvPr/>
            </p:nvSpPr>
            <p:spPr bwMode="auto">
              <a:xfrm>
                <a:off x="2345" y="1718"/>
                <a:ext cx="59" cy="62"/>
              </a:xfrm>
              <a:custGeom>
                <a:avLst/>
                <a:gdLst>
                  <a:gd name="T0" fmla="*/ 0 w 210"/>
                  <a:gd name="T1" fmla="*/ 0 h 226"/>
                  <a:gd name="T2" fmla="*/ 0 w 210"/>
                  <a:gd name="T3" fmla="*/ 0 h 226"/>
                  <a:gd name="T4" fmla="*/ 0 w 210"/>
                  <a:gd name="T5" fmla="*/ 0 h 226"/>
                  <a:gd name="T6" fmla="*/ 0 w 210"/>
                  <a:gd name="T7" fmla="*/ 0 h 226"/>
                  <a:gd name="T8" fmla="*/ 0 w 210"/>
                  <a:gd name="T9" fmla="*/ 0 h 226"/>
                  <a:gd name="T10" fmla="*/ 0 w 210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6"/>
                  <a:gd name="T20" fmla="*/ 210 w 210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6">
                    <a:moveTo>
                      <a:pt x="0" y="113"/>
                    </a:moveTo>
                    <a:cubicBezTo>
                      <a:pt x="0" y="50"/>
                      <a:pt x="47" y="0"/>
                      <a:pt x="105" y="0"/>
                    </a:cubicBezTo>
                    <a:cubicBezTo>
                      <a:pt x="163" y="0"/>
                      <a:pt x="210" y="50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75"/>
                      <a:pt x="163" y="226"/>
                      <a:pt x="105" y="226"/>
                    </a:cubicBezTo>
                    <a:cubicBezTo>
                      <a:pt x="47" y="226"/>
                      <a:pt x="0" y="175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63" name="Freeform 203"/>
              <p:cNvSpPr>
                <a:spLocks/>
              </p:cNvSpPr>
              <p:nvPr/>
            </p:nvSpPr>
            <p:spPr bwMode="auto">
              <a:xfrm>
                <a:off x="2345" y="1718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29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29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9" y="13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5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64" name="Line 204"/>
              <p:cNvSpPr>
                <a:spLocks noChangeShapeType="1"/>
              </p:cNvSpPr>
              <p:nvPr/>
            </p:nvSpPr>
            <p:spPr bwMode="auto">
              <a:xfrm>
                <a:off x="1807" y="1188"/>
                <a:ext cx="176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65" name="Line 205"/>
              <p:cNvSpPr>
                <a:spLocks noChangeShapeType="1"/>
              </p:cNvSpPr>
              <p:nvPr/>
            </p:nvSpPr>
            <p:spPr bwMode="auto">
              <a:xfrm>
                <a:off x="1847" y="1468"/>
                <a:ext cx="136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66" name="Line 206"/>
              <p:cNvSpPr>
                <a:spLocks noChangeShapeType="1"/>
              </p:cNvSpPr>
              <p:nvPr/>
            </p:nvSpPr>
            <p:spPr bwMode="auto">
              <a:xfrm>
                <a:off x="1847" y="1596"/>
                <a:ext cx="136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67" name="Freeform 207"/>
              <p:cNvSpPr>
                <a:spLocks/>
              </p:cNvSpPr>
              <p:nvPr/>
            </p:nvSpPr>
            <p:spPr bwMode="auto">
              <a:xfrm>
                <a:off x="2129" y="1986"/>
                <a:ext cx="11" cy="62"/>
              </a:xfrm>
              <a:custGeom>
                <a:avLst/>
                <a:gdLst>
                  <a:gd name="T0" fmla="*/ 11 w 11"/>
                  <a:gd name="T1" fmla="*/ 0 h 62"/>
                  <a:gd name="T2" fmla="*/ 0 w 11"/>
                  <a:gd name="T3" fmla="*/ 0 h 62"/>
                  <a:gd name="T4" fmla="*/ 0 w 11"/>
                  <a:gd name="T5" fmla="*/ 62 h 62"/>
                  <a:gd name="T6" fmla="*/ 0 60000 65536"/>
                  <a:gd name="T7" fmla="*/ 0 60000 65536"/>
                  <a:gd name="T8" fmla="*/ 0 60000 65536"/>
                  <a:gd name="T9" fmla="*/ 0 w 11"/>
                  <a:gd name="T10" fmla="*/ 0 h 62"/>
                  <a:gd name="T11" fmla="*/ 11 w 11"/>
                  <a:gd name="T12" fmla="*/ 62 h 6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" h="62">
                    <a:moveTo>
                      <a:pt x="11" y="0"/>
                    </a:moveTo>
                    <a:lnTo>
                      <a:pt x="0" y="0"/>
                    </a:lnTo>
                    <a:lnTo>
                      <a:pt x="0" y="62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68" name="Line 208"/>
              <p:cNvSpPr>
                <a:spLocks noChangeShapeType="1"/>
              </p:cNvSpPr>
              <p:nvPr/>
            </p:nvSpPr>
            <p:spPr bwMode="auto">
              <a:xfrm flipV="1">
                <a:off x="2305" y="1986"/>
                <a:ext cx="1" cy="62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69" name="Line 209"/>
              <p:cNvSpPr>
                <a:spLocks noChangeShapeType="1"/>
              </p:cNvSpPr>
              <p:nvPr/>
            </p:nvSpPr>
            <p:spPr bwMode="auto">
              <a:xfrm>
                <a:off x="2404" y="1593"/>
                <a:ext cx="88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70" name="Line 210"/>
              <p:cNvSpPr>
                <a:spLocks noChangeShapeType="1"/>
              </p:cNvSpPr>
              <p:nvPr/>
            </p:nvSpPr>
            <p:spPr bwMode="auto">
              <a:xfrm>
                <a:off x="2404" y="1749"/>
                <a:ext cx="88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88371" name="Rectangle 211"/>
              <p:cNvSpPr>
                <a:spLocks noChangeArrowheads="1"/>
              </p:cNvSpPr>
              <p:nvPr/>
            </p:nvSpPr>
            <p:spPr bwMode="auto">
              <a:xfrm>
                <a:off x="2127" y="1845"/>
                <a:ext cx="213" cy="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Callback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72" name="Rectangle 212"/>
              <p:cNvSpPr>
                <a:spLocks noChangeArrowheads="1"/>
              </p:cNvSpPr>
              <p:nvPr/>
            </p:nvSpPr>
            <p:spPr bwMode="auto">
              <a:xfrm>
                <a:off x="2113" y="1911"/>
                <a:ext cx="247" cy="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Interfaces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73" name="Rectangle 213"/>
              <p:cNvSpPr>
                <a:spLocks noChangeArrowheads="1"/>
              </p:cNvSpPr>
              <p:nvPr/>
            </p:nvSpPr>
            <p:spPr bwMode="auto">
              <a:xfrm rot="-5400000">
                <a:off x="2244" y="1739"/>
                <a:ext cx="1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I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74" name="Rectangle 214"/>
              <p:cNvSpPr>
                <a:spLocks noChangeArrowheads="1"/>
              </p:cNvSpPr>
              <p:nvPr/>
            </p:nvSpPr>
            <p:spPr bwMode="auto">
              <a:xfrm rot="-5400000">
                <a:off x="2237" y="1720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75" name="Rectangle 215"/>
              <p:cNvSpPr>
                <a:spLocks noChangeArrowheads="1"/>
              </p:cNvSpPr>
              <p:nvPr/>
            </p:nvSpPr>
            <p:spPr bwMode="auto">
              <a:xfrm rot="-5400000">
                <a:off x="2244" y="1696"/>
                <a:ext cx="14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76" name="Rectangle 216"/>
              <p:cNvSpPr>
                <a:spLocks noChangeArrowheads="1"/>
              </p:cNvSpPr>
              <p:nvPr/>
            </p:nvSpPr>
            <p:spPr bwMode="auto">
              <a:xfrm rot="-5400000">
                <a:off x="2237" y="1672"/>
                <a:ext cx="30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88377" name="Rectangle 217"/>
              <p:cNvSpPr>
                <a:spLocks noChangeArrowheads="1"/>
              </p:cNvSpPr>
              <p:nvPr/>
            </p:nvSpPr>
            <p:spPr bwMode="auto">
              <a:xfrm rot="-5400000">
                <a:off x="2242" y="1646"/>
                <a:ext cx="19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r</a:t>
                </a:r>
                <a:endParaRPr lang="en-US" altLang="zh-CN" i="0">
                  <a:ea typeface="宋体" pitchFamily="2" charset="-122"/>
                </a:endParaRPr>
              </a:p>
            </p:txBody>
          </p:sp>
        </p:grpSp>
        <p:sp>
          <p:nvSpPr>
            <p:cNvPr id="88073" name="Rectangle 219"/>
            <p:cNvSpPr>
              <a:spLocks noChangeArrowheads="1"/>
            </p:cNvSpPr>
            <p:nvPr/>
          </p:nvSpPr>
          <p:spPr bwMode="auto">
            <a:xfrm rot="-5400000">
              <a:off x="2237" y="1624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74" name="Rectangle 220"/>
            <p:cNvSpPr>
              <a:spLocks noChangeArrowheads="1"/>
            </p:cNvSpPr>
            <p:nvPr/>
          </p:nvSpPr>
          <p:spPr bwMode="auto">
            <a:xfrm rot="-5400000">
              <a:off x="2237" y="1594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a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75" name="Rectangle 221"/>
            <p:cNvSpPr>
              <a:spLocks noChangeArrowheads="1"/>
            </p:cNvSpPr>
            <p:nvPr/>
          </p:nvSpPr>
          <p:spPr bwMode="auto">
            <a:xfrm rot="-5400000">
              <a:off x="2246" y="1571"/>
              <a:ext cx="12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l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76" name="Rectangle 222"/>
            <p:cNvSpPr>
              <a:spLocks noChangeArrowheads="1"/>
            </p:cNvSpPr>
            <p:nvPr/>
          </p:nvSpPr>
          <p:spPr bwMode="auto">
            <a:xfrm rot="-5400000">
              <a:off x="2307" y="1769"/>
              <a:ext cx="15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I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77" name="Rectangle 223"/>
            <p:cNvSpPr>
              <a:spLocks noChangeArrowheads="1"/>
            </p:cNvSpPr>
            <p:nvPr/>
          </p:nvSpPr>
          <p:spPr bwMode="auto">
            <a:xfrm rot="-5400000">
              <a:off x="2300" y="1744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78" name="Rectangle 224"/>
            <p:cNvSpPr>
              <a:spLocks noChangeArrowheads="1"/>
            </p:cNvSpPr>
            <p:nvPr/>
          </p:nvSpPr>
          <p:spPr bwMode="auto">
            <a:xfrm rot="-5400000">
              <a:off x="2307" y="1722"/>
              <a:ext cx="14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79" name="Rectangle 225"/>
            <p:cNvSpPr>
              <a:spLocks noChangeArrowheads="1"/>
            </p:cNvSpPr>
            <p:nvPr/>
          </p:nvSpPr>
          <p:spPr bwMode="auto">
            <a:xfrm rot="-5400000">
              <a:off x="2300" y="1702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80" name="Rectangle 226"/>
            <p:cNvSpPr>
              <a:spLocks noChangeArrowheads="1"/>
            </p:cNvSpPr>
            <p:nvPr/>
          </p:nvSpPr>
          <p:spPr bwMode="auto">
            <a:xfrm rot="-5400000">
              <a:off x="2305" y="1676"/>
              <a:ext cx="1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r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81" name="Rectangle 227"/>
            <p:cNvSpPr>
              <a:spLocks noChangeArrowheads="1"/>
            </p:cNvSpPr>
            <p:nvPr/>
          </p:nvSpPr>
          <p:spPr bwMode="auto">
            <a:xfrm rot="-5400000">
              <a:off x="2307" y="1661"/>
              <a:ext cx="14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f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82" name="Rectangle 228"/>
            <p:cNvSpPr>
              <a:spLocks noChangeArrowheads="1"/>
            </p:cNvSpPr>
            <p:nvPr/>
          </p:nvSpPr>
          <p:spPr bwMode="auto">
            <a:xfrm rot="-5400000">
              <a:off x="2300" y="1637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a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83" name="Rectangle 229"/>
            <p:cNvSpPr>
              <a:spLocks noChangeArrowheads="1"/>
            </p:cNvSpPr>
            <p:nvPr/>
          </p:nvSpPr>
          <p:spPr bwMode="auto">
            <a:xfrm rot="-5400000">
              <a:off x="2301" y="1608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84" name="Rectangle 230"/>
            <p:cNvSpPr>
              <a:spLocks noChangeArrowheads="1"/>
            </p:cNvSpPr>
            <p:nvPr/>
          </p:nvSpPr>
          <p:spPr bwMode="auto">
            <a:xfrm rot="-5400000">
              <a:off x="2300" y="1580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85" name="Rectangle 231"/>
            <p:cNvSpPr>
              <a:spLocks noChangeArrowheads="1"/>
            </p:cNvSpPr>
            <p:nvPr/>
          </p:nvSpPr>
          <p:spPr bwMode="auto">
            <a:xfrm rot="-5400000">
              <a:off x="2301" y="1551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086" name="Freeform 232"/>
            <p:cNvSpPr>
              <a:spLocks/>
            </p:cNvSpPr>
            <p:nvPr/>
          </p:nvSpPr>
          <p:spPr bwMode="auto">
            <a:xfrm>
              <a:off x="2854" y="1393"/>
              <a:ext cx="48" cy="102"/>
            </a:xfrm>
            <a:custGeom>
              <a:avLst/>
              <a:gdLst>
                <a:gd name="T0" fmla="*/ 0 w 173"/>
                <a:gd name="T1" fmla="*/ 0 h 369"/>
                <a:gd name="T2" fmla="*/ 0 w 173"/>
                <a:gd name="T3" fmla="*/ 0 h 369"/>
                <a:gd name="T4" fmla="*/ 0 w 173"/>
                <a:gd name="T5" fmla="*/ 0 h 369"/>
                <a:gd name="T6" fmla="*/ 0 w 173"/>
                <a:gd name="T7" fmla="*/ 0 h 369"/>
                <a:gd name="T8" fmla="*/ 0 w 173"/>
                <a:gd name="T9" fmla="*/ 0 h 369"/>
                <a:gd name="T10" fmla="*/ 0 w 173"/>
                <a:gd name="T11" fmla="*/ 0 h 369"/>
                <a:gd name="T12" fmla="*/ 0 w 173"/>
                <a:gd name="T13" fmla="*/ 0 h 369"/>
                <a:gd name="T14" fmla="*/ 0 w 173"/>
                <a:gd name="T15" fmla="*/ 0 h 369"/>
                <a:gd name="T16" fmla="*/ 0 w 173"/>
                <a:gd name="T17" fmla="*/ 0 h 369"/>
                <a:gd name="T18" fmla="*/ 0 w 173"/>
                <a:gd name="T19" fmla="*/ 0 h 369"/>
                <a:gd name="T20" fmla="*/ 0 w 173"/>
                <a:gd name="T21" fmla="*/ 0 h 369"/>
                <a:gd name="T22" fmla="*/ 0 w 173"/>
                <a:gd name="T23" fmla="*/ 0 h 369"/>
                <a:gd name="T24" fmla="*/ 0 w 173"/>
                <a:gd name="T25" fmla="*/ 0 h 36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3"/>
                <a:gd name="T40" fmla="*/ 0 h 369"/>
                <a:gd name="T41" fmla="*/ 173 w 173"/>
                <a:gd name="T42" fmla="*/ 369 h 36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3" h="369">
                  <a:moveTo>
                    <a:pt x="173" y="330"/>
                  </a:moveTo>
                  <a:lnTo>
                    <a:pt x="173" y="312"/>
                  </a:lnTo>
                  <a:cubicBezTo>
                    <a:pt x="173" y="296"/>
                    <a:pt x="163" y="282"/>
                    <a:pt x="149" y="277"/>
                  </a:cubicBezTo>
                  <a:cubicBezTo>
                    <a:pt x="109" y="266"/>
                    <a:pt x="82" y="227"/>
                    <a:pt x="82" y="183"/>
                  </a:cubicBezTo>
                  <a:cubicBezTo>
                    <a:pt x="82" y="139"/>
                    <a:pt x="109" y="100"/>
                    <a:pt x="149" y="89"/>
                  </a:cubicBezTo>
                  <a:cubicBezTo>
                    <a:pt x="163" y="84"/>
                    <a:pt x="173" y="70"/>
                    <a:pt x="173" y="54"/>
                  </a:cubicBezTo>
                  <a:lnTo>
                    <a:pt x="173" y="36"/>
                  </a:lnTo>
                  <a:cubicBezTo>
                    <a:pt x="173" y="16"/>
                    <a:pt x="158" y="0"/>
                    <a:pt x="140" y="0"/>
                  </a:cubicBezTo>
                  <a:cubicBezTo>
                    <a:pt x="137" y="0"/>
                    <a:pt x="135" y="1"/>
                    <a:pt x="132" y="1"/>
                  </a:cubicBezTo>
                  <a:cubicBezTo>
                    <a:pt x="54" y="22"/>
                    <a:pt x="0" y="97"/>
                    <a:pt x="0" y="183"/>
                  </a:cubicBezTo>
                  <a:cubicBezTo>
                    <a:pt x="0" y="269"/>
                    <a:pt x="54" y="345"/>
                    <a:pt x="132" y="365"/>
                  </a:cubicBezTo>
                  <a:cubicBezTo>
                    <a:pt x="150" y="369"/>
                    <a:pt x="168" y="358"/>
                    <a:pt x="172" y="339"/>
                  </a:cubicBezTo>
                  <a:cubicBezTo>
                    <a:pt x="173" y="336"/>
                    <a:pt x="173" y="333"/>
                    <a:pt x="173" y="330"/>
                  </a:cubicBezTo>
                  <a:close/>
                </a:path>
              </a:pathLst>
            </a:custGeom>
            <a:solidFill>
              <a:srgbClr val="FFFF97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87" name="Freeform 233"/>
            <p:cNvSpPr>
              <a:spLocks/>
            </p:cNvSpPr>
            <p:nvPr/>
          </p:nvSpPr>
          <p:spPr bwMode="auto">
            <a:xfrm>
              <a:off x="2854" y="1393"/>
              <a:ext cx="48" cy="102"/>
            </a:xfrm>
            <a:custGeom>
              <a:avLst/>
              <a:gdLst>
                <a:gd name="T0" fmla="*/ 0 w 173"/>
                <a:gd name="T1" fmla="*/ 0 h 369"/>
                <a:gd name="T2" fmla="*/ 0 w 173"/>
                <a:gd name="T3" fmla="*/ 0 h 369"/>
                <a:gd name="T4" fmla="*/ 0 w 173"/>
                <a:gd name="T5" fmla="*/ 0 h 369"/>
                <a:gd name="T6" fmla="*/ 0 w 173"/>
                <a:gd name="T7" fmla="*/ 0 h 369"/>
                <a:gd name="T8" fmla="*/ 0 w 173"/>
                <a:gd name="T9" fmla="*/ 0 h 369"/>
                <a:gd name="T10" fmla="*/ 0 w 173"/>
                <a:gd name="T11" fmla="*/ 0 h 369"/>
                <a:gd name="T12" fmla="*/ 0 w 173"/>
                <a:gd name="T13" fmla="*/ 0 h 369"/>
                <a:gd name="T14" fmla="*/ 0 w 173"/>
                <a:gd name="T15" fmla="*/ 0 h 369"/>
                <a:gd name="T16" fmla="*/ 0 w 173"/>
                <a:gd name="T17" fmla="*/ 0 h 369"/>
                <a:gd name="T18" fmla="*/ 0 w 173"/>
                <a:gd name="T19" fmla="*/ 0 h 369"/>
                <a:gd name="T20" fmla="*/ 0 w 173"/>
                <a:gd name="T21" fmla="*/ 0 h 369"/>
                <a:gd name="T22" fmla="*/ 0 w 173"/>
                <a:gd name="T23" fmla="*/ 0 h 369"/>
                <a:gd name="T24" fmla="*/ 0 w 173"/>
                <a:gd name="T25" fmla="*/ 0 h 36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3"/>
                <a:gd name="T40" fmla="*/ 0 h 369"/>
                <a:gd name="T41" fmla="*/ 173 w 173"/>
                <a:gd name="T42" fmla="*/ 369 h 36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3" h="369">
                  <a:moveTo>
                    <a:pt x="173" y="330"/>
                  </a:moveTo>
                  <a:lnTo>
                    <a:pt x="173" y="312"/>
                  </a:lnTo>
                  <a:cubicBezTo>
                    <a:pt x="173" y="296"/>
                    <a:pt x="163" y="282"/>
                    <a:pt x="149" y="277"/>
                  </a:cubicBezTo>
                  <a:cubicBezTo>
                    <a:pt x="109" y="266"/>
                    <a:pt x="82" y="227"/>
                    <a:pt x="82" y="183"/>
                  </a:cubicBezTo>
                  <a:cubicBezTo>
                    <a:pt x="82" y="139"/>
                    <a:pt x="109" y="100"/>
                    <a:pt x="149" y="89"/>
                  </a:cubicBezTo>
                  <a:cubicBezTo>
                    <a:pt x="163" y="84"/>
                    <a:pt x="173" y="70"/>
                    <a:pt x="173" y="54"/>
                  </a:cubicBezTo>
                  <a:lnTo>
                    <a:pt x="173" y="36"/>
                  </a:lnTo>
                  <a:cubicBezTo>
                    <a:pt x="173" y="16"/>
                    <a:pt x="158" y="0"/>
                    <a:pt x="140" y="0"/>
                  </a:cubicBezTo>
                  <a:cubicBezTo>
                    <a:pt x="137" y="0"/>
                    <a:pt x="135" y="1"/>
                    <a:pt x="132" y="1"/>
                  </a:cubicBezTo>
                  <a:cubicBezTo>
                    <a:pt x="54" y="22"/>
                    <a:pt x="0" y="97"/>
                    <a:pt x="0" y="183"/>
                  </a:cubicBezTo>
                  <a:cubicBezTo>
                    <a:pt x="0" y="269"/>
                    <a:pt x="54" y="345"/>
                    <a:pt x="132" y="365"/>
                  </a:cubicBezTo>
                  <a:cubicBezTo>
                    <a:pt x="150" y="369"/>
                    <a:pt x="168" y="358"/>
                    <a:pt x="172" y="339"/>
                  </a:cubicBezTo>
                  <a:cubicBezTo>
                    <a:pt x="173" y="336"/>
                    <a:pt x="173" y="333"/>
                    <a:pt x="173" y="330"/>
                  </a:cubicBez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88" name="Freeform 234"/>
            <p:cNvSpPr>
              <a:spLocks/>
            </p:cNvSpPr>
            <p:nvPr/>
          </p:nvSpPr>
          <p:spPr bwMode="auto">
            <a:xfrm>
              <a:off x="1788" y="1729"/>
              <a:ext cx="73" cy="78"/>
            </a:xfrm>
            <a:custGeom>
              <a:avLst/>
              <a:gdLst>
                <a:gd name="T0" fmla="*/ 55 w 73"/>
                <a:gd name="T1" fmla="*/ 0 h 78"/>
                <a:gd name="T2" fmla="*/ 73 w 73"/>
                <a:gd name="T3" fmla="*/ 39 h 78"/>
                <a:gd name="T4" fmla="*/ 55 w 73"/>
                <a:gd name="T5" fmla="*/ 78 h 78"/>
                <a:gd name="T6" fmla="*/ 0 w 73"/>
                <a:gd name="T7" fmla="*/ 78 h 78"/>
                <a:gd name="T8" fmla="*/ 18 w 73"/>
                <a:gd name="T9" fmla="*/ 39 h 78"/>
                <a:gd name="T10" fmla="*/ 0 w 73"/>
                <a:gd name="T11" fmla="*/ 0 h 78"/>
                <a:gd name="T12" fmla="*/ 55 w 73"/>
                <a:gd name="T13" fmla="*/ 0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3"/>
                <a:gd name="T22" fmla="*/ 0 h 78"/>
                <a:gd name="T23" fmla="*/ 73 w 73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3" h="78">
                  <a:moveTo>
                    <a:pt x="55" y="0"/>
                  </a:moveTo>
                  <a:lnTo>
                    <a:pt x="73" y="39"/>
                  </a:lnTo>
                  <a:lnTo>
                    <a:pt x="55" y="78"/>
                  </a:lnTo>
                  <a:lnTo>
                    <a:pt x="0" y="78"/>
                  </a:lnTo>
                  <a:lnTo>
                    <a:pt x="18" y="39"/>
                  </a:lnTo>
                  <a:lnTo>
                    <a:pt x="0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B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89" name="Freeform 235"/>
            <p:cNvSpPr>
              <a:spLocks/>
            </p:cNvSpPr>
            <p:nvPr/>
          </p:nvSpPr>
          <p:spPr bwMode="auto">
            <a:xfrm>
              <a:off x="1788" y="1729"/>
              <a:ext cx="73" cy="78"/>
            </a:xfrm>
            <a:custGeom>
              <a:avLst/>
              <a:gdLst>
                <a:gd name="T0" fmla="*/ 55 w 73"/>
                <a:gd name="T1" fmla="*/ 0 h 78"/>
                <a:gd name="T2" fmla="*/ 73 w 73"/>
                <a:gd name="T3" fmla="*/ 39 h 78"/>
                <a:gd name="T4" fmla="*/ 55 w 73"/>
                <a:gd name="T5" fmla="*/ 78 h 78"/>
                <a:gd name="T6" fmla="*/ 0 w 73"/>
                <a:gd name="T7" fmla="*/ 78 h 78"/>
                <a:gd name="T8" fmla="*/ 18 w 73"/>
                <a:gd name="T9" fmla="*/ 39 h 78"/>
                <a:gd name="T10" fmla="*/ 0 w 73"/>
                <a:gd name="T11" fmla="*/ 0 h 78"/>
                <a:gd name="T12" fmla="*/ 55 w 73"/>
                <a:gd name="T13" fmla="*/ 0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3"/>
                <a:gd name="T22" fmla="*/ 0 h 78"/>
                <a:gd name="T23" fmla="*/ 73 w 73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3" h="78">
                  <a:moveTo>
                    <a:pt x="55" y="0"/>
                  </a:moveTo>
                  <a:lnTo>
                    <a:pt x="73" y="39"/>
                  </a:lnTo>
                  <a:lnTo>
                    <a:pt x="55" y="78"/>
                  </a:lnTo>
                  <a:lnTo>
                    <a:pt x="0" y="78"/>
                  </a:lnTo>
                  <a:lnTo>
                    <a:pt x="18" y="39"/>
                  </a:lnTo>
                  <a:lnTo>
                    <a:pt x="0" y="0"/>
                  </a:lnTo>
                  <a:lnTo>
                    <a:pt x="55" y="0"/>
                  </a:ln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90" name="Freeform 236"/>
            <p:cNvSpPr>
              <a:spLocks/>
            </p:cNvSpPr>
            <p:nvPr/>
          </p:nvSpPr>
          <p:spPr bwMode="auto">
            <a:xfrm>
              <a:off x="2856" y="1699"/>
              <a:ext cx="74" cy="78"/>
            </a:xfrm>
            <a:custGeom>
              <a:avLst/>
              <a:gdLst>
                <a:gd name="T0" fmla="*/ 0 w 74"/>
                <a:gd name="T1" fmla="*/ 0 h 78"/>
                <a:gd name="T2" fmla="*/ 0 w 74"/>
                <a:gd name="T3" fmla="*/ 78 h 78"/>
                <a:gd name="T4" fmla="*/ 55 w 74"/>
                <a:gd name="T5" fmla="*/ 78 h 78"/>
                <a:gd name="T6" fmla="*/ 74 w 74"/>
                <a:gd name="T7" fmla="*/ 39 h 78"/>
                <a:gd name="T8" fmla="*/ 55 w 74"/>
                <a:gd name="T9" fmla="*/ 0 h 78"/>
                <a:gd name="T10" fmla="*/ 0 w 74"/>
                <a:gd name="T11" fmla="*/ 0 h 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4"/>
                <a:gd name="T19" fmla="*/ 0 h 78"/>
                <a:gd name="T20" fmla="*/ 74 w 74"/>
                <a:gd name="T21" fmla="*/ 78 h 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4" h="78">
                  <a:moveTo>
                    <a:pt x="0" y="0"/>
                  </a:moveTo>
                  <a:lnTo>
                    <a:pt x="0" y="78"/>
                  </a:lnTo>
                  <a:lnTo>
                    <a:pt x="55" y="78"/>
                  </a:lnTo>
                  <a:lnTo>
                    <a:pt x="74" y="39"/>
                  </a:lnTo>
                  <a:lnTo>
                    <a:pt x="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91" name="Freeform 237"/>
            <p:cNvSpPr>
              <a:spLocks/>
            </p:cNvSpPr>
            <p:nvPr/>
          </p:nvSpPr>
          <p:spPr bwMode="auto">
            <a:xfrm>
              <a:off x="2856" y="1699"/>
              <a:ext cx="74" cy="78"/>
            </a:xfrm>
            <a:custGeom>
              <a:avLst/>
              <a:gdLst>
                <a:gd name="T0" fmla="*/ 0 w 74"/>
                <a:gd name="T1" fmla="*/ 0 h 78"/>
                <a:gd name="T2" fmla="*/ 0 w 74"/>
                <a:gd name="T3" fmla="*/ 78 h 78"/>
                <a:gd name="T4" fmla="*/ 55 w 74"/>
                <a:gd name="T5" fmla="*/ 78 h 78"/>
                <a:gd name="T6" fmla="*/ 74 w 74"/>
                <a:gd name="T7" fmla="*/ 39 h 78"/>
                <a:gd name="T8" fmla="*/ 55 w 74"/>
                <a:gd name="T9" fmla="*/ 0 h 78"/>
                <a:gd name="T10" fmla="*/ 0 w 74"/>
                <a:gd name="T11" fmla="*/ 0 h 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4"/>
                <a:gd name="T19" fmla="*/ 0 h 78"/>
                <a:gd name="T20" fmla="*/ 74 w 74"/>
                <a:gd name="T21" fmla="*/ 78 h 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4" h="78">
                  <a:moveTo>
                    <a:pt x="0" y="0"/>
                  </a:moveTo>
                  <a:lnTo>
                    <a:pt x="0" y="78"/>
                  </a:lnTo>
                  <a:lnTo>
                    <a:pt x="55" y="78"/>
                  </a:lnTo>
                  <a:lnTo>
                    <a:pt x="74" y="39"/>
                  </a:lnTo>
                  <a:lnTo>
                    <a:pt x="55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92" name="Freeform 238"/>
            <p:cNvSpPr>
              <a:spLocks/>
            </p:cNvSpPr>
            <p:nvPr/>
          </p:nvSpPr>
          <p:spPr bwMode="auto">
            <a:xfrm>
              <a:off x="2854" y="1541"/>
              <a:ext cx="48" cy="101"/>
            </a:xfrm>
            <a:custGeom>
              <a:avLst/>
              <a:gdLst>
                <a:gd name="T0" fmla="*/ 0 w 173"/>
                <a:gd name="T1" fmla="*/ 0 h 369"/>
                <a:gd name="T2" fmla="*/ 0 w 173"/>
                <a:gd name="T3" fmla="*/ 0 h 369"/>
                <a:gd name="T4" fmla="*/ 0 w 173"/>
                <a:gd name="T5" fmla="*/ 0 h 369"/>
                <a:gd name="T6" fmla="*/ 0 w 173"/>
                <a:gd name="T7" fmla="*/ 0 h 369"/>
                <a:gd name="T8" fmla="*/ 0 w 173"/>
                <a:gd name="T9" fmla="*/ 0 h 369"/>
                <a:gd name="T10" fmla="*/ 0 w 173"/>
                <a:gd name="T11" fmla="*/ 0 h 369"/>
                <a:gd name="T12" fmla="*/ 0 w 173"/>
                <a:gd name="T13" fmla="*/ 0 h 369"/>
                <a:gd name="T14" fmla="*/ 0 w 173"/>
                <a:gd name="T15" fmla="*/ 0 h 369"/>
                <a:gd name="T16" fmla="*/ 0 w 173"/>
                <a:gd name="T17" fmla="*/ 0 h 369"/>
                <a:gd name="T18" fmla="*/ 0 w 173"/>
                <a:gd name="T19" fmla="*/ 0 h 369"/>
                <a:gd name="T20" fmla="*/ 0 w 173"/>
                <a:gd name="T21" fmla="*/ 0 h 369"/>
                <a:gd name="T22" fmla="*/ 0 w 173"/>
                <a:gd name="T23" fmla="*/ 0 h 369"/>
                <a:gd name="T24" fmla="*/ 0 w 173"/>
                <a:gd name="T25" fmla="*/ 0 h 36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3"/>
                <a:gd name="T40" fmla="*/ 0 h 369"/>
                <a:gd name="T41" fmla="*/ 173 w 173"/>
                <a:gd name="T42" fmla="*/ 369 h 36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3" h="369">
                  <a:moveTo>
                    <a:pt x="173" y="329"/>
                  </a:moveTo>
                  <a:lnTo>
                    <a:pt x="173" y="311"/>
                  </a:lnTo>
                  <a:cubicBezTo>
                    <a:pt x="173" y="295"/>
                    <a:pt x="163" y="281"/>
                    <a:pt x="149" y="277"/>
                  </a:cubicBezTo>
                  <a:cubicBezTo>
                    <a:pt x="109" y="265"/>
                    <a:pt x="82" y="226"/>
                    <a:pt x="82" y="182"/>
                  </a:cubicBezTo>
                  <a:cubicBezTo>
                    <a:pt x="82" y="138"/>
                    <a:pt x="109" y="100"/>
                    <a:pt x="149" y="88"/>
                  </a:cubicBezTo>
                  <a:cubicBezTo>
                    <a:pt x="163" y="84"/>
                    <a:pt x="173" y="70"/>
                    <a:pt x="173" y="54"/>
                  </a:cubicBezTo>
                  <a:lnTo>
                    <a:pt x="173" y="35"/>
                  </a:lnTo>
                  <a:cubicBezTo>
                    <a:pt x="173" y="16"/>
                    <a:pt x="158" y="0"/>
                    <a:pt x="140" y="0"/>
                  </a:cubicBezTo>
                  <a:cubicBezTo>
                    <a:pt x="137" y="0"/>
                    <a:pt x="135" y="0"/>
                    <a:pt x="132" y="1"/>
                  </a:cubicBezTo>
                  <a:cubicBezTo>
                    <a:pt x="54" y="21"/>
                    <a:pt x="0" y="96"/>
                    <a:pt x="0" y="182"/>
                  </a:cubicBezTo>
                  <a:cubicBezTo>
                    <a:pt x="0" y="269"/>
                    <a:pt x="54" y="344"/>
                    <a:pt x="132" y="364"/>
                  </a:cubicBezTo>
                  <a:cubicBezTo>
                    <a:pt x="150" y="369"/>
                    <a:pt x="168" y="357"/>
                    <a:pt x="172" y="338"/>
                  </a:cubicBezTo>
                  <a:cubicBezTo>
                    <a:pt x="173" y="335"/>
                    <a:pt x="173" y="332"/>
                    <a:pt x="173" y="329"/>
                  </a:cubicBezTo>
                  <a:close/>
                </a:path>
              </a:pathLst>
            </a:custGeom>
            <a:solidFill>
              <a:srgbClr val="FFFF97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93" name="Freeform 239"/>
            <p:cNvSpPr>
              <a:spLocks/>
            </p:cNvSpPr>
            <p:nvPr/>
          </p:nvSpPr>
          <p:spPr bwMode="auto">
            <a:xfrm>
              <a:off x="2854" y="1541"/>
              <a:ext cx="48" cy="101"/>
            </a:xfrm>
            <a:custGeom>
              <a:avLst/>
              <a:gdLst>
                <a:gd name="T0" fmla="*/ 0 w 173"/>
                <a:gd name="T1" fmla="*/ 0 h 369"/>
                <a:gd name="T2" fmla="*/ 0 w 173"/>
                <a:gd name="T3" fmla="*/ 0 h 369"/>
                <a:gd name="T4" fmla="*/ 0 w 173"/>
                <a:gd name="T5" fmla="*/ 0 h 369"/>
                <a:gd name="T6" fmla="*/ 0 w 173"/>
                <a:gd name="T7" fmla="*/ 0 h 369"/>
                <a:gd name="T8" fmla="*/ 0 w 173"/>
                <a:gd name="T9" fmla="*/ 0 h 369"/>
                <a:gd name="T10" fmla="*/ 0 w 173"/>
                <a:gd name="T11" fmla="*/ 0 h 369"/>
                <a:gd name="T12" fmla="*/ 0 w 173"/>
                <a:gd name="T13" fmla="*/ 0 h 369"/>
                <a:gd name="T14" fmla="*/ 0 w 173"/>
                <a:gd name="T15" fmla="*/ 0 h 369"/>
                <a:gd name="T16" fmla="*/ 0 w 173"/>
                <a:gd name="T17" fmla="*/ 0 h 369"/>
                <a:gd name="T18" fmla="*/ 0 w 173"/>
                <a:gd name="T19" fmla="*/ 0 h 369"/>
                <a:gd name="T20" fmla="*/ 0 w 173"/>
                <a:gd name="T21" fmla="*/ 0 h 369"/>
                <a:gd name="T22" fmla="*/ 0 w 173"/>
                <a:gd name="T23" fmla="*/ 0 h 369"/>
                <a:gd name="T24" fmla="*/ 0 w 173"/>
                <a:gd name="T25" fmla="*/ 0 h 36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3"/>
                <a:gd name="T40" fmla="*/ 0 h 369"/>
                <a:gd name="T41" fmla="*/ 173 w 173"/>
                <a:gd name="T42" fmla="*/ 369 h 36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3" h="369">
                  <a:moveTo>
                    <a:pt x="173" y="329"/>
                  </a:moveTo>
                  <a:lnTo>
                    <a:pt x="173" y="311"/>
                  </a:lnTo>
                  <a:cubicBezTo>
                    <a:pt x="173" y="295"/>
                    <a:pt x="163" y="281"/>
                    <a:pt x="149" y="277"/>
                  </a:cubicBezTo>
                  <a:cubicBezTo>
                    <a:pt x="109" y="265"/>
                    <a:pt x="82" y="226"/>
                    <a:pt x="82" y="182"/>
                  </a:cubicBezTo>
                  <a:cubicBezTo>
                    <a:pt x="82" y="138"/>
                    <a:pt x="109" y="100"/>
                    <a:pt x="149" y="88"/>
                  </a:cubicBezTo>
                  <a:cubicBezTo>
                    <a:pt x="163" y="84"/>
                    <a:pt x="173" y="70"/>
                    <a:pt x="173" y="54"/>
                  </a:cubicBezTo>
                  <a:lnTo>
                    <a:pt x="173" y="35"/>
                  </a:lnTo>
                  <a:cubicBezTo>
                    <a:pt x="173" y="16"/>
                    <a:pt x="158" y="0"/>
                    <a:pt x="140" y="0"/>
                  </a:cubicBezTo>
                  <a:cubicBezTo>
                    <a:pt x="137" y="0"/>
                    <a:pt x="135" y="0"/>
                    <a:pt x="132" y="1"/>
                  </a:cubicBezTo>
                  <a:cubicBezTo>
                    <a:pt x="54" y="21"/>
                    <a:pt x="0" y="96"/>
                    <a:pt x="0" y="182"/>
                  </a:cubicBezTo>
                  <a:cubicBezTo>
                    <a:pt x="0" y="269"/>
                    <a:pt x="54" y="344"/>
                    <a:pt x="132" y="364"/>
                  </a:cubicBezTo>
                  <a:cubicBezTo>
                    <a:pt x="150" y="369"/>
                    <a:pt x="168" y="357"/>
                    <a:pt x="172" y="338"/>
                  </a:cubicBezTo>
                  <a:cubicBezTo>
                    <a:pt x="173" y="335"/>
                    <a:pt x="173" y="332"/>
                    <a:pt x="173" y="329"/>
                  </a:cubicBez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94" name="Freeform 240"/>
            <p:cNvSpPr>
              <a:spLocks/>
            </p:cNvSpPr>
            <p:nvPr/>
          </p:nvSpPr>
          <p:spPr bwMode="auto">
            <a:xfrm>
              <a:off x="2856" y="1846"/>
              <a:ext cx="74" cy="79"/>
            </a:xfrm>
            <a:custGeom>
              <a:avLst/>
              <a:gdLst>
                <a:gd name="T0" fmla="*/ 0 w 74"/>
                <a:gd name="T1" fmla="*/ 0 h 79"/>
                <a:gd name="T2" fmla="*/ 0 w 74"/>
                <a:gd name="T3" fmla="*/ 79 h 79"/>
                <a:gd name="T4" fmla="*/ 55 w 74"/>
                <a:gd name="T5" fmla="*/ 79 h 79"/>
                <a:gd name="T6" fmla="*/ 74 w 74"/>
                <a:gd name="T7" fmla="*/ 40 h 79"/>
                <a:gd name="T8" fmla="*/ 55 w 74"/>
                <a:gd name="T9" fmla="*/ 0 h 79"/>
                <a:gd name="T10" fmla="*/ 0 w 74"/>
                <a:gd name="T11" fmla="*/ 0 h 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4"/>
                <a:gd name="T19" fmla="*/ 0 h 79"/>
                <a:gd name="T20" fmla="*/ 74 w 74"/>
                <a:gd name="T21" fmla="*/ 79 h 7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4" h="79">
                  <a:moveTo>
                    <a:pt x="0" y="0"/>
                  </a:moveTo>
                  <a:lnTo>
                    <a:pt x="0" y="79"/>
                  </a:lnTo>
                  <a:lnTo>
                    <a:pt x="55" y="79"/>
                  </a:lnTo>
                  <a:lnTo>
                    <a:pt x="74" y="40"/>
                  </a:lnTo>
                  <a:lnTo>
                    <a:pt x="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95" name="Freeform 241"/>
            <p:cNvSpPr>
              <a:spLocks/>
            </p:cNvSpPr>
            <p:nvPr/>
          </p:nvSpPr>
          <p:spPr bwMode="auto">
            <a:xfrm>
              <a:off x="2856" y="1846"/>
              <a:ext cx="74" cy="79"/>
            </a:xfrm>
            <a:custGeom>
              <a:avLst/>
              <a:gdLst>
                <a:gd name="T0" fmla="*/ 0 w 74"/>
                <a:gd name="T1" fmla="*/ 0 h 79"/>
                <a:gd name="T2" fmla="*/ 0 w 74"/>
                <a:gd name="T3" fmla="*/ 79 h 79"/>
                <a:gd name="T4" fmla="*/ 55 w 74"/>
                <a:gd name="T5" fmla="*/ 79 h 79"/>
                <a:gd name="T6" fmla="*/ 74 w 74"/>
                <a:gd name="T7" fmla="*/ 40 h 79"/>
                <a:gd name="T8" fmla="*/ 55 w 74"/>
                <a:gd name="T9" fmla="*/ 0 h 79"/>
                <a:gd name="T10" fmla="*/ 0 w 74"/>
                <a:gd name="T11" fmla="*/ 0 h 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4"/>
                <a:gd name="T19" fmla="*/ 0 h 79"/>
                <a:gd name="T20" fmla="*/ 74 w 74"/>
                <a:gd name="T21" fmla="*/ 79 h 7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4" h="79">
                  <a:moveTo>
                    <a:pt x="0" y="0"/>
                  </a:moveTo>
                  <a:lnTo>
                    <a:pt x="0" y="79"/>
                  </a:lnTo>
                  <a:lnTo>
                    <a:pt x="55" y="79"/>
                  </a:lnTo>
                  <a:lnTo>
                    <a:pt x="74" y="40"/>
                  </a:lnTo>
                  <a:lnTo>
                    <a:pt x="55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96" name="Freeform 242"/>
            <p:cNvSpPr>
              <a:spLocks/>
            </p:cNvSpPr>
            <p:nvPr/>
          </p:nvSpPr>
          <p:spPr bwMode="auto">
            <a:xfrm>
              <a:off x="1788" y="1876"/>
              <a:ext cx="73" cy="78"/>
            </a:xfrm>
            <a:custGeom>
              <a:avLst/>
              <a:gdLst>
                <a:gd name="T0" fmla="*/ 55 w 73"/>
                <a:gd name="T1" fmla="*/ 0 h 78"/>
                <a:gd name="T2" fmla="*/ 73 w 73"/>
                <a:gd name="T3" fmla="*/ 39 h 78"/>
                <a:gd name="T4" fmla="*/ 55 w 73"/>
                <a:gd name="T5" fmla="*/ 78 h 78"/>
                <a:gd name="T6" fmla="*/ 0 w 73"/>
                <a:gd name="T7" fmla="*/ 78 h 78"/>
                <a:gd name="T8" fmla="*/ 18 w 73"/>
                <a:gd name="T9" fmla="*/ 39 h 78"/>
                <a:gd name="T10" fmla="*/ 0 w 73"/>
                <a:gd name="T11" fmla="*/ 0 h 78"/>
                <a:gd name="T12" fmla="*/ 55 w 73"/>
                <a:gd name="T13" fmla="*/ 0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3"/>
                <a:gd name="T22" fmla="*/ 0 h 78"/>
                <a:gd name="T23" fmla="*/ 73 w 73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3" h="78">
                  <a:moveTo>
                    <a:pt x="55" y="0"/>
                  </a:moveTo>
                  <a:lnTo>
                    <a:pt x="73" y="39"/>
                  </a:lnTo>
                  <a:lnTo>
                    <a:pt x="55" y="78"/>
                  </a:lnTo>
                  <a:lnTo>
                    <a:pt x="0" y="78"/>
                  </a:lnTo>
                  <a:lnTo>
                    <a:pt x="18" y="39"/>
                  </a:lnTo>
                  <a:lnTo>
                    <a:pt x="0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B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97" name="Freeform 243"/>
            <p:cNvSpPr>
              <a:spLocks/>
            </p:cNvSpPr>
            <p:nvPr/>
          </p:nvSpPr>
          <p:spPr bwMode="auto">
            <a:xfrm>
              <a:off x="1788" y="1876"/>
              <a:ext cx="73" cy="78"/>
            </a:xfrm>
            <a:custGeom>
              <a:avLst/>
              <a:gdLst>
                <a:gd name="T0" fmla="*/ 55 w 73"/>
                <a:gd name="T1" fmla="*/ 0 h 78"/>
                <a:gd name="T2" fmla="*/ 73 w 73"/>
                <a:gd name="T3" fmla="*/ 39 h 78"/>
                <a:gd name="T4" fmla="*/ 55 w 73"/>
                <a:gd name="T5" fmla="*/ 78 h 78"/>
                <a:gd name="T6" fmla="*/ 0 w 73"/>
                <a:gd name="T7" fmla="*/ 78 h 78"/>
                <a:gd name="T8" fmla="*/ 18 w 73"/>
                <a:gd name="T9" fmla="*/ 39 h 78"/>
                <a:gd name="T10" fmla="*/ 0 w 73"/>
                <a:gd name="T11" fmla="*/ 0 h 78"/>
                <a:gd name="T12" fmla="*/ 55 w 73"/>
                <a:gd name="T13" fmla="*/ 0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3"/>
                <a:gd name="T22" fmla="*/ 0 h 78"/>
                <a:gd name="T23" fmla="*/ 73 w 73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3" h="78">
                  <a:moveTo>
                    <a:pt x="55" y="0"/>
                  </a:moveTo>
                  <a:lnTo>
                    <a:pt x="73" y="39"/>
                  </a:lnTo>
                  <a:lnTo>
                    <a:pt x="55" y="78"/>
                  </a:lnTo>
                  <a:lnTo>
                    <a:pt x="0" y="78"/>
                  </a:lnTo>
                  <a:lnTo>
                    <a:pt x="18" y="39"/>
                  </a:lnTo>
                  <a:lnTo>
                    <a:pt x="0" y="0"/>
                  </a:lnTo>
                  <a:lnTo>
                    <a:pt x="55" y="0"/>
                  </a:ln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98" name="Rectangle 244"/>
            <p:cNvSpPr>
              <a:spLocks noChangeArrowheads="1"/>
            </p:cNvSpPr>
            <p:nvPr/>
          </p:nvSpPr>
          <p:spPr bwMode="auto">
            <a:xfrm>
              <a:off x="2015" y="1978"/>
              <a:ext cx="74" cy="39"/>
            </a:xfrm>
            <a:prstGeom prst="rect">
              <a:avLst/>
            </a:prstGeom>
            <a:solidFill>
              <a:srgbClr val="00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099" name="Rectangle 245"/>
            <p:cNvSpPr>
              <a:spLocks noChangeArrowheads="1"/>
            </p:cNvSpPr>
            <p:nvPr/>
          </p:nvSpPr>
          <p:spPr bwMode="auto">
            <a:xfrm>
              <a:off x="2015" y="1978"/>
              <a:ext cx="74" cy="39"/>
            </a:xfrm>
            <a:prstGeom prst="rect">
              <a:avLst/>
            </a:pr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00" name="Rectangle 246"/>
            <p:cNvSpPr>
              <a:spLocks noChangeArrowheads="1"/>
            </p:cNvSpPr>
            <p:nvPr/>
          </p:nvSpPr>
          <p:spPr bwMode="auto">
            <a:xfrm rot="5400000">
              <a:off x="1739" y="1759"/>
              <a:ext cx="35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01" name="Rectangle 247"/>
            <p:cNvSpPr>
              <a:spLocks noChangeArrowheads="1"/>
            </p:cNvSpPr>
            <p:nvPr/>
          </p:nvSpPr>
          <p:spPr bwMode="auto">
            <a:xfrm rot="5400000">
              <a:off x="1743" y="1790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v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02" name="Rectangle 248"/>
            <p:cNvSpPr>
              <a:spLocks noChangeArrowheads="1"/>
            </p:cNvSpPr>
            <p:nvPr/>
          </p:nvSpPr>
          <p:spPr bwMode="auto">
            <a:xfrm rot="5400000">
              <a:off x="1742" y="1818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03" name="Rectangle 249"/>
            <p:cNvSpPr>
              <a:spLocks noChangeArrowheads="1"/>
            </p:cNvSpPr>
            <p:nvPr/>
          </p:nvSpPr>
          <p:spPr bwMode="auto">
            <a:xfrm rot="5400000">
              <a:off x="1742" y="1850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04" name="Rectangle 250"/>
            <p:cNvSpPr>
              <a:spLocks noChangeArrowheads="1"/>
            </p:cNvSpPr>
            <p:nvPr/>
          </p:nvSpPr>
          <p:spPr bwMode="auto">
            <a:xfrm rot="5400000">
              <a:off x="1749" y="1873"/>
              <a:ext cx="1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05" name="Rectangle 251"/>
            <p:cNvSpPr>
              <a:spLocks noChangeArrowheads="1"/>
            </p:cNvSpPr>
            <p:nvPr/>
          </p:nvSpPr>
          <p:spPr bwMode="auto">
            <a:xfrm rot="5400000">
              <a:off x="1677" y="1759"/>
              <a:ext cx="35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06" name="Rectangle 252"/>
            <p:cNvSpPr>
              <a:spLocks noChangeArrowheads="1"/>
            </p:cNvSpPr>
            <p:nvPr/>
          </p:nvSpPr>
          <p:spPr bwMode="auto">
            <a:xfrm rot="5400000">
              <a:off x="1689" y="1786"/>
              <a:ext cx="12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i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07" name="Rectangle 253"/>
            <p:cNvSpPr>
              <a:spLocks noChangeArrowheads="1"/>
            </p:cNvSpPr>
            <p:nvPr/>
          </p:nvSpPr>
          <p:spPr bwMode="auto">
            <a:xfrm rot="5400000">
              <a:off x="1680" y="1808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08" name="Rectangle 254"/>
            <p:cNvSpPr>
              <a:spLocks noChangeArrowheads="1"/>
            </p:cNvSpPr>
            <p:nvPr/>
          </p:nvSpPr>
          <p:spPr bwMode="auto">
            <a:xfrm rot="5400000">
              <a:off x="1682" y="1837"/>
              <a:ext cx="2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k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09" name="Rectangle 255"/>
            <p:cNvSpPr>
              <a:spLocks noChangeArrowheads="1"/>
            </p:cNvSpPr>
            <p:nvPr/>
          </p:nvSpPr>
          <p:spPr bwMode="auto">
            <a:xfrm rot="5400000">
              <a:off x="1681" y="1865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10" name="Rectangle 256"/>
            <p:cNvSpPr>
              <a:spLocks noChangeArrowheads="1"/>
            </p:cNvSpPr>
            <p:nvPr/>
          </p:nvSpPr>
          <p:spPr bwMode="auto">
            <a:xfrm rot="5400000">
              <a:off x="1719" y="1417"/>
              <a:ext cx="32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F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11" name="Rectangle 257"/>
            <p:cNvSpPr>
              <a:spLocks noChangeArrowheads="1"/>
            </p:cNvSpPr>
            <p:nvPr/>
          </p:nvSpPr>
          <p:spPr bwMode="auto">
            <a:xfrm rot="5400000">
              <a:off x="1720" y="1452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a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12" name="Rectangle 258"/>
            <p:cNvSpPr>
              <a:spLocks noChangeArrowheads="1"/>
            </p:cNvSpPr>
            <p:nvPr/>
          </p:nvSpPr>
          <p:spPr bwMode="auto">
            <a:xfrm rot="5400000">
              <a:off x="1721" y="1482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13" name="Rectangle 259"/>
            <p:cNvSpPr>
              <a:spLocks noChangeArrowheads="1"/>
            </p:cNvSpPr>
            <p:nvPr/>
          </p:nvSpPr>
          <p:spPr bwMode="auto">
            <a:xfrm rot="5400000">
              <a:off x="1720" y="1508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14" name="Rectangle 260"/>
            <p:cNvSpPr>
              <a:spLocks noChangeArrowheads="1"/>
            </p:cNvSpPr>
            <p:nvPr/>
          </p:nvSpPr>
          <p:spPr bwMode="auto">
            <a:xfrm rot="5400000">
              <a:off x="1727" y="1533"/>
              <a:ext cx="1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15" name="Rectangle 261"/>
            <p:cNvSpPr>
              <a:spLocks noChangeArrowheads="1"/>
            </p:cNvSpPr>
            <p:nvPr/>
          </p:nvSpPr>
          <p:spPr bwMode="auto">
            <a:xfrm rot="5400000">
              <a:off x="1721" y="1552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16" name="Rectangle 262"/>
            <p:cNvSpPr>
              <a:spLocks noChangeArrowheads="1"/>
            </p:cNvSpPr>
            <p:nvPr/>
          </p:nvSpPr>
          <p:spPr bwMode="auto">
            <a:xfrm rot="-5400000">
              <a:off x="2980" y="1629"/>
              <a:ext cx="38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R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17" name="Rectangle 263"/>
            <p:cNvSpPr>
              <a:spLocks noChangeArrowheads="1"/>
            </p:cNvSpPr>
            <p:nvPr/>
          </p:nvSpPr>
          <p:spPr bwMode="auto">
            <a:xfrm rot="-5400000">
              <a:off x="2984" y="1594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18" name="Rectangle 264"/>
            <p:cNvSpPr>
              <a:spLocks noChangeArrowheads="1"/>
            </p:cNvSpPr>
            <p:nvPr/>
          </p:nvSpPr>
          <p:spPr bwMode="auto">
            <a:xfrm rot="-5400000">
              <a:off x="2985" y="1565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19" name="Rectangle 265"/>
            <p:cNvSpPr>
              <a:spLocks noChangeArrowheads="1"/>
            </p:cNvSpPr>
            <p:nvPr/>
          </p:nvSpPr>
          <p:spPr bwMode="auto">
            <a:xfrm rot="-5400000">
              <a:off x="2984" y="1534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20" name="Rectangle 266"/>
            <p:cNvSpPr>
              <a:spLocks noChangeArrowheads="1"/>
            </p:cNvSpPr>
            <p:nvPr/>
          </p:nvSpPr>
          <p:spPr bwMode="auto">
            <a:xfrm rot="-5400000">
              <a:off x="2984" y="1502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p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21" name="Rectangle 267"/>
            <p:cNvSpPr>
              <a:spLocks noChangeArrowheads="1"/>
            </p:cNvSpPr>
            <p:nvPr/>
          </p:nvSpPr>
          <p:spPr bwMode="auto">
            <a:xfrm rot="-5400000">
              <a:off x="2991" y="1477"/>
              <a:ext cx="1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22" name="Rectangle 268"/>
            <p:cNvSpPr>
              <a:spLocks noChangeArrowheads="1"/>
            </p:cNvSpPr>
            <p:nvPr/>
          </p:nvSpPr>
          <p:spPr bwMode="auto">
            <a:xfrm rot="-5400000">
              <a:off x="2984" y="1459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a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23" name="Rectangle 269"/>
            <p:cNvSpPr>
              <a:spLocks noChangeArrowheads="1"/>
            </p:cNvSpPr>
            <p:nvPr/>
          </p:nvSpPr>
          <p:spPr bwMode="auto">
            <a:xfrm rot="-5400000">
              <a:off x="2985" y="1429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24" name="Rectangle 270"/>
            <p:cNvSpPr>
              <a:spLocks noChangeArrowheads="1"/>
            </p:cNvSpPr>
            <p:nvPr/>
          </p:nvSpPr>
          <p:spPr bwMode="auto">
            <a:xfrm rot="-5400000">
              <a:off x="2992" y="1411"/>
              <a:ext cx="11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l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25" name="Rectangle 271"/>
            <p:cNvSpPr>
              <a:spLocks noChangeArrowheads="1"/>
            </p:cNvSpPr>
            <p:nvPr/>
          </p:nvSpPr>
          <p:spPr bwMode="auto">
            <a:xfrm rot="-5400000">
              <a:off x="2984" y="1387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26" name="Rectangle 272"/>
            <p:cNvSpPr>
              <a:spLocks noChangeArrowheads="1"/>
            </p:cNvSpPr>
            <p:nvPr/>
          </p:nvSpPr>
          <p:spPr bwMode="auto">
            <a:xfrm rot="-5400000">
              <a:off x="2985" y="1358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27" name="Rectangle 273"/>
            <p:cNvSpPr>
              <a:spLocks noChangeArrowheads="1"/>
            </p:cNvSpPr>
            <p:nvPr/>
          </p:nvSpPr>
          <p:spPr bwMode="auto">
            <a:xfrm rot="-5400000">
              <a:off x="2954" y="1834"/>
              <a:ext cx="35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28" name="Rectangle 274"/>
            <p:cNvSpPr>
              <a:spLocks noChangeArrowheads="1"/>
            </p:cNvSpPr>
            <p:nvPr/>
          </p:nvSpPr>
          <p:spPr bwMode="auto">
            <a:xfrm rot="-5400000">
              <a:off x="2959" y="1799"/>
              <a:ext cx="2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v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29" name="Rectangle 275"/>
            <p:cNvSpPr>
              <a:spLocks noChangeArrowheads="1"/>
            </p:cNvSpPr>
            <p:nvPr/>
          </p:nvSpPr>
          <p:spPr bwMode="auto">
            <a:xfrm rot="-5400000">
              <a:off x="2957" y="1772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30" name="Rectangle 276"/>
            <p:cNvSpPr>
              <a:spLocks noChangeArrowheads="1"/>
            </p:cNvSpPr>
            <p:nvPr/>
          </p:nvSpPr>
          <p:spPr bwMode="auto">
            <a:xfrm rot="-5400000">
              <a:off x="2957" y="1741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31" name="Rectangle 277"/>
            <p:cNvSpPr>
              <a:spLocks noChangeArrowheads="1"/>
            </p:cNvSpPr>
            <p:nvPr/>
          </p:nvSpPr>
          <p:spPr bwMode="auto">
            <a:xfrm rot="-5400000">
              <a:off x="2964" y="1715"/>
              <a:ext cx="1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32" name="Rectangle 278"/>
            <p:cNvSpPr>
              <a:spLocks noChangeArrowheads="1"/>
            </p:cNvSpPr>
            <p:nvPr/>
          </p:nvSpPr>
          <p:spPr bwMode="auto">
            <a:xfrm rot="-5400000">
              <a:off x="3017" y="1860"/>
              <a:ext cx="35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33" name="Rectangle 279"/>
            <p:cNvSpPr>
              <a:spLocks noChangeArrowheads="1"/>
            </p:cNvSpPr>
            <p:nvPr/>
          </p:nvSpPr>
          <p:spPr bwMode="auto">
            <a:xfrm rot="-5400000">
              <a:off x="3020" y="1828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o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34" name="Rectangle 280"/>
            <p:cNvSpPr>
              <a:spLocks noChangeArrowheads="1"/>
            </p:cNvSpPr>
            <p:nvPr/>
          </p:nvSpPr>
          <p:spPr bwMode="auto">
            <a:xfrm rot="-5400000">
              <a:off x="3020" y="1798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u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35" name="Rectangle 281"/>
            <p:cNvSpPr>
              <a:spLocks noChangeArrowheads="1"/>
            </p:cNvSpPr>
            <p:nvPr/>
          </p:nvSpPr>
          <p:spPr bwMode="auto">
            <a:xfrm rot="-5400000">
              <a:off x="3026" y="1771"/>
              <a:ext cx="18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r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36" name="Rectangle 282"/>
            <p:cNvSpPr>
              <a:spLocks noChangeArrowheads="1"/>
            </p:cNvSpPr>
            <p:nvPr/>
          </p:nvSpPr>
          <p:spPr bwMode="auto">
            <a:xfrm rot="-5400000">
              <a:off x="3021" y="1752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37" name="Rectangle 283"/>
            <p:cNvSpPr>
              <a:spLocks noChangeArrowheads="1"/>
            </p:cNvSpPr>
            <p:nvPr/>
          </p:nvSpPr>
          <p:spPr bwMode="auto">
            <a:xfrm rot="-5400000">
              <a:off x="3020" y="1722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38" name="Rectangle 284"/>
            <p:cNvSpPr>
              <a:spLocks noChangeArrowheads="1"/>
            </p:cNvSpPr>
            <p:nvPr/>
          </p:nvSpPr>
          <p:spPr bwMode="auto">
            <a:xfrm rot="-5400000">
              <a:off x="3021" y="1694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39" name="Line 285"/>
            <p:cNvSpPr>
              <a:spLocks noChangeShapeType="1"/>
            </p:cNvSpPr>
            <p:nvPr/>
          </p:nvSpPr>
          <p:spPr bwMode="auto">
            <a:xfrm>
              <a:off x="1861" y="1768"/>
              <a:ext cx="122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40" name="Line 286"/>
            <p:cNvSpPr>
              <a:spLocks noChangeShapeType="1"/>
            </p:cNvSpPr>
            <p:nvPr/>
          </p:nvSpPr>
          <p:spPr bwMode="auto">
            <a:xfrm>
              <a:off x="1861" y="1915"/>
              <a:ext cx="121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41" name="Line 287"/>
            <p:cNvSpPr>
              <a:spLocks noChangeShapeType="1"/>
            </p:cNvSpPr>
            <p:nvPr/>
          </p:nvSpPr>
          <p:spPr bwMode="auto">
            <a:xfrm flipH="1">
              <a:off x="2764" y="1886"/>
              <a:ext cx="92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42" name="Line 288"/>
            <p:cNvSpPr>
              <a:spLocks noChangeShapeType="1"/>
            </p:cNvSpPr>
            <p:nvPr/>
          </p:nvSpPr>
          <p:spPr bwMode="auto">
            <a:xfrm flipH="1">
              <a:off x="2764" y="1738"/>
              <a:ext cx="92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43" name="Line 289"/>
            <p:cNvSpPr>
              <a:spLocks noChangeShapeType="1"/>
            </p:cNvSpPr>
            <p:nvPr/>
          </p:nvSpPr>
          <p:spPr bwMode="auto">
            <a:xfrm flipH="1">
              <a:off x="2764" y="1591"/>
              <a:ext cx="90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44" name="Line 290"/>
            <p:cNvSpPr>
              <a:spLocks noChangeShapeType="1"/>
            </p:cNvSpPr>
            <p:nvPr/>
          </p:nvSpPr>
          <p:spPr bwMode="auto">
            <a:xfrm flipH="1">
              <a:off x="2764" y="1443"/>
              <a:ext cx="90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45" name="Freeform 291"/>
            <p:cNvSpPr>
              <a:spLocks/>
            </p:cNvSpPr>
            <p:nvPr/>
          </p:nvSpPr>
          <p:spPr bwMode="auto">
            <a:xfrm>
              <a:off x="2380" y="832"/>
              <a:ext cx="47" cy="49"/>
            </a:xfrm>
            <a:custGeom>
              <a:avLst/>
              <a:gdLst>
                <a:gd name="T0" fmla="*/ 0 w 166"/>
                <a:gd name="T1" fmla="*/ 0 h 178"/>
                <a:gd name="T2" fmla="*/ 0 w 166"/>
                <a:gd name="T3" fmla="*/ 0 h 178"/>
                <a:gd name="T4" fmla="*/ 0 w 166"/>
                <a:gd name="T5" fmla="*/ 0 h 178"/>
                <a:gd name="T6" fmla="*/ 0 w 166"/>
                <a:gd name="T7" fmla="*/ 0 h 178"/>
                <a:gd name="T8" fmla="*/ 0 w 166"/>
                <a:gd name="T9" fmla="*/ 0 h 178"/>
                <a:gd name="T10" fmla="*/ 0 w 166"/>
                <a:gd name="T11" fmla="*/ 0 h 1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6"/>
                <a:gd name="T19" fmla="*/ 0 h 178"/>
                <a:gd name="T20" fmla="*/ 166 w 166"/>
                <a:gd name="T21" fmla="*/ 178 h 1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6" h="178">
                  <a:moveTo>
                    <a:pt x="0" y="89"/>
                  </a:moveTo>
                  <a:cubicBezTo>
                    <a:pt x="0" y="40"/>
                    <a:pt x="37" y="0"/>
                    <a:pt x="83" y="0"/>
                  </a:cubicBezTo>
                  <a:cubicBezTo>
                    <a:pt x="129" y="0"/>
                    <a:pt x="166" y="40"/>
                    <a:pt x="166" y="89"/>
                  </a:cubicBezTo>
                  <a:cubicBezTo>
                    <a:pt x="166" y="89"/>
                    <a:pt x="166" y="89"/>
                    <a:pt x="166" y="89"/>
                  </a:cubicBezTo>
                  <a:cubicBezTo>
                    <a:pt x="166" y="138"/>
                    <a:pt x="129" y="178"/>
                    <a:pt x="83" y="178"/>
                  </a:cubicBezTo>
                  <a:cubicBezTo>
                    <a:pt x="37" y="178"/>
                    <a:pt x="0" y="138"/>
                    <a:pt x="0" y="89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46" name="Freeform 292"/>
            <p:cNvSpPr>
              <a:spLocks/>
            </p:cNvSpPr>
            <p:nvPr/>
          </p:nvSpPr>
          <p:spPr bwMode="auto">
            <a:xfrm>
              <a:off x="2380" y="832"/>
              <a:ext cx="47" cy="49"/>
            </a:xfrm>
            <a:custGeom>
              <a:avLst/>
              <a:gdLst>
                <a:gd name="T0" fmla="*/ 0 w 47"/>
                <a:gd name="T1" fmla="*/ 25 h 49"/>
                <a:gd name="T2" fmla="*/ 24 w 47"/>
                <a:gd name="T3" fmla="*/ 0 h 49"/>
                <a:gd name="T4" fmla="*/ 47 w 47"/>
                <a:gd name="T5" fmla="*/ 25 h 49"/>
                <a:gd name="T6" fmla="*/ 47 w 47"/>
                <a:gd name="T7" fmla="*/ 25 h 49"/>
                <a:gd name="T8" fmla="*/ 24 w 47"/>
                <a:gd name="T9" fmla="*/ 49 h 49"/>
                <a:gd name="T10" fmla="*/ 0 w 47"/>
                <a:gd name="T11" fmla="*/ 25 h 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"/>
                <a:gd name="T19" fmla="*/ 0 h 49"/>
                <a:gd name="T20" fmla="*/ 47 w 47"/>
                <a:gd name="T21" fmla="*/ 49 h 4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" h="49">
                  <a:moveTo>
                    <a:pt x="0" y="25"/>
                  </a:moveTo>
                  <a:cubicBezTo>
                    <a:pt x="0" y="11"/>
                    <a:pt x="11" y="0"/>
                    <a:pt x="24" y="0"/>
                  </a:cubicBezTo>
                  <a:cubicBezTo>
                    <a:pt x="36" y="0"/>
                    <a:pt x="47" y="11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38"/>
                    <a:pt x="36" y="49"/>
                    <a:pt x="24" y="49"/>
                  </a:cubicBezTo>
                  <a:cubicBezTo>
                    <a:pt x="11" y="49"/>
                    <a:pt x="0" y="38"/>
                    <a:pt x="0" y="25"/>
                  </a:cubicBezTo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47" name="Line 293"/>
            <p:cNvSpPr>
              <a:spLocks noChangeShapeType="1"/>
            </p:cNvSpPr>
            <p:nvPr/>
          </p:nvSpPr>
          <p:spPr bwMode="auto">
            <a:xfrm>
              <a:off x="2404" y="881"/>
              <a:ext cx="1" cy="463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48" name="Rectangle 294"/>
            <p:cNvSpPr>
              <a:spLocks noChangeArrowheads="1"/>
            </p:cNvSpPr>
            <p:nvPr/>
          </p:nvSpPr>
          <p:spPr bwMode="auto">
            <a:xfrm>
              <a:off x="2046" y="764"/>
              <a:ext cx="289" cy="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Component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49" name="Rectangle 295"/>
            <p:cNvSpPr>
              <a:spLocks noChangeArrowheads="1"/>
            </p:cNvSpPr>
            <p:nvPr/>
          </p:nvSpPr>
          <p:spPr bwMode="auto">
            <a:xfrm>
              <a:off x="2060" y="830"/>
              <a:ext cx="258" cy="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Reference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50" name="Freeform 296"/>
            <p:cNvSpPr>
              <a:spLocks/>
            </p:cNvSpPr>
            <p:nvPr/>
          </p:nvSpPr>
          <p:spPr bwMode="auto">
            <a:xfrm>
              <a:off x="2497" y="1362"/>
              <a:ext cx="279" cy="592"/>
            </a:xfrm>
            <a:custGeom>
              <a:avLst/>
              <a:gdLst>
                <a:gd name="T0" fmla="*/ 0 w 997"/>
                <a:gd name="T1" fmla="*/ 0 h 2148"/>
                <a:gd name="T2" fmla="*/ 0 w 997"/>
                <a:gd name="T3" fmla="*/ 0 h 2148"/>
                <a:gd name="T4" fmla="*/ 0 w 997"/>
                <a:gd name="T5" fmla="*/ 0 h 2148"/>
                <a:gd name="T6" fmla="*/ 0 w 997"/>
                <a:gd name="T7" fmla="*/ 0 h 2148"/>
                <a:gd name="T8" fmla="*/ 0 w 997"/>
                <a:gd name="T9" fmla="*/ 0 h 2148"/>
                <a:gd name="T10" fmla="*/ 0 w 997"/>
                <a:gd name="T11" fmla="*/ 0 h 2148"/>
                <a:gd name="T12" fmla="*/ 0 w 997"/>
                <a:gd name="T13" fmla="*/ 0 h 2148"/>
                <a:gd name="T14" fmla="*/ 0 w 997"/>
                <a:gd name="T15" fmla="*/ 0 h 2148"/>
                <a:gd name="T16" fmla="*/ 0 w 997"/>
                <a:gd name="T17" fmla="*/ 0 h 2148"/>
                <a:gd name="T18" fmla="*/ 0 w 997"/>
                <a:gd name="T19" fmla="*/ 0 h 2148"/>
                <a:gd name="T20" fmla="*/ 0 w 997"/>
                <a:gd name="T21" fmla="*/ 0 h 2148"/>
                <a:gd name="T22" fmla="*/ 0 w 997"/>
                <a:gd name="T23" fmla="*/ 0 h 21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97"/>
                <a:gd name="T37" fmla="*/ 0 h 2148"/>
                <a:gd name="T38" fmla="*/ 997 w 997"/>
                <a:gd name="T39" fmla="*/ 2148 h 21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97" h="2148">
                  <a:moveTo>
                    <a:pt x="997" y="226"/>
                  </a:moveTo>
                  <a:cubicBezTo>
                    <a:pt x="997" y="101"/>
                    <a:pt x="903" y="0"/>
                    <a:pt x="787" y="0"/>
                  </a:cubicBezTo>
                  <a:lnTo>
                    <a:pt x="210" y="0"/>
                  </a:lnTo>
                  <a:cubicBezTo>
                    <a:pt x="94" y="0"/>
                    <a:pt x="0" y="101"/>
                    <a:pt x="0" y="226"/>
                  </a:cubicBezTo>
                  <a:lnTo>
                    <a:pt x="0" y="1922"/>
                  </a:lnTo>
                  <a:cubicBezTo>
                    <a:pt x="0" y="2047"/>
                    <a:pt x="94" y="2148"/>
                    <a:pt x="210" y="2148"/>
                  </a:cubicBezTo>
                  <a:lnTo>
                    <a:pt x="787" y="2148"/>
                  </a:lnTo>
                  <a:cubicBezTo>
                    <a:pt x="903" y="2148"/>
                    <a:pt x="997" y="2047"/>
                    <a:pt x="997" y="1922"/>
                  </a:cubicBezTo>
                  <a:lnTo>
                    <a:pt x="997" y="226"/>
                  </a:lnTo>
                  <a:close/>
                </a:path>
              </a:pathLst>
            </a:custGeom>
            <a:solidFill>
              <a:srgbClr val="FFC6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51" name="Freeform 297"/>
            <p:cNvSpPr>
              <a:spLocks/>
            </p:cNvSpPr>
            <p:nvPr/>
          </p:nvSpPr>
          <p:spPr bwMode="auto">
            <a:xfrm>
              <a:off x="2497" y="1362"/>
              <a:ext cx="279" cy="592"/>
            </a:xfrm>
            <a:custGeom>
              <a:avLst/>
              <a:gdLst>
                <a:gd name="T0" fmla="*/ 0 w 997"/>
                <a:gd name="T1" fmla="*/ 0 h 2148"/>
                <a:gd name="T2" fmla="*/ 0 w 997"/>
                <a:gd name="T3" fmla="*/ 0 h 2148"/>
                <a:gd name="T4" fmla="*/ 0 w 997"/>
                <a:gd name="T5" fmla="*/ 0 h 2148"/>
                <a:gd name="T6" fmla="*/ 0 w 997"/>
                <a:gd name="T7" fmla="*/ 0 h 2148"/>
                <a:gd name="T8" fmla="*/ 0 w 997"/>
                <a:gd name="T9" fmla="*/ 0 h 2148"/>
                <a:gd name="T10" fmla="*/ 0 w 997"/>
                <a:gd name="T11" fmla="*/ 0 h 2148"/>
                <a:gd name="T12" fmla="*/ 0 w 997"/>
                <a:gd name="T13" fmla="*/ 0 h 2148"/>
                <a:gd name="T14" fmla="*/ 0 w 997"/>
                <a:gd name="T15" fmla="*/ 0 h 2148"/>
                <a:gd name="T16" fmla="*/ 0 w 997"/>
                <a:gd name="T17" fmla="*/ 0 h 2148"/>
                <a:gd name="T18" fmla="*/ 0 w 997"/>
                <a:gd name="T19" fmla="*/ 0 h 2148"/>
                <a:gd name="T20" fmla="*/ 0 w 997"/>
                <a:gd name="T21" fmla="*/ 0 h 2148"/>
                <a:gd name="T22" fmla="*/ 0 w 997"/>
                <a:gd name="T23" fmla="*/ 0 h 21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97"/>
                <a:gd name="T37" fmla="*/ 0 h 2148"/>
                <a:gd name="T38" fmla="*/ 997 w 997"/>
                <a:gd name="T39" fmla="*/ 2148 h 21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97" h="2148">
                  <a:moveTo>
                    <a:pt x="997" y="226"/>
                  </a:moveTo>
                  <a:cubicBezTo>
                    <a:pt x="997" y="101"/>
                    <a:pt x="903" y="0"/>
                    <a:pt x="787" y="0"/>
                  </a:cubicBezTo>
                  <a:lnTo>
                    <a:pt x="210" y="0"/>
                  </a:lnTo>
                  <a:cubicBezTo>
                    <a:pt x="94" y="0"/>
                    <a:pt x="0" y="101"/>
                    <a:pt x="0" y="226"/>
                  </a:cubicBezTo>
                  <a:lnTo>
                    <a:pt x="0" y="1922"/>
                  </a:lnTo>
                  <a:cubicBezTo>
                    <a:pt x="0" y="2047"/>
                    <a:pt x="94" y="2148"/>
                    <a:pt x="210" y="2148"/>
                  </a:cubicBezTo>
                  <a:lnTo>
                    <a:pt x="787" y="2148"/>
                  </a:lnTo>
                  <a:cubicBezTo>
                    <a:pt x="903" y="2148"/>
                    <a:pt x="997" y="2047"/>
                    <a:pt x="997" y="1922"/>
                  </a:cubicBezTo>
                  <a:lnTo>
                    <a:pt x="997" y="226"/>
                  </a:lnTo>
                  <a:close/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52" name="Rectangle 298"/>
            <p:cNvSpPr>
              <a:spLocks noChangeArrowheads="1"/>
            </p:cNvSpPr>
            <p:nvPr/>
          </p:nvSpPr>
          <p:spPr bwMode="auto">
            <a:xfrm rot="-5400000">
              <a:off x="2621" y="1849"/>
              <a:ext cx="3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53" name="Rectangle 299"/>
            <p:cNvSpPr>
              <a:spLocks noChangeArrowheads="1"/>
            </p:cNvSpPr>
            <p:nvPr/>
          </p:nvSpPr>
          <p:spPr bwMode="auto">
            <a:xfrm rot="-5400000">
              <a:off x="2626" y="1815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o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54" name="Rectangle 300"/>
            <p:cNvSpPr>
              <a:spLocks noChangeArrowheads="1"/>
            </p:cNvSpPr>
            <p:nvPr/>
          </p:nvSpPr>
          <p:spPr bwMode="auto">
            <a:xfrm rot="-5400000">
              <a:off x="2618" y="1777"/>
              <a:ext cx="45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m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55" name="Rectangle 301"/>
            <p:cNvSpPr>
              <a:spLocks noChangeArrowheads="1"/>
            </p:cNvSpPr>
            <p:nvPr/>
          </p:nvSpPr>
          <p:spPr bwMode="auto">
            <a:xfrm rot="-5400000">
              <a:off x="2626" y="1736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p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56" name="Rectangle 302"/>
            <p:cNvSpPr>
              <a:spLocks noChangeArrowheads="1"/>
            </p:cNvSpPr>
            <p:nvPr/>
          </p:nvSpPr>
          <p:spPr bwMode="auto">
            <a:xfrm rot="-5400000">
              <a:off x="2626" y="1706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o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57" name="Rectangle 303"/>
            <p:cNvSpPr>
              <a:spLocks noChangeArrowheads="1"/>
            </p:cNvSpPr>
            <p:nvPr/>
          </p:nvSpPr>
          <p:spPr bwMode="auto">
            <a:xfrm rot="-5400000">
              <a:off x="2627" y="1673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58" name="Rectangle 304"/>
            <p:cNvSpPr>
              <a:spLocks noChangeArrowheads="1"/>
            </p:cNvSpPr>
            <p:nvPr/>
          </p:nvSpPr>
          <p:spPr bwMode="auto">
            <a:xfrm rot="-5400000">
              <a:off x="2626" y="1643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59" name="Rectangle 305"/>
            <p:cNvSpPr>
              <a:spLocks noChangeArrowheads="1"/>
            </p:cNvSpPr>
            <p:nvPr/>
          </p:nvSpPr>
          <p:spPr bwMode="auto">
            <a:xfrm rot="-5400000">
              <a:off x="2626" y="1613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60" name="Rectangle 306"/>
            <p:cNvSpPr>
              <a:spLocks noChangeArrowheads="1"/>
            </p:cNvSpPr>
            <p:nvPr/>
          </p:nvSpPr>
          <p:spPr bwMode="auto">
            <a:xfrm rot="-5400000">
              <a:off x="2633" y="1589"/>
              <a:ext cx="14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61" name="Rectangle 307"/>
            <p:cNvSpPr>
              <a:spLocks noChangeArrowheads="1"/>
            </p:cNvSpPr>
            <p:nvPr/>
          </p:nvSpPr>
          <p:spPr bwMode="auto">
            <a:xfrm rot="-5400000">
              <a:off x="2633" y="1574"/>
              <a:ext cx="1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700" i="0">
                  <a:solidFill>
                    <a:srgbClr val="000000"/>
                  </a:solidFill>
                  <a:ea typeface="宋体" pitchFamily="2" charset="-122"/>
                </a:rPr>
                <a:t> </a:t>
              </a:r>
              <a:endParaRPr lang="zh-CN" altLang="en-US" i="0">
                <a:ea typeface="宋体" pitchFamily="2" charset="-122"/>
              </a:endParaRPr>
            </a:p>
          </p:txBody>
        </p:sp>
        <p:sp>
          <p:nvSpPr>
            <p:cNvPr id="88162" name="Rectangle 308"/>
            <p:cNvSpPr>
              <a:spLocks noChangeArrowheads="1"/>
            </p:cNvSpPr>
            <p:nvPr/>
          </p:nvSpPr>
          <p:spPr bwMode="auto">
            <a:xfrm rot="-5400000">
              <a:off x="2621" y="1545"/>
              <a:ext cx="3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63" name="Rectangle 309"/>
            <p:cNvSpPr>
              <a:spLocks noChangeArrowheads="1"/>
            </p:cNvSpPr>
            <p:nvPr/>
          </p:nvSpPr>
          <p:spPr bwMode="auto">
            <a:xfrm rot="-5400000">
              <a:off x="2626" y="1511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o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64" name="Rectangle 310"/>
            <p:cNvSpPr>
              <a:spLocks noChangeArrowheads="1"/>
            </p:cNvSpPr>
            <p:nvPr/>
          </p:nvSpPr>
          <p:spPr bwMode="auto">
            <a:xfrm rot="-5400000">
              <a:off x="2626" y="1480"/>
              <a:ext cx="30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65" name="Rectangle 311"/>
            <p:cNvSpPr>
              <a:spLocks noChangeArrowheads="1"/>
            </p:cNvSpPr>
            <p:nvPr/>
          </p:nvSpPr>
          <p:spPr bwMode="auto">
            <a:xfrm rot="-5400000">
              <a:off x="2633" y="1457"/>
              <a:ext cx="14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66" name="Rectangle 312"/>
            <p:cNvSpPr>
              <a:spLocks noChangeArrowheads="1"/>
            </p:cNvSpPr>
            <p:nvPr/>
          </p:nvSpPr>
          <p:spPr bwMode="auto">
            <a:xfrm rot="-5400000">
              <a:off x="2626" y="1436"/>
              <a:ext cx="29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67" name="Rectangle 313"/>
            <p:cNvSpPr>
              <a:spLocks noChangeArrowheads="1"/>
            </p:cNvSpPr>
            <p:nvPr/>
          </p:nvSpPr>
          <p:spPr bwMode="auto">
            <a:xfrm rot="-5400000">
              <a:off x="2627" y="1407"/>
              <a:ext cx="27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x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68" name="Rectangle 314"/>
            <p:cNvSpPr>
              <a:spLocks noChangeArrowheads="1"/>
            </p:cNvSpPr>
            <p:nvPr/>
          </p:nvSpPr>
          <p:spPr bwMode="auto">
            <a:xfrm rot="-5400000">
              <a:off x="2633" y="1383"/>
              <a:ext cx="14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69" name="Freeform 315"/>
            <p:cNvSpPr>
              <a:spLocks/>
            </p:cNvSpPr>
            <p:nvPr/>
          </p:nvSpPr>
          <p:spPr bwMode="auto">
            <a:xfrm>
              <a:off x="128" y="2201"/>
              <a:ext cx="2838" cy="187"/>
            </a:xfrm>
            <a:custGeom>
              <a:avLst/>
              <a:gdLst>
                <a:gd name="T0" fmla="*/ 0 w 10158"/>
                <a:gd name="T1" fmla="*/ 0 h 678"/>
                <a:gd name="T2" fmla="*/ 0 w 10158"/>
                <a:gd name="T3" fmla="*/ 0 h 678"/>
                <a:gd name="T4" fmla="*/ 0 w 10158"/>
                <a:gd name="T5" fmla="*/ 0 h 678"/>
                <a:gd name="T6" fmla="*/ 0 w 10158"/>
                <a:gd name="T7" fmla="*/ 0 h 678"/>
                <a:gd name="T8" fmla="*/ 0 w 10158"/>
                <a:gd name="T9" fmla="*/ 0 h 678"/>
                <a:gd name="T10" fmla="*/ 0 w 10158"/>
                <a:gd name="T11" fmla="*/ 0 h 6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158"/>
                <a:gd name="T19" fmla="*/ 0 h 678"/>
                <a:gd name="T20" fmla="*/ 10158 w 10158"/>
                <a:gd name="T21" fmla="*/ 678 h 6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158" h="678">
                  <a:moveTo>
                    <a:pt x="0" y="339"/>
                  </a:moveTo>
                  <a:cubicBezTo>
                    <a:pt x="0" y="151"/>
                    <a:pt x="2274" y="0"/>
                    <a:pt x="5079" y="0"/>
                  </a:cubicBezTo>
                  <a:cubicBezTo>
                    <a:pt x="7884" y="0"/>
                    <a:pt x="10158" y="151"/>
                    <a:pt x="10158" y="339"/>
                  </a:cubicBezTo>
                  <a:cubicBezTo>
                    <a:pt x="10158" y="339"/>
                    <a:pt x="10158" y="339"/>
                    <a:pt x="10158" y="339"/>
                  </a:cubicBezTo>
                  <a:cubicBezTo>
                    <a:pt x="10158" y="526"/>
                    <a:pt x="7884" y="678"/>
                    <a:pt x="5079" y="678"/>
                  </a:cubicBezTo>
                  <a:cubicBezTo>
                    <a:pt x="2274" y="678"/>
                    <a:pt x="0" y="526"/>
                    <a:pt x="0" y="339"/>
                  </a:cubicBezTo>
                </a:path>
              </a:pathLst>
            </a:custGeom>
            <a:solidFill>
              <a:srgbClr val="FFC6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70" name="Freeform 316"/>
            <p:cNvSpPr>
              <a:spLocks/>
            </p:cNvSpPr>
            <p:nvPr/>
          </p:nvSpPr>
          <p:spPr bwMode="auto">
            <a:xfrm>
              <a:off x="128" y="2201"/>
              <a:ext cx="2838" cy="187"/>
            </a:xfrm>
            <a:custGeom>
              <a:avLst/>
              <a:gdLst>
                <a:gd name="T0" fmla="*/ 0 w 2838"/>
                <a:gd name="T1" fmla="*/ 93 h 187"/>
                <a:gd name="T2" fmla="*/ 1419 w 2838"/>
                <a:gd name="T3" fmla="*/ 0 h 187"/>
                <a:gd name="T4" fmla="*/ 2838 w 2838"/>
                <a:gd name="T5" fmla="*/ 93 h 187"/>
                <a:gd name="T6" fmla="*/ 2838 w 2838"/>
                <a:gd name="T7" fmla="*/ 93 h 187"/>
                <a:gd name="T8" fmla="*/ 1419 w 2838"/>
                <a:gd name="T9" fmla="*/ 187 h 187"/>
                <a:gd name="T10" fmla="*/ 0 w 2838"/>
                <a:gd name="T11" fmla="*/ 93 h 1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38"/>
                <a:gd name="T19" fmla="*/ 0 h 187"/>
                <a:gd name="T20" fmla="*/ 2838 w 2838"/>
                <a:gd name="T21" fmla="*/ 187 h 1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38" h="187">
                  <a:moveTo>
                    <a:pt x="0" y="93"/>
                  </a:moveTo>
                  <a:cubicBezTo>
                    <a:pt x="0" y="41"/>
                    <a:pt x="635" y="0"/>
                    <a:pt x="1419" y="0"/>
                  </a:cubicBezTo>
                  <a:cubicBezTo>
                    <a:pt x="2203" y="0"/>
                    <a:pt x="2838" y="41"/>
                    <a:pt x="2838" y="93"/>
                  </a:cubicBezTo>
                  <a:cubicBezTo>
                    <a:pt x="2838" y="93"/>
                    <a:pt x="2838" y="93"/>
                    <a:pt x="2838" y="93"/>
                  </a:cubicBezTo>
                  <a:cubicBezTo>
                    <a:pt x="2838" y="145"/>
                    <a:pt x="2203" y="187"/>
                    <a:pt x="1419" y="187"/>
                  </a:cubicBezTo>
                  <a:cubicBezTo>
                    <a:pt x="635" y="187"/>
                    <a:pt x="0" y="145"/>
                    <a:pt x="0" y="93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71" name="Rectangle 317"/>
            <p:cNvSpPr>
              <a:spLocks noChangeArrowheads="1"/>
            </p:cNvSpPr>
            <p:nvPr/>
          </p:nvSpPr>
          <p:spPr bwMode="auto">
            <a:xfrm>
              <a:off x="423" y="2912"/>
              <a:ext cx="844" cy="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900" b="1" i="0">
                  <a:solidFill>
                    <a:srgbClr val="000000"/>
                  </a:solidFill>
                  <a:ea typeface="宋体" pitchFamily="2" charset="-122"/>
                </a:rPr>
                <a:t>COMPONENT SERVER 1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72" name="Rectangle 318"/>
            <p:cNvSpPr>
              <a:spLocks noChangeArrowheads="1"/>
            </p:cNvSpPr>
            <p:nvPr/>
          </p:nvSpPr>
          <p:spPr bwMode="auto">
            <a:xfrm>
              <a:off x="2033" y="2912"/>
              <a:ext cx="844" cy="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900" b="1" i="0">
                  <a:solidFill>
                    <a:srgbClr val="000000"/>
                  </a:solidFill>
                  <a:ea typeface="宋体" pitchFamily="2" charset="-122"/>
                </a:rPr>
                <a:t>COMPONENT SERVER 2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88173" name="Freeform 319"/>
            <p:cNvSpPr>
              <a:spLocks/>
            </p:cNvSpPr>
            <p:nvPr/>
          </p:nvSpPr>
          <p:spPr bwMode="auto">
            <a:xfrm>
              <a:off x="1530" y="2048"/>
              <a:ext cx="118" cy="561"/>
            </a:xfrm>
            <a:custGeom>
              <a:avLst/>
              <a:gdLst>
                <a:gd name="T0" fmla="*/ 0 w 118"/>
                <a:gd name="T1" fmla="*/ 0 h 561"/>
                <a:gd name="T2" fmla="*/ 59 w 118"/>
                <a:gd name="T3" fmla="*/ 241 h 561"/>
                <a:gd name="T4" fmla="*/ 0 w 118"/>
                <a:gd name="T5" fmla="*/ 321 h 561"/>
                <a:gd name="T6" fmla="*/ 59 w 118"/>
                <a:gd name="T7" fmla="*/ 561 h 561"/>
                <a:gd name="T8" fmla="*/ 118 w 118"/>
                <a:gd name="T9" fmla="*/ 561 h 561"/>
                <a:gd name="T10" fmla="*/ 59 w 118"/>
                <a:gd name="T11" fmla="*/ 321 h 561"/>
                <a:gd name="T12" fmla="*/ 118 w 118"/>
                <a:gd name="T13" fmla="*/ 241 h 561"/>
                <a:gd name="T14" fmla="*/ 59 w 118"/>
                <a:gd name="T15" fmla="*/ 0 h 561"/>
                <a:gd name="T16" fmla="*/ 0 w 118"/>
                <a:gd name="T17" fmla="*/ 0 h 5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8"/>
                <a:gd name="T28" fmla="*/ 0 h 561"/>
                <a:gd name="T29" fmla="*/ 118 w 118"/>
                <a:gd name="T30" fmla="*/ 561 h 5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8" h="561">
                  <a:moveTo>
                    <a:pt x="0" y="0"/>
                  </a:moveTo>
                  <a:lnTo>
                    <a:pt x="59" y="241"/>
                  </a:lnTo>
                  <a:lnTo>
                    <a:pt x="0" y="321"/>
                  </a:lnTo>
                  <a:lnTo>
                    <a:pt x="59" y="561"/>
                  </a:lnTo>
                  <a:lnTo>
                    <a:pt x="118" y="561"/>
                  </a:lnTo>
                  <a:lnTo>
                    <a:pt x="59" y="321"/>
                  </a:lnTo>
                  <a:lnTo>
                    <a:pt x="118" y="241"/>
                  </a:lnTo>
                  <a:lnTo>
                    <a:pt x="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74" name="Freeform 320"/>
            <p:cNvSpPr>
              <a:spLocks/>
            </p:cNvSpPr>
            <p:nvPr/>
          </p:nvSpPr>
          <p:spPr bwMode="auto">
            <a:xfrm>
              <a:off x="1530" y="2048"/>
              <a:ext cx="118" cy="561"/>
            </a:xfrm>
            <a:custGeom>
              <a:avLst/>
              <a:gdLst>
                <a:gd name="T0" fmla="*/ 0 w 118"/>
                <a:gd name="T1" fmla="*/ 0 h 561"/>
                <a:gd name="T2" fmla="*/ 59 w 118"/>
                <a:gd name="T3" fmla="*/ 241 h 561"/>
                <a:gd name="T4" fmla="*/ 0 w 118"/>
                <a:gd name="T5" fmla="*/ 321 h 561"/>
                <a:gd name="T6" fmla="*/ 59 w 118"/>
                <a:gd name="T7" fmla="*/ 561 h 561"/>
                <a:gd name="T8" fmla="*/ 118 w 118"/>
                <a:gd name="T9" fmla="*/ 561 h 561"/>
                <a:gd name="T10" fmla="*/ 59 w 118"/>
                <a:gd name="T11" fmla="*/ 321 h 561"/>
                <a:gd name="T12" fmla="*/ 118 w 118"/>
                <a:gd name="T13" fmla="*/ 241 h 561"/>
                <a:gd name="T14" fmla="*/ 59 w 118"/>
                <a:gd name="T15" fmla="*/ 0 h 561"/>
                <a:gd name="T16" fmla="*/ 0 w 118"/>
                <a:gd name="T17" fmla="*/ 0 h 5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8"/>
                <a:gd name="T28" fmla="*/ 0 h 561"/>
                <a:gd name="T29" fmla="*/ 118 w 118"/>
                <a:gd name="T30" fmla="*/ 561 h 5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8" h="561">
                  <a:moveTo>
                    <a:pt x="0" y="0"/>
                  </a:moveTo>
                  <a:lnTo>
                    <a:pt x="59" y="241"/>
                  </a:lnTo>
                  <a:lnTo>
                    <a:pt x="0" y="321"/>
                  </a:lnTo>
                  <a:lnTo>
                    <a:pt x="59" y="561"/>
                  </a:lnTo>
                  <a:lnTo>
                    <a:pt x="118" y="561"/>
                  </a:lnTo>
                  <a:lnTo>
                    <a:pt x="59" y="321"/>
                  </a:lnTo>
                  <a:lnTo>
                    <a:pt x="118" y="241"/>
                  </a:lnTo>
                  <a:lnTo>
                    <a:pt x="5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rnd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75" name="Freeform 321"/>
            <p:cNvSpPr>
              <a:spLocks/>
            </p:cNvSpPr>
            <p:nvPr/>
          </p:nvSpPr>
          <p:spPr bwMode="auto">
            <a:xfrm>
              <a:off x="1589" y="2048"/>
              <a:ext cx="59" cy="561"/>
            </a:xfrm>
            <a:custGeom>
              <a:avLst/>
              <a:gdLst>
                <a:gd name="T0" fmla="*/ 0 w 59"/>
                <a:gd name="T1" fmla="*/ 0 h 561"/>
                <a:gd name="T2" fmla="*/ 59 w 59"/>
                <a:gd name="T3" fmla="*/ 241 h 561"/>
                <a:gd name="T4" fmla="*/ 0 w 59"/>
                <a:gd name="T5" fmla="*/ 321 h 561"/>
                <a:gd name="T6" fmla="*/ 59 w 59"/>
                <a:gd name="T7" fmla="*/ 561 h 56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9"/>
                <a:gd name="T13" fmla="*/ 0 h 561"/>
                <a:gd name="T14" fmla="*/ 59 w 59"/>
                <a:gd name="T15" fmla="*/ 561 h 56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9" h="561">
                  <a:moveTo>
                    <a:pt x="0" y="0"/>
                  </a:moveTo>
                  <a:lnTo>
                    <a:pt x="59" y="241"/>
                  </a:lnTo>
                  <a:lnTo>
                    <a:pt x="0" y="321"/>
                  </a:lnTo>
                  <a:lnTo>
                    <a:pt x="59" y="561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76" name="Freeform 322"/>
            <p:cNvSpPr>
              <a:spLocks/>
            </p:cNvSpPr>
            <p:nvPr/>
          </p:nvSpPr>
          <p:spPr bwMode="auto">
            <a:xfrm>
              <a:off x="1530" y="2048"/>
              <a:ext cx="59" cy="561"/>
            </a:xfrm>
            <a:custGeom>
              <a:avLst/>
              <a:gdLst>
                <a:gd name="T0" fmla="*/ 0 w 59"/>
                <a:gd name="T1" fmla="*/ 0 h 561"/>
                <a:gd name="T2" fmla="*/ 59 w 59"/>
                <a:gd name="T3" fmla="*/ 241 h 561"/>
                <a:gd name="T4" fmla="*/ 0 w 59"/>
                <a:gd name="T5" fmla="*/ 321 h 561"/>
                <a:gd name="T6" fmla="*/ 59 w 59"/>
                <a:gd name="T7" fmla="*/ 561 h 56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9"/>
                <a:gd name="T13" fmla="*/ 0 h 561"/>
                <a:gd name="T14" fmla="*/ 59 w 59"/>
                <a:gd name="T15" fmla="*/ 561 h 56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9" h="561">
                  <a:moveTo>
                    <a:pt x="0" y="0"/>
                  </a:moveTo>
                  <a:lnTo>
                    <a:pt x="59" y="241"/>
                  </a:lnTo>
                  <a:lnTo>
                    <a:pt x="0" y="321"/>
                  </a:lnTo>
                  <a:lnTo>
                    <a:pt x="59" y="561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8177" name="Rectangle 323"/>
            <p:cNvSpPr>
              <a:spLocks noChangeArrowheads="1"/>
            </p:cNvSpPr>
            <p:nvPr/>
          </p:nvSpPr>
          <p:spPr bwMode="auto">
            <a:xfrm>
              <a:off x="1349" y="2233"/>
              <a:ext cx="208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200" i="0">
                  <a:solidFill>
                    <a:srgbClr val="000000"/>
                  </a:solidFill>
                  <a:ea typeface="宋体" pitchFamily="2" charset="-122"/>
                </a:rPr>
                <a:t>ORB</a:t>
              </a:r>
              <a:endParaRPr lang="en-US" altLang="zh-CN" i="0">
                <a:ea typeface="宋体" pitchFamily="2" charset="-122"/>
              </a:endParaRPr>
            </a:p>
          </p:txBody>
        </p:sp>
      </p:grpSp>
      <p:sp>
        <p:nvSpPr>
          <p:cNvPr id="88069" name="Rectangle 324"/>
          <p:cNvSpPr>
            <a:spLocks noChangeArrowheads="1"/>
          </p:cNvSpPr>
          <p:nvPr/>
        </p:nvSpPr>
        <p:spPr bwMode="auto">
          <a:xfrm>
            <a:off x="123825" y="5141913"/>
            <a:ext cx="4854575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114300" indent="-114300">
              <a:spcBef>
                <a:spcPct val="0"/>
              </a:spcBef>
              <a:buFontTx/>
              <a:buChar char="•"/>
            </a:pPr>
            <a:r>
              <a:rPr lang="en-US" altLang="zh-CN" i="0">
                <a:ea typeface="宋体" pitchFamily="2" charset="-122"/>
              </a:rPr>
              <a:t>Containers define operations that enable component executors to access common middleware services &amp; runtime policies</a:t>
            </a:r>
          </a:p>
        </p:txBody>
      </p:sp>
      <p:sp>
        <p:nvSpPr>
          <p:cNvPr id="88070" name="Rectangle 326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Capabilities of CORBA Component Model (CCM)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cs typeface="+mj-cs"/>
              </a:rPr>
              <a:t>DDS for Lightweight CCM</a:t>
            </a:r>
          </a:p>
        </p:txBody>
      </p:sp>
      <p:sp>
        <p:nvSpPr>
          <p:cNvPr id="165891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smtClean="0">
              <a:ea typeface="ＭＳ Ｐゴシック" pitchFamily="34" charset="-128"/>
            </a:endParaRPr>
          </a:p>
        </p:txBody>
      </p:sp>
      <p:sp>
        <p:nvSpPr>
          <p:cNvPr id="165892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C6262681-A7FD-472E-8D8B-F42D41FD2B27}" type="slidenum">
              <a:rPr lang="zh-CN" altLang="en-US" smtClean="0">
                <a:latin typeface="Arial" charset="0"/>
              </a:rPr>
              <a:pPr/>
              <a:t>140</a:t>
            </a:fld>
            <a:endParaRPr lang="en-US" altLang="zh-CN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DDS for Lightweight CCM (1/3)</a:t>
            </a:r>
          </a:p>
        </p:txBody>
      </p:sp>
      <p:sp>
        <p:nvSpPr>
          <p:cNvPr id="166915" name="Content Placeholder 5"/>
          <p:cNvSpPr>
            <a:spLocks noGrp="1"/>
          </p:cNvSpPr>
          <p:nvPr>
            <p:ph idx="1"/>
          </p:nvPr>
        </p:nvSpPr>
        <p:spPr>
          <a:xfrm>
            <a:off x="152400" y="1143000"/>
            <a:ext cx="7529513" cy="5181600"/>
          </a:xfrm>
        </p:spPr>
        <p:txBody>
          <a:bodyPr/>
          <a:lstStyle/>
          <a:p>
            <a:pPr eaLnBrk="1" hangingPunct="1"/>
            <a:r>
              <a:rPr lang="en-US" smtClean="0"/>
              <a:t>The Data Distribution Service (DDS) provides robust and high performance communication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Accommodates any flavor of pub/sub communication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Rich API for configuring behavior and Quality of Service (QoS)</a:t>
            </a:r>
          </a:p>
          <a:p>
            <a:pPr eaLnBrk="1" hangingPunct="1"/>
            <a:r>
              <a:rPr lang="en-US" smtClean="0"/>
              <a:t>Flexibility and robustness comes at the price of increased complexity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Configuration can be tedious and error-prone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Developers must write boilerplate code to bootstrap and configure their application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Must develop ad-hoc and proprietary ways to store and apply configuration data</a:t>
            </a:r>
          </a:p>
        </p:txBody>
      </p:sp>
      <p:sp>
        <p:nvSpPr>
          <p:cNvPr id="166916" name="Rectangle 6"/>
          <p:cNvSpPr>
            <a:spLocks noChangeArrowheads="1"/>
          </p:cNvSpPr>
          <p:nvPr/>
        </p:nvSpPr>
        <p:spPr bwMode="auto">
          <a:xfrm>
            <a:off x="533400" y="5791200"/>
            <a:ext cx="7599363" cy="782638"/>
          </a:xfrm>
          <a:prstGeom prst="rect">
            <a:avLst/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200" b="1">
                <a:solidFill>
                  <a:srgbClr val="FF0000"/>
                </a:solidFill>
              </a:rPr>
              <a:t>The DDS for Lightweight CCM (DDS4CCM) resolves these challenges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DDS for Lightweight CCM (2/3)</a:t>
            </a:r>
          </a:p>
        </p:txBody>
      </p:sp>
      <p:sp>
        <p:nvSpPr>
          <p:cNvPr id="167939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655050" cy="476885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Provides a simpler API to the application developer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Completely removes configuration from the scope of the application developer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Defines ready-to-use ports intended to hide complexity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Well-defined DDS patterns are codified in connectors with associated QoS settings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Provides robust deployment and configuration support to DDS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Provides a container (via CCM) to perform application bootstrapping and configuration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Application binary distribution to distributed, heterogeneous domains</a:t>
            </a:r>
          </a:p>
          <a:p>
            <a:pPr lvl="1" eaLnBrk="1" hangingPunct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Coordinated application startup and teardown across distributed nodes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DDS for Lightweight CCM (3/3)</a:t>
            </a:r>
          </a:p>
        </p:txBody>
      </p:sp>
      <p:sp>
        <p:nvSpPr>
          <p:cNvPr id="168963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8264525" cy="4768850"/>
          </a:xfrm>
        </p:spPr>
        <p:txBody>
          <a:bodyPr/>
          <a:lstStyle/>
          <a:p>
            <a:pPr eaLnBrk="1" hangingPunct="1"/>
            <a:r>
              <a:rPr lang="en-US" smtClean="0"/>
              <a:t>Specification tries not to prevent advanced DDS usage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All ports provide access to a more detailed interface</a:t>
            </a:r>
          </a:p>
          <a:p>
            <a:pPr lvl="1" eaLnBrk="1" hangingPunct="1"/>
            <a:r>
              <a:rPr lang="en-US" smtClean="0">
                <a:ea typeface="ＭＳ Ｐゴシック" pitchFamily="34" charset="-128"/>
              </a:rPr>
              <a:t>All involved DDS entities can be discovered using this starting point</a:t>
            </a:r>
          </a:p>
          <a:p>
            <a:pPr lvl="1" eaLnBrk="1" hangingPunct="1"/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DDS4CCM Basic Ports (1/3)</a:t>
            </a:r>
          </a:p>
        </p:txBody>
      </p:sp>
      <p:sp>
        <p:nvSpPr>
          <p:cNvPr id="169987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264525" cy="4768850"/>
          </a:xfrm>
        </p:spPr>
        <p:txBody>
          <a:bodyPr/>
          <a:lstStyle/>
          <a:p>
            <a:pPr eaLnBrk="1" hangingPunct="1"/>
            <a:r>
              <a:rPr lang="en-US" smtClean="0"/>
              <a:t>The basic ports are grouped into three categories:  </a:t>
            </a:r>
            <a:r>
              <a:rPr lang="en-US" i="1" smtClean="0"/>
              <a:t>Data Access – Publishing, Data Access – Subscribing, </a:t>
            </a:r>
            <a:r>
              <a:rPr lang="en-US" smtClean="0"/>
              <a:t>and </a:t>
            </a:r>
            <a:r>
              <a:rPr lang="en-US" i="1" smtClean="0"/>
              <a:t>Status Access</a:t>
            </a:r>
            <a:endParaRPr lang="en-US" smtClean="0"/>
          </a:p>
          <a:p>
            <a:pPr eaLnBrk="1" hangingPunct="1"/>
            <a:r>
              <a:rPr lang="en-US" b="1" smtClean="0"/>
              <a:t>Data Access – Publishing</a:t>
            </a:r>
            <a:endParaRPr lang="en-US" smtClean="0"/>
          </a:p>
          <a:p>
            <a:pPr lvl="1" eaLnBrk="1" hangingPunct="1"/>
            <a:r>
              <a:rPr lang="en-US" b="1" smtClean="0">
                <a:ea typeface="ＭＳ Ｐゴシック" pitchFamily="34" charset="-128"/>
              </a:rPr>
              <a:t>Writer</a:t>
            </a:r>
            <a:r>
              <a:rPr lang="en-US" smtClean="0">
                <a:ea typeface="ＭＳ Ｐゴシック" pitchFamily="34" charset="-128"/>
              </a:rPr>
              <a:t> – Allows publication of data on a topic without regard to the instance lifecycle.</a:t>
            </a:r>
          </a:p>
          <a:p>
            <a:pPr lvl="1" eaLnBrk="1" hangingPunct="1"/>
            <a:r>
              <a:rPr lang="en-US" b="1" smtClean="0">
                <a:ea typeface="ＭＳ Ｐゴシック" pitchFamily="34" charset="-128"/>
              </a:rPr>
              <a:t>Updater</a:t>
            </a:r>
            <a:r>
              <a:rPr lang="en-US" smtClean="0">
                <a:ea typeface="ＭＳ Ｐゴシック" pitchFamily="34" charset="-128"/>
              </a:rPr>
              <a:t>– Allows publication of data with management of instance lifecycle.  Allows creation, update, and deletion of instances.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DDS4CCM Basic Ports (2/3)</a:t>
            </a:r>
          </a:p>
        </p:txBody>
      </p:sp>
      <p:sp>
        <p:nvSpPr>
          <p:cNvPr id="171011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264525" cy="4768850"/>
          </a:xfrm>
        </p:spPr>
        <p:txBody>
          <a:bodyPr/>
          <a:lstStyle/>
          <a:p>
            <a:pPr eaLnBrk="1" hangingPunct="1"/>
            <a:r>
              <a:rPr lang="en-US" b="1" smtClean="0"/>
              <a:t>Data Access – Subscribing</a:t>
            </a:r>
            <a:endParaRPr lang="en-US" smtClean="0"/>
          </a:p>
          <a:p>
            <a:pPr lvl="1" eaLnBrk="1" hangingPunct="1"/>
            <a:r>
              <a:rPr lang="en-US" b="1" smtClean="0">
                <a:ea typeface="ＭＳ Ｐゴシック" pitchFamily="34" charset="-128"/>
              </a:rPr>
              <a:t>Reader</a:t>
            </a:r>
            <a:r>
              <a:rPr lang="en-US" smtClean="0">
                <a:ea typeface="ＭＳ Ｐゴシック" pitchFamily="34" charset="-128"/>
              </a:rPr>
              <a:t> – Allows access to one or more instances with non-blocking semantics.</a:t>
            </a:r>
          </a:p>
          <a:p>
            <a:pPr lvl="1" eaLnBrk="1" hangingPunct="1"/>
            <a:r>
              <a:rPr lang="en-US" b="1" smtClean="0">
                <a:ea typeface="ＭＳ Ｐゴシック" pitchFamily="34" charset="-128"/>
              </a:rPr>
              <a:t>Getter</a:t>
            </a:r>
            <a:r>
              <a:rPr lang="en-US" smtClean="0">
                <a:ea typeface="ＭＳ Ｐゴシック" pitchFamily="34" charset="-128"/>
              </a:rPr>
              <a:t> – Allows access to one or more instances with blocking semantics.</a:t>
            </a:r>
          </a:p>
          <a:p>
            <a:pPr lvl="1" eaLnBrk="1" hangingPunct="1"/>
            <a:r>
              <a:rPr lang="en-US" b="1" smtClean="0">
                <a:ea typeface="ＭＳ Ｐゴシック" pitchFamily="34" charset="-128"/>
              </a:rPr>
              <a:t>Listener</a:t>
            </a:r>
            <a:r>
              <a:rPr lang="en-US" smtClean="0">
                <a:ea typeface="ＭＳ Ｐゴシック" pitchFamily="34" charset="-128"/>
              </a:rPr>
              <a:t> – Provides a callback mechanism to the application when new data arrives, regardless of instance state</a:t>
            </a:r>
          </a:p>
          <a:p>
            <a:pPr lvl="1" eaLnBrk="1" hangingPunct="1"/>
            <a:r>
              <a:rPr lang="en-US" b="1" smtClean="0">
                <a:ea typeface="ＭＳ Ｐゴシック" pitchFamily="34" charset="-128"/>
              </a:rPr>
              <a:t>StateListener</a:t>
            </a:r>
            <a:r>
              <a:rPr lang="en-US" smtClean="0">
                <a:ea typeface="ＭＳ Ｐゴシック" pitchFamily="34" charset="-128"/>
              </a:rPr>
              <a:t> – Provides a callback mechanism to the application when new data arrives, with different operations depending on state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DDS4CCM Basic Ports (3/3)</a:t>
            </a:r>
          </a:p>
        </p:txBody>
      </p:sp>
      <p:sp>
        <p:nvSpPr>
          <p:cNvPr id="172035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264525" cy="4768850"/>
          </a:xfrm>
        </p:spPr>
        <p:txBody>
          <a:bodyPr/>
          <a:lstStyle/>
          <a:p>
            <a:pPr eaLnBrk="1" hangingPunct="1"/>
            <a:r>
              <a:rPr lang="en-US" b="1" smtClean="0"/>
              <a:t>Status Access</a:t>
            </a:r>
            <a:endParaRPr lang="en-US" smtClean="0"/>
          </a:p>
          <a:p>
            <a:pPr lvl="1" eaLnBrk="1" hangingPunct="1"/>
            <a:r>
              <a:rPr lang="en-US" b="1" smtClean="0">
                <a:ea typeface="ＭＳ Ｐゴシック" pitchFamily="34" charset="-128"/>
              </a:rPr>
              <a:t>PortStatusListener</a:t>
            </a:r>
            <a:r>
              <a:rPr lang="en-US" smtClean="0">
                <a:ea typeface="ＭＳ Ｐゴシック" pitchFamily="34" charset="-128"/>
              </a:rPr>
              <a:t> – Delivers status related to ports, this information is relevant to data subscribers. </a:t>
            </a:r>
          </a:p>
          <a:p>
            <a:pPr lvl="1" eaLnBrk="1" hangingPunct="1"/>
            <a:r>
              <a:rPr lang="en-US" b="1" smtClean="0">
                <a:ea typeface="ＭＳ Ｐゴシック" pitchFamily="34" charset="-128"/>
              </a:rPr>
              <a:t>ConnectorStatusListener</a:t>
            </a:r>
            <a:r>
              <a:rPr lang="en-US" smtClean="0">
                <a:ea typeface="ＭＳ Ｐゴシック" pitchFamily="34" charset="-128"/>
              </a:rPr>
              <a:t> – Delivers status updates that are relevant system-wide. 	</a:t>
            </a:r>
          </a:p>
          <a:p>
            <a:pPr eaLnBrk="1" hangingPunct="1">
              <a:buFont typeface="Wingdings" pitchFamily="2" charset="2"/>
              <a:buNone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DDS4CCM Extended Ports (1/2)</a:t>
            </a:r>
          </a:p>
        </p:txBody>
      </p:sp>
      <p:sp>
        <p:nvSpPr>
          <p:cNvPr id="173059" name="Content Placeholder 2"/>
          <p:cNvSpPr>
            <a:spLocks noGrp="1"/>
          </p:cNvSpPr>
          <p:nvPr>
            <p:ph idx="1"/>
          </p:nvPr>
        </p:nvSpPr>
        <p:spPr>
          <a:xfrm>
            <a:off x="152400" y="1281113"/>
            <a:ext cx="8839200" cy="2597150"/>
          </a:xfrm>
        </p:spPr>
        <p:txBody>
          <a:bodyPr/>
          <a:lstStyle/>
          <a:p>
            <a:pPr eaLnBrk="1" hangingPunct="1"/>
            <a:r>
              <a:rPr lang="en-US" dirty="0" smtClean="0"/>
              <a:t>The extended ports – in most cases – combine a basic port with the corresponding DCPS IDL interface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Provides the opportunity to access advanced DDS features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Increases code portability by not exposing DDS implementation directly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Subscriber ports also include a </a:t>
            </a:r>
            <a:r>
              <a:rPr lang="en-US" dirty="0" err="1" smtClean="0">
                <a:ea typeface="ＭＳ Ｐゴシック" pitchFamily="34" charset="-128"/>
              </a:rPr>
              <a:t>PortStatusListener</a:t>
            </a:r>
            <a:endParaRPr lang="en-US" dirty="0" smtClean="0">
              <a:ea typeface="ＭＳ Ｐゴシック" pitchFamily="34" charset="-128"/>
            </a:endParaRPr>
          </a:p>
          <a:p>
            <a:pPr eaLnBrk="1" hangingPunct="1"/>
            <a:endParaRPr lang="en-US" dirty="0" smtClean="0"/>
          </a:p>
        </p:txBody>
      </p:sp>
      <p:sp>
        <p:nvSpPr>
          <p:cNvPr id="173060" name="TextBox 3"/>
          <p:cNvSpPr txBox="1">
            <a:spLocks noChangeArrowheads="1"/>
          </p:cNvSpPr>
          <p:nvPr/>
        </p:nvSpPr>
        <p:spPr bwMode="auto">
          <a:xfrm>
            <a:off x="423863" y="3802063"/>
            <a:ext cx="4021137" cy="127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porttype DDS_Write {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uses Writer data;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uses DDS::DataWriter dds_entity;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sp>
        <p:nvSpPr>
          <p:cNvPr id="173061" name="TextBox 4"/>
          <p:cNvSpPr txBox="1">
            <a:spLocks noChangeArrowheads="1"/>
          </p:cNvSpPr>
          <p:nvPr/>
        </p:nvSpPr>
        <p:spPr bwMode="auto">
          <a:xfrm>
            <a:off x="4308653" y="3797300"/>
            <a:ext cx="4835347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porttype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DDS_Read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{</a:t>
            </a:r>
          </a:p>
          <a:p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uses Reader data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 attribute </a:t>
            </a:r>
            <a:r>
              <a:rPr lang="en-US" sz="1400" i="0" dirty="0" err="1" smtClean="0">
                <a:latin typeface="Courier New" pitchFamily="49" charset="0"/>
                <a:cs typeface="Courier New" pitchFamily="49" charset="0"/>
              </a:rPr>
              <a:t>QueryFilter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filter;</a:t>
            </a:r>
          </a:p>
          <a:p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 uses </a:t>
            </a:r>
            <a:r>
              <a:rPr lang="en-US" sz="1400" i="0" dirty="0" err="1" smtClean="0">
                <a:latin typeface="Courier New" pitchFamily="49" charset="0"/>
                <a:cs typeface="Courier New" pitchFamily="49" charset="0"/>
              </a:rPr>
              <a:t>ContentFilterSetting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 err="1" smtClean="0">
                <a:latin typeface="Courier New" pitchFamily="49" charset="0"/>
                <a:cs typeface="Courier New" pitchFamily="49" charset="0"/>
              </a:rPr>
              <a:t>filter_config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;</a:t>
            </a:r>
            <a:endParaRPr lang="en-US" sz="1400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uses DDS::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DataReader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dds_entity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provides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PortStatusListener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status;</a:t>
            </a:r>
          </a:p>
          <a:p>
            <a:r>
              <a:rPr lang="en-US" sz="1400" i="0" dirty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DDS4CCM Extended Ports (2/2)</a:t>
            </a:r>
          </a:p>
        </p:txBody>
      </p:sp>
      <p:sp>
        <p:nvSpPr>
          <p:cNvPr id="174083" name="Content Placeholder 2"/>
          <p:cNvSpPr>
            <a:spLocks noGrp="1"/>
          </p:cNvSpPr>
          <p:nvPr>
            <p:ph idx="1"/>
          </p:nvPr>
        </p:nvSpPr>
        <p:spPr>
          <a:xfrm>
            <a:off x="152400" y="1143000"/>
            <a:ext cx="8839200" cy="2484438"/>
          </a:xfrm>
        </p:spPr>
        <p:txBody>
          <a:bodyPr/>
          <a:lstStyle/>
          <a:p>
            <a:pPr eaLnBrk="1" hangingPunct="1"/>
            <a:r>
              <a:rPr lang="en-US" dirty="0" smtClean="0"/>
              <a:t>Listener ports (updates are pushed to the component) contain both Reader and Listener ports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‘Reader’ portion of the extended port is used to configure criteria used to select updates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Selected updates are pushed to the component</a:t>
            </a:r>
          </a:p>
          <a:p>
            <a:pPr lvl="1" eaLnBrk="1" hangingPunct="1"/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174084" name="TextBox 3"/>
          <p:cNvSpPr txBox="1">
            <a:spLocks noChangeArrowheads="1"/>
          </p:cNvSpPr>
          <p:nvPr/>
        </p:nvSpPr>
        <p:spPr bwMode="auto">
          <a:xfrm>
            <a:off x="177800" y="3252788"/>
            <a:ext cx="4211638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porttype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DDS_Listen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{</a:t>
            </a: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uses Reader data;</a:t>
            </a: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uses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DataListenerControl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control;</a:t>
            </a: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provides Listener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data_listener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attribute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QueryFilter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filter;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uses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ContentFilterSetting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filter_config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;</a:t>
            </a:r>
            <a:endParaRPr lang="en-US" sz="1200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uses DDS::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DataReader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dds_entity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provides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PortStatusListener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status;</a:t>
            </a: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};   </a:t>
            </a:r>
          </a:p>
        </p:txBody>
      </p:sp>
      <p:sp>
        <p:nvSpPr>
          <p:cNvPr id="174085" name="TextBox 4"/>
          <p:cNvSpPr txBox="1">
            <a:spLocks noChangeArrowheads="1"/>
          </p:cNvSpPr>
          <p:nvPr/>
        </p:nvSpPr>
        <p:spPr bwMode="auto">
          <a:xfrm>
            <a:off x="4754563" y="3249613"/>
            <a:ext cx="4389437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porttype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DDS_StateListen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{</a:t>
            </a: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uses Reader data;</a:t>
            </a: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uses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ListenerControl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data_control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provides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StateListener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data_listener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attribute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QueryFilter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filter;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uses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ContentFilterSetting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filter_config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;</a:t>
            </a:r>
            <a:endParaRPr lang="en-US" sz="1200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uses DDS::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DataReader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dds_entity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provides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PortStatusListener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status;</a:t>
            </a:r>
          </a:p>
          <a:p>
            <a:r>
              <a:rPr lang="en-US" sz="1200" i="0" dirty="0">
                <a:latin typeface="Courier New" pitchFamily="49" charset="0"/>
                <a:cs typeface="Courier New" pitchFamily="49" charset="0"/>
              </a:rPr>
              <a:t>};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DDS4CCM Standard Connectors (1/2)</a:t>
            </a:r>
          </a:p>
        </p:txBody>
      </p:sp>
      <p:sp>
        <p:nvSpPr>
          <p:cNvPr id="175107" name="Content Placeholder 2"/>
          <p:cNvSpPr>
            <a:spLocks noGrp="1"/>
          </p:cNvSpPr>
          <p:nvPr>
            <p:ph sz="half" idx="1"/>
          </p:nvPr>
        </p:nvSpPr>
        <p:spPr>
          <a:xfrm>
            <a:off x="0" y="1143000"/>
            <a:ext cx="4572000" cy="4768850"/>
          </a:xfrm>
        </p:spPr>
        <p:txBody>
          <a:bodyPr/>
          <a:lstStyle/>
          <a:p>
            <a:pPr eaLnBrk="1" hangingPunct="1"/>
            <a:r>
              <a:rPr lang="en-US" sz="2000" smtClean="0"/>
              <a:t>Gathers connectors for all roles in a given use pattern</a:t>
            </a:r>
          </a:p>
          <a:p>
            <a:pPr lvl="1" eaLnBrk="1" hangingPunct="1"/>
            <a:r>
              <a:rPr lang="en-US" sz="2000" smtClean="0">
                <a:ea typeface="ＭＳ Ｐゴシック" pitchFamily="34" charset="-128"/>
              </a:rPr>
              <a:t>One or more DDS4CCM Extended Ports (as mirrorports)</a:t>
            </a:r>
          </a:p>
          <a:p>
            <a:pPr lvl="1" eaLnBrk="1" hangingPunct="1"/>
            <a:r>
              <a:rPr lang="en-US" sz="2000" smtClean="0">
                <a:ea typeface="ＭＳ Ｐゴシック" pitchFamily="34" charset="-128"/>
              </a:rPr>
              <a:t>Configuration meta-data (domain ID, topic name, QoS profiles)</a:t>
            </a:r>
          </a:p>
          <a:p>
            <a:pPr eaLnBrk="1" hangingPunct="1"/>
            <a:r>
              <a:rPr lang="en-US" sz="2000" smtClean="0"/>
              <a:t>Two standard defined ‘base connectors</a:t>
            </a:r>
          </a:p>
          <a:p>
            <a:pPr lvl="1" eaLnBrk="1" hangingPunct="1"/>
            <a:r>
              <a:rPr lang="en-US" sz="2000" smtClean="0">
                <a:ea typeface="ＭＳ Ｐゴシック" pitchFamily="34" charset="-128"/>
              </a:rPr>
              <a:t>DDS_Base</a:t>
            </a:r>
          </a:p>
          <a:p>
            <a:pPr lvl="1" eaLnBrk="1" hangingPunct="1"/>
            <a:r>
              <a:rPr lang="en-US" sz="2000" smtClean="0">
                <a:ea typeface="ＭＳ Ｐゴシック" pitchFamily="34" charset="-128"/>
              </a:rPr>
              <a:t>DDS_TopicBase</a:t>
            </a:r>
          </a:p>
          <a:p>
            <a:pPr eaLnBrk="1" hangingPunct="1"/>
            <a:r>
              <a:rPr lang="en-US" sz="2000" smtClean="0"/>
              <a:t>Two standard defined connectors</a:t>
            </a:r>
          </a:p>
          <a:p>
            <a:pPr lvl="1" eaLnBrk="1" hangingPunct="1"/>
            <a:r>
              <a:rPr lang="en-US" sz="2000" smtClean="0">
                <a:ea typeface="ＭＳ Ｐゴシック" pitchFamily="34" charset="-128"/>
              </a:rPr>
              <a:t>Pattern State Transfer</a:t>
            </a:r>
          </a:p>
          <a:p>
            <a:pPr lvl="1" eaLnBrk="1" hangingPunct="1"/>
            <a:r>
              <a:rPr lang="en-US" sz="2000" smtClean="0">
                <a:ea typeface="ＭＳ Ｐゴシック" pitchFamily="34" charset="-128"/>
              </a:rPr>
              <a:t>Pattern Event Transfer</a:t>
            </a:r>
          </a:p>
          <a:p>
            <a:pPr eaLnBrk="1" hangingPunct="1"/>
            <a:endParaRPr lang="en-US" sz="2000" smtClean="0"/>
          </a:p>
        </p:txBody>
      </p:sp>
      <p:sp>
        <p:nvSpPr>
          <p:cNvPr id="175108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495800" cy="5181600"/>
          </a:xfrm>
        </p:spPr>
        <p:txBody>
          <a:bodyPr/>
          <a:lstStyle/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connector DDS_Base {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  uses ConnectorStatusListener error_listener;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  attribute DDS::DomainId_t domain_id 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    setraises (NonChangable);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  attribute string qos_profile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    setraises (NonChangable);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};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endParaRPr lang="en-US" sz="1500" smtClean="0">
              <a:latin typeface="Courier New" pitchFamily="49" charset="0"/>
              <a:cs typeface="Courier New" pitchFamily="49" charset="0"/>
            </a:endParaRP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connector DDS_TopicBase : DDS_Base {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  attribute string topic_name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    setraises (NonChangable);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  attribute StringSeq key_fields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    setraises (NonChangable);</a:t>
            </a:r>
          </a:p>
          <a:p>
            <a:pPr eaLnBrk="1" hangingPunct="1">
              <a:spcBef>
                <a:spcPts val="300"/>
              </a:spcBef>
              <a:buFont typeface="Wingdings" pitchFamily="2" charset="2"/>
              <a:buNone/>
            </a:pPr>
            <a:r>
              <a:rPr lang="en-US" sz="1500" smtClean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757238" y="1041400"/>
          <a:ext cx="3132137" cy="5078413"/>
        </p:xfrm>
        <a:graphic>
          <a:graphicData uri="http://schemas.openxmlformats.org/presentationml/2006/ole">
            <p:oleObj spid="_x0000_s1026" name="Visio" r:id="rId4" imgW="4683025" imgH="7593519" progId="Visio.Drawing.11">
              <p:embed/>
            </p:oleObj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3810000"/>
            <a:ext cx="57912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rIns="0" anchor="ctr">
            <a:spAutoFit/>
          </a:bodyPr>
          <a:lstStyle/>
          <a:p>
            <a:endParaRPr lang="nl-NL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5035550" y="923925"/>
            <a:ext cx="395605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Server</a:t>
            </a:r>
            <a:endParaRPr lang="en-US" altLang="zh-CN" i="0">
              <a:solidFill>
                <a:schemeClr val="folHlink"/>
              </a:solidFill>
              <a:ea typeface="宋体" pitchFamily="2" charset="-122"/>
            </a:endParaRP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A generic server process for hosting containers &amp; component/home executors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ea typeface="宋体" pitchFamily="2" charset="-122"/>
              </a:rPr>
              <a:t>Component Implementation Framework (CIF)</a:t>
            </a:r>
            <a:endParaRPr lang="en-US" altLang="zh-CN" i="0">
              <a:ea typeface="宋体" pitchFamily="2" charset="-122"/>
            </a:endParaRP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ea typeface="宋体" pitchFamily="2" charset="-122"/>
              </a:rPr>
              <a:t>Automates the implementation of many component features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packaging tools</a:t>
            </a: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Compose implementation &amp; configuration information into deployable assemblies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deployment tools</a:t>
            </a: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Automate the deployment of component assemblies to component servers</a:t>
            </a:r>
          </a:p>
        </p:txBody>
      </p:sp>
      <p:sp>
        <p:nvSpPr>
          <p:cNvPr id="1029" name="Rectangle 10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Capabilities of CORBA Component Model (CCM)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DDS4CCM Standard Connectors (2/2)</a:t>
            </a:r>
          </a:p>
        </p:txBody>
      </p:sp>
      <p:sp>
        <p:nvSpPr>
          <p:cNvPr id="176131" name="Content Placeholder 2"/>
          <p:cNvSpPr>
            <a:spLocks noGrp="1"/>
          </p:cNvSpPr>
          <p:nvPr>
            <p:ph sz="half" idx="1"/>
          </p:nvPr>
        </p:nvSpPr>
        <p:spPr>
          <a:xfrm>
            <a:off x="0" y="1143000"/>
            <a:ext cx="4876800" cy="4768850"/>
          </a:xfrm>
        </p:spPr>
        <p:txBody>
          <a:bodyPr/>
          <a:lstStyle/>
          <a:p>
            <a:pPr eaLnBrk="1" hangingPunct="1"/>
            <a:r>
              <a:rPr lang="en-US" sz="2000" smtClean="0"/>
              <a:t>Standard provides two predefined connectors</a:t>
            </a:r>
          </a:p>
          <a:p>
            <a:pPr eaLnBrk="1" hangingPunct="1"/>
            <a:r>
              <a:rPr lang="en-US" sz="2000" smtClean="0"/>
              <a:t>Each connector corresponds to a DDS usage pattern</a:t>
            </a:r>
          </a:p>
          <a:p>
            <a:pPr eaLnBrk="1" hangingPunct="1"/>
            <a:r>
              <a:rPr lang="en-US" sz="2000" b="1" smtClean="0"/>
              <a:t>Pattern State Transfer</a:t>
            </a:r>
          </a:p>
          <a:p>
            <a:pPr lvl="1" eaLnBrk="1" hangingPunct="1"/>
            <a:r>
              <a:rPr lang="en-US" sz="2000" i="1" smtClean="0">
                <a:ea typeface="ＭＳ Ｐゴシック" pitchFamily="34" charset="-128"/>
              </a:rPr>
              <a:t>Observable – </a:t>
            </a:r>
            <a:r>
              <a:rPr lang="en-US" sz="2000" smtClean="0">
                <a:ea typeface="ＭＳ Ｐゴシック" pitchFamily="34" charset="-128"/>
              </a:rPr>
              <a:t>Components that publish state</a:t>
            </a:r>
          </a:p>
          <a:p>
            <a:pPr lvl="1" eaLnBrk="1" hangingPunct="1"/>
            <a:r>
              <a:rPr lang="en-US" sz="2000" i="1" smtClean="0">
                <a:ea typeface="ＭＳ Ｐゴシック" pitchFamily="34" charset="-128"/>
              </a:rPr>
              <a:t>Observer – </a:t>
            </a:r>
            <a:r>
              <a:rPr lang="en-US" sz="2000" smtClean="0">
                <a:ea typeface="ＭＳ Ｐゴシック" pitchFamily="34" charset="-128"/>
              </a:rPr>
              <a:t>Components that subscribe to that information</a:t>
            </a:r>
          </a:p>
          <a:p>
            <a:pPr eaLnBrk="1" hangingPunct="1"/>
            <a:r>
              <a:rPr lang="en-US" sz="2000" b="1" smtClean="0"/>
              <a:t>Pattern Event Transfer</a:t>
            </a:r>
            <a:endParaRPr lang="en-US" sz="2000" smtClean="0"/>
          </a:p>
          <a:p>
            <a:pPr lvl="1" eaLnBrk="1" hangingPunct="1"/>
            <a:r>
              <a:rPr lang="en-US" sz="2000" i="1" smtClean="0">
                <a:ea typeface="ＭＳ Ｐゴシック" pitchFamily="34" charset="-128"/>
              </a:rPr>
              <a:t>Supplier</a:t>
            </a:r>
            <a:r>
              <a:rPr lang="en-US" sz="2000" smtClean="0">
                <a:ea typeface="ＭＳ Ｐゴシック" pitchFamily="34" charset="-128"/>
              </a:rPr>
              <a:t> – Components that send events over DDS</a:t>
            </a:r>
          </a:p>
          <a:p>
            <a:pPr lvl="1" eaLnBrk="1" hangingPunct="1"/>
            <a:r>
              <a:rPr lang="en-US" sz="2000" i="1" smtClean="0">
                <a:ea typeface="ＭＳ Ｐゴシック" pitchFamily="34" charset="-128"/>
              </a:rPr>
              <a:t>Consumer</a:t>
            </a:r>
            <a:r>
              <a:rPr lang="en-US" sz="2000" smtClean="0">
                <a:ea typeface="ＭＳ Ｐゴシック" pitchFamily="34" charset="-128"/>
              </a:rPr>
              <a:t> – Components that subscribe to those events</a:t>
            </a:r>
            <a:endParaRPr lang="en-US" sz="2000" i="1" smtClean="0">
              <a:ea typeface="ＭＳ Ｐゴシック" pitchFamily="34" charset="-128"/>
            </a:endParaRPr>
          </a:p>
        </p:txBody>
      </p:sp>
      <p:sp>
        <p:nvSpPr>
          <p:cNvPr id="176132" name="TextBox 4"/>
          <p:cNvSpPr txBox="1">
            <a:spLocks noChangeArrowheads="1"/>
          </p:cNvSpPr>
          <p:nvPr/>
        </p:nvSpPr>
        <p:spPr bwMode="auto">
          <a:xfrm>
            <a:off x="4519613" y="1198563"/>
            <a:ext cx="4819650" cy="257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connector DDS_State : DDS_TopicBase {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mirrorport DDS_Update observable;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mirrorport DDS_Read passive_observer;    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mirrorport DDS_Get pull_observer; 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mirrorport DDS_Listen push_observer;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mirrorport DDS_StateListen   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  push_state_observer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sp>
        <p:nvSpPr>
          <p:cNvPr id="176133" name="TextBox 5"/>
          <p:cNvSpPr txBox="1">
            <a:spLocks noChangeArrowheads="1"/>
          </p:cNvSpPr>
          <p:nvPr/>
        </p:nvSpPr>
        <p:spPr bwMode="auto">
          <a:xfrm>
            <a:off x="4672013" y="3965575"/>
            <a:ext cx="481965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connector DDS_Event : DDS_TopicBase {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mirrorport DDS_Write supplier;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mirrorport DDS_Get pull_consumer;    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  mirrorport DDS_Listen push_consumer; </a:t>
            </a:r>
          </a:p>
          <a:p>
            <a:r>
              <a:rPr lang="en-US" sz="1400" i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81000" y="6027738"/>
            <a:ext cx="7772400" cy="830262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rgbClr val="FF0000"/>
                </a:solidFill>
              </a:rPr>
              <a:t>End users are free to define connectors more appropriate for their use cases!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AutoShape 3"/>
          <p:cNvSpPr>
            <a:spLocks noChangeArrowheads="1"/>
          </p:cNvSpPr>
          <p:nvPr/>
        </p:nvSpPr>
        <p:spPr bwMode="auto">
          <a:xfrm>
            <a:off x="5486400" y="1524000"/>
            <a:ext cx="3276600" cy="2362200"/>
          </a:xfrm>
          <a:prstGeom prst="roundRect">
            <a:avLst>
              <a:gd name="adj" fmla="val 3847"/>
            </a:avLst>
          </a:prstGeom>
          <a:solidFill>
            <a:srgbClr val="D7D7D7"/>
          </a:solidFill>
          <a:ln w="9525">
            <a:solidFill>
              <a:srgbClr val="C0C0C0"/>
            </a:solidFill>
            <a:round/>
            <a:headEnd/>
            <a:tailEnd/>
          </a:ln>
        </p:spPr>
        <p:txBody>
          <a:bodyPr wrap="none"/>
          <a:lstStyle/>
          <a:p>
            <a:endParaRPr lang="nl-NL" sz="1400" b="1"/>
          </a:p>
        </p:txBody>
      </p:sp>
      <p:sp>
        <p:nvSpPr>
          <p:cNvPr id="177155" name="AutoShape 3"/>
          <p:cNvSpPr>
            <a:spLocks noChangeArrowheads="1"/>
          </p:cNvSpPr>
          <p:nvPr/>
        </p:nvSpPr>
        <p:spPr bwMode="auto">
          <a:xfrm>
            <a:off x="152400" y="1524000"/>
            <a:ext cx="3276600" cy="3886200"/>
          </a:xfrm>
          <a:prstGeom prst="roundRect">
            <a:avLst>
              <a:gd name="adj" fmla="val 3847"/>
            </a:avLst>
          </a:prstGeom>
          <a:solidFill>
            <a:srgbClr val="D7D7D7"/>
          </a:solidFill>
          <a:ln w="9525">
            <a:solidFill>
              <a:srgbClr val="C0C0C0"/>
            </a:solidFill>
            <a:round/>
            <a:headEnd/>
            <a:tailEnd/>
          </a:ln>
        </p:spPr>
        <p:txBody>
          <a:bodyPr wrap="none"/>
          <a:lstStyle/>
          <a:p>
            <a:endParaRPr lang="nl-NL" sz="1400" b="1"/>
          </a:p>
        </p:txBody>
      </p:sp>
      <p:sp>
        <p:nvSpPr>
          <p:cNvPr id="17715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CCM/DDS Entity Mapping (1/3)</a:t>
            </a:r>
          </a:p>
        </p:txBody>
      </p:sp>
      <p:grpSp>
        <p:nvGrpSpPr>
          <p:cNvPr id="177157" name="Group 5"/>
          <p:cNvGrpSpPr>
            <a:grpSpLocks/>
          </p:cNvGrpSpPr>
          <p:nvPr/>
        </p:nvGrpSpPr>
        <p:grpSpPr bwMode="auto">
          <a:xfrm>
            <a:off x="3581400" y="2057400"/>
            <a:ext cx="1828800" cy="1617663"/>
            <a:chOff x="2352" y="1296"/>
            <a:chExt cx="1008" cy="1019"/>
          </a:xfrm>
        </p:grpSpPr>
        <p:sp>
          <p:nvSpPr>
            <p:cNvPr id="177188" name="Cloud"/>
            <p:cNvSpPr>
              <a:spLocks noChangeAspect="1" noEditPoints="1" noChangeArrowheads="1"/>
            </p:cNvSpPr>
            <p:nvPr/>
          </p:nvSpPr>
          <p:spPr bwMode="auto">
            <a:xfrm>
              <a:off x="2352" y="1296"/>
              <a:ext cx="1008" cy="101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79 w 21600"/>
                <a:gd name="T13" fmla="*/ 3264 h 21600"/>
                <a:gd name="T14" fmla="*/ 17079 w 21600"/>
                <a:gd name="T15" fmla="*/ 1733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rgbClr val="CE1126"/>
            </a:solidFill>
            <a:ln w="9525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77189" name="Text Box 23"/>
            <p:cNvSpPr txBox="1">
              <a:spLocks noChangeArrowheads="1"/>
            </p:cNvSpPr>
            <p:nvPr/>
          </p:nvSpPr>
          <p:spPr bwMode="auto">
            <a:xfrm>
              <a:off x="2544" y="1632"/>
              <a:ext cx="646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pPr eaLnBrk="0" hangingPunct="0"/>
              <a:r>
                <a:rPr lang="en-US" sz="1600" b="1">
                  <a:solidFill>
                    <a:schemeClr val="bg1"/>
                  </a:solidFill>
                </a:rPr>
                <a:t>Domain 0</a:t>
              </a:r>
              <a:endParaRPr lang="en-US" sz="2000">
                <a:latin typeface="Times New Roman" pitchFamily="18" charset="0"/>
              </a:endParaRPr>
            </a:p>
          </p:txBody>
        </p:sp>
      </p:grpSp>
      <p:grpSp>
        <p:nvGrpSpPr>
          <p:cNvPr id="177158" name="Group 4"/>
          <p:cNvGrpSpPr>
            <a:grpSpLocks/>
          </p:cNvGrpSpPr>
          <p:nvPr/>
        </p:nvGrpSpPr>
        <p:grpSpPr bwMode="auto">
          <a:xfrm>
            <a:off x="228600" y="1676400"/>
            <a:ext cx="1549400" cy="533400"/>
            <a:chOff x="23031450" y="24403050"/>
            <a:chExt cx="628650" cy="400050"/>
          </a:xfrm>
        </p:grpSpPr>
        <p:sp>
          <p:nvSpPr>
            <p:cNvPr id="177186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7187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77159" name="Text Box 11"/>
          <p:cNvSpPr txBox="1">
            <a:spLocks noChangeArrowheads="1"/>
          </p:cNvSpPr>
          <p:nvPr/>
        </p:nvSpPr>
        <p:spPr bwMode="auto">
          <a:xfrm>
            <a:off x="2133600" y="4724400"/>
            <a:ext cx="1181100" cy="5492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/>
              <a:t>Application </a:t>
            </a:r>
          </a:p>
          <a:p>
            <a:r>
              <a:rPr lang="en-US"/>
              <a:t>Process 1</a:t>
            </a:r>
          </a:p>
        </p:txBody>
      </p:sp>
      <p:sp>
        <p:nvSpPr>
          <p:cNvPr id="177160" name="Line 12"/>
          <p:cNvSpPr>
            <a:spLocks noChangeShapeType="1"/>
          </p:cNvSpPr>
          <p:nvPr/>
        </p:nvSpPr>
        <p:spPr bwMode="auto">
          <a:xfrm>
            <a:off x="1752600" y="19050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grpSp>
        <p:nvGrpSpPr>
          <p:cNvPr id="177161" name="Group 13"/>
          <p:cNvGrpSpPr>
            <a:grpSpLocks/>
          </p:cNvGrpSpPr>
          <p:nvPr/>
        </p:nvGrpSpPr>
        <p:grpSpPr bwMode="auto">
          <a:xfrm>
            <a:off x="1905000" y="1676400"/>
            <a:ext cx="1477963" cy="1219200"/>
            <a:chOff x="1277" y="1104"/>
            <a:chExt cx="931" cy="768"/>
          </a:xfrm>
        </p:grpSpPr>
        <p:sp>
          <p:nvSpPr>
            <p:cNvPr id="177181" name="AutoShape 17"/>
            <p:cNvSpPr>
              <a:spLocks noChangeArrowheads="1"/>
            </p:cNvSpPr>
            <p:nvPr/>
          </p:nvSpPr>
          <p:spPr bwMode="auto">
            <a:xfrm>
              <a:off x="1277" y="1104"/>
              <a:ext cx="931" cy="768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7182" name="Text Box 18"/>
            <p:cNvSpPr txBox="1">
              <a:spLocks noChangeArrowheads="1"/>
            </p:cNvSpPr>
            <p:nvPr/>
          </p:nvSpPr>
          <p:spPr bwMode="auto">
            <a:xfrm>
              <a:off x="1344" y="1159"/>
              <a:ext cx="816" cy="658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77183" name="Text Box 16"/>
            <p:cNvSpPr txBox="1">
              <a:spLocks noChangeArrowheads="1"/>
            </p:cNvSpPr>
            <p:nvPr/>
          </p:nvSpPr>
          <p:spPr bwMode="auto">
            <a:xfrm>
              <a:off x="1344" y="1344"/>
              <a:ext cx="766" cy="46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Topic 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X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DataReader&lt;A&gt;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DataWriter&lt;A&gt;</a:t>
              </a:r>
            </a:p>
          </p:txBody>
        </p:sp>
        <p:sp>
          <p:nvSpPr>
            <p:cNvPr id="177184" name="Text Box 17"/>
            <p:cNvSpPr txBox="1">
              <a:spLocks noChangeArrowheads="1"/>
            </p:cNvSpPr>
            <p:nvPr/>
          </p:nvSpPr>
          <p:spPr bwMode="auto">
            <a:xfrm>
              <a:off x="1440" y="1152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77185" name="Line 18"/>
            <p:cNvSpPr>
              <a:spLocks noChangeShapeType="1"/>
            </p:cNvSpPr>
            <p:nvPr/>
          </p:nvSpPr>
          <p:spPr bwMode="auto">
            <a:xfrm>
              <a:off x="1296" y="1296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</p:grpSp>
      <p:sp>
        <p:nvSpPr>
          <p:cNvPr id="177162" name="Text Box 19"/>
          <p:cNvSpPr txBox="1">
            <a:spLocks noChangeArrowheads="1"/>
          </p:cNvSpPr>
          <p:nvPr/>
        </p:nvSpPr>
        <p:spPr bwMode="auto">
          <a:xfrm>
            <a:off x="228600" y="2895600"/>
            <a:ext cx="1431925" cy="7302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/>
              <a:t>Domain Participant </a:t>
            </a:r>
          </a:p>
          <a:p>
            <a:r>
              <a:rPr lang="en-US" sz="1200" b="1"/>
              <a:t>  QoS Profile X</a:t>
            </a:r>
          </a:p>
          <a:p>
            <a:r>
              <a:rPr lang="en-US" sz="1200" b="1"/>
              <a:t>  Publisher</a:t>
            </a:r>
          </a:p>
          <a:p>
            <a:r>
              <a:rPr lang="en-US" sz="1200" b="1"/>
              <a:t>  Subscriber</a:t>
            </a:r>
          </a:p>
        </p:txBody>
      </p:sp>
      <p:sp>
        <p:nvSpPr>
          <p:cNvPr id="177163" name="Line 20"/>
          <p:cNvSpPr>
            <a:spLocks noChangeShapeType="1"/>
          </p:cNvSpPr>
          <p:nvPr/>
        </p:nvSpPr>
        <p:spPr bwMode="auto">
          <a:xfrm flipV="1">
            <a:off x="5029200" y="2286000"/>
            <a:ext cx="533400" cy="762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7164" name="Text Box 21"/>
          <p:cNvSpPr txBox="1">
            <a:spLocks noChangeArrowheads="1"/>
          </p:cNvSpPr>
          <p:nvPr/>
        </p:nvSpPr>
        <p:spPr bwMode="auto">
          <a:xfrm>
            <a:off x="5791200" y="3124200"/>
            <a:ext cx="1181100" cy="5492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/>
              <a:t>Application </a:t>
            </a:r>
          </a:p>
          <a:p>
            <a:r>
              <a:rPr lang="en-US"/>
              <a:t>Process 2</a:t>
            </a:r>
          </a:p>
        </p:txBody>
      </p:sp>
      <p:grpSp>
        <p:nvGrpSpPr>
          <p:cNvPr id="177165" name="Group 4"/>
          <p:cNvGrpSpPr>
            <a:grpSpLocks/>
          </p:cNvGrpSpPr>
          <p:nvPr/>
        </p:nvGrpSpPr>
        <p:grpSpPr bwMode="auto">
          <a:xfrm>
            <a:off x="7162800" y="1676400"/>
            <a:ext cx="1549400" cy="533400"/>
            <a:chOff x="23031450" y="24403050"/>
            <a:chExt cx="628650" cy="400050"/>
          </a:xfrm>
        </p:grpSpPr>
        <p:sp>
          <p:nvSpPr>
            <p:cNvPr id="177179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7180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grpSp>
        <p:nvGrpSpPr>
          <p:cNvPr id="177166" name="Group 25"/>
          <p:cNvGrpSpPr>
            <a:grpSpLocks/>
          </p:cNvGrpSpPr>
          <p:nvPr/>
        </p:nvGrpSpPr>
        <p:grpSpPr bwMode="auto">
          <a:xfrm>
            <a:off x="5562600" y="1752600"/>
            <a:ext cx="1477963" cy="1219200"/>
            <a:chOff x="1277" y="1104"/>
            <a:chExt cx="931" cy="768"/>
          </a:xfrm>
        </p:grpSpPr>
        <p:sp>
          <p:nvSpPr>
            <p:cNvPr id="177174" name="AutoShape 17"/>
            <p:cNvSpPr>
              <a:spLocks noChangeArrowheads="1"/>
            </p:cNvSpPr>
            <p:nvPr/>
          </p:nvSpPr>
          <p:spPr bwMode="auto">
            <a:xfrm>
              <a:off x="1277" y="1104"/>
              <a:ext cx="931" cy="768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7175" name="Text Box 18"/>
            <p:cNvSpPr txBox="1">
              <a:spLocks noChangeArrowheads="1"/>
            </p:cNvSpPr>
            <p:nvPr/>
          </p:nvSpPr>
          <p:spPr bwMode="auto">
            <a:xfrm>
              <a:off x="1344" y="1159"/>
              <a:ext cx="816" cy="658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77176" name="Text Box 28"/>
            <p:cNvSpPr txBox="1">
              <a:spLocks noChangeArrowheads="1"/>
            </p:cNvSpPr>
            <p:nvPr/>
          </p:nvSpPr>
          <p:spPr bwMode="auto">
            <a:xfrm>
              <a:off x="1344" y="1344"/>
              <a:ext cx="766" cy="34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sz="1200" b="1"/>
                <a:t>Topic &lt;A&gt;</a:t>
              </a:r>
            </a:p>
            <a:p>
              <a:r>
                <a:rPr lang="en-US" sz="1200" b="1"/>
                <a:t>  QoS Profile X</a:t>
              </a:r>
            </a:p>
            <a:p>
              <a:r>
                <a:rPr lang="en-US" sz="1200" b="1"/>
                <a:t>  DataReader&lt;A&gt;</a:t>
              </a:r>
            </a:p>
          </p:txBody>
        </p:sp>
        <p:sp>
          <p:nvSpPr>
            <p:cNvPr id="177177" name="Text Box 29"/>
            <p:cNvSpPr txBox="1">
              <a:spLocks noChangeArrowheads="1"/>
            </p:cNvSpPr>
            <p:nvPr/>
          </p:nvSpPr>
          <p:spPr bwMode="auto">
            <a:xfrm>
              <a:off x="1440" y="1152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77178" name="Line 30"/>
            <p:cNvSpPr>
              <a:spLocks noChangeShapeType="1"/>
            </p:cNvSpPr>
            <p:nvPr/>
          </p:nvSpPr>
          <p:spPr bwMode="auto">
            <a:xfrm>
              <a:off x="1296" y="1296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</p:grpSp>
      <p:sp>
        <p:nvSpPr>
          <p:cNvPr id="177167" name="Line 31"/>
          <p:cNvSpPr>
            <a:spLocks noChangeShapeType="1"/>
          </p:cNvSpPr>
          <p:nvPr/>
        </p:nvSpPr>
        <p:spPr bwMode="auto">
          <a:xfrm>
            <a:off x="3352800" y="2133600"/>
            <a:ext cx="609600" cy="3048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7168" name="Line 32"/>
          <p:cNvSpPr>
            <a:spLocks noChangeShapeType="1"/>
          </p:cNvSpPr>
          <p:nvPr/>
        </p:nvSpPr>
        <p:spPr bwMode="auto">
          <a:xfrm flipV="1">
            <a:off x="7010400" y="20574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7169" name="Text Box 33"/>
          <p:cNvSpPr txBox="1">
            <a:spLocks noChangeArrowheads="1"/>
          </p:cNvSpPr>
          <p:nvPr/>
        </p:nvSpPr>
        <p:spPr bwMode="auto">
          <a:xfrm>
            <a:off x="7239000" y="2362200"/>
            <a:ext cx="1431925" cy="7302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/>
              <a:t>Domain Participant </a:t>
            </a:r>
          </a:p>
          <a:p>
            <a:r>
              <a:rPr lang="en-US" sz="1200" b="1"/>
              <a:t>  QoS Profile X</a:t>
            </a:r>
          </a:p>
          <a:p>
            <a:r>
              <a:rPr lang="en-US" sz="1200" b="1"/>
              <a:t>  Publisher</a:t>
            </a:r>
          </a:p>
          <a:p>
            <a:r>
              <a:rPr lang="en-US" sz="1200" b="1"/>
              <a:t>  Subscriber</a:t>
            </a:r>
          </a:p>
        </p:txBody>
      </p:sp>
      <p:grpSp>
        <p:nvGrpSpPr>
          <p:cNvPr id="177170" name="Group 4"/>
          <p:cNvGrpSpPr>
            <a:grpSpLocks/>
          </p:cNvGrpSpPr>
          <p:nvPr/>
        </p:nvGrpSpPr>
        <p:grpSpPr bwMode="auto">
          <a:xfrm>
            <a:off x="228600" y="2286000"/>
            <a:ext cx="1549400" cy="533400"/>
            <a:chOff x="23031450" y="24403050"/>
            <a:chExt cx="628650" cy="400050"/>
          </a:xfrm>
        </p:grpSpPr>
        <p:sp>
          <p:nvSpPr>
            <p:cNvPr id="177172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7173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Writer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77171" name="Line 37"/>
          <p:cNvSpPr>
            <a:spLocks noChangeShapeType="1"/>
          </p:cNvSpPr>
          <p:nvPr/>
        </p:nvSpPr>
        <p:spPr bwMode="auto">
          <a:xfrm flipV="1">
            <a:off x="1752600" y="24384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AutoShape 3"/>
          <p:cNvSpPr>
            <a:spLocks noChangeArrowheads="1"/>
          </p:cNvSpPr>
          <p:nvPr/>
        </p:nvSpPr>
        <p:spPr bwMode="auto">
          <a:xfrm>
            <a:off x="5486400" y="1219200"/>
            <a:ext cx="3276600" cy="2362200"/>
          </a:xfrm>
          <a:prstGeom prst="roundRect">
            <a:avLst>
              <a:gd name="adj" fmla="val 3847"/>
            </a:avLst>
          </a:prstGeom>
          <a:solidFill>
            <a:srgbClr val="D7D7D7"/>
          </a:solidFill>
          <a:ln w="9525">
            <a:solidFill>
              <a:srgbClr val="C0C0C0"/>
            </a:solidFill>
            <a:round/>
            <a:headEnd/>
            <a:tailEnd/>
          </a:ln>
        </p:spPr>
        <p:txBody>
          <a:bodyPr wrap="none"/>
          <a:lstStyle/>
          <a:p>
            <a:endParaRPr lang="nl-NL" sz="1400" b="1"/>
          </a:p>
        </p:txBody>
      </p:sp>
      <p:sp>
        <p:nvSpPr>
          <p:cNvPr id="178179" name="AutoShape 3"/>
          <p:cNvSpPr>
            <a:spLocks noChangeArrowheads="1"/>
          </p:cNvSpPr>
          <p:nvPr/>
        </p:nvSpPr>
        <p:spPr bwMode="auto">
          <a:xfrm>
            <a:off x="152400" y="1219200"/>
            <a:ext cx="3276600" cy="5029200"/>
          </a:xfrm>
          <a:prstGeom prst="roundRect">
            <a:avLst>
              <a:gd name="adj" fmla="val 3847"/>
            </a:avLst>
          </a:prstGeom>
          <a:solidFill>
            <a:srgbClr val="D7D7D7"/>
          </a:solidFill>
          <a:ln w="9525">
            <a:solidFill>
              <a:srgbClr val="C0C0C0"/>
            </a:solidFill>
            <a:round/>
            <a:headEnd/>
            <a:tailEnd/>
          </a:ln>
        </p:spPr>
        <p:txBody>
          <a:bodyPr wrap="none"/>
          <a:lstStyle/>
          <a:p>
            <a:endParaRPr lang="nl-NL" sz="1400" b="1"/>
          </a:p>
        </p:txBody>
      </p:sp>
      <p:sp>
        <p:nvSpPr>
          <p:cNvPr id="17818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CCM/DDS Entity Mapping (2/3)</a:t>
            </a:r>
          </a:p>
        </p:txBody>
      </p:sp>
      <p:grpSp>
        <p:nvGrpSpPr>
          <p:cNvPr id="178181" name="Group 5"/>
          <p:cNvGrpSpPr>
            <a:grpSpLocks/>
          </p:cNvGrpSpPr>
          <p:nvPr/>
        </p:nvGrpSpPr>
        <p:grpSpPr bwMode="auto">
          <a:xfrm>
            <a:off x="3581400" y="1752600"/>
            <a:ext cx="1752600" cy="1617663"/>
            <a:chOff x="2352" y="1296"/>
            <a:chExt cx="1008" cy="1019"/>
          </a:xfrm>
        </p:grpSpPr>
        <p:sp>
          <p:nvSpPr>
            <p:cNvPr id="178241" name="Cloud"/>
            <p:cNvSpPr>
              <a:spLocks noChangeAspect="1" noEditPoints="1" noChangeArrowheads="1"/>
            </p:cNvSpPr>
            <p:nvPr/>
          </p:nvSpPr>
          <p:spPr bwMode="auto">
            <a:xfrm>
              <a:off x="2352" y="1296"/>
              <a:ext cx="1008" cy="101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79 w 21600"/>
                <a:gd name="T13" fmla="*/ 3264 h 21600"/>
                <a:gd name="T14" fmla="*/ 17079 w 21600"/>
                <a:gd name="T15" fmla="*/ 1733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rgbClr val="CE1126"/>
            </a:solidFill>
            <a:ln w="9525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78242" name="Text Box 23"/>
            <p:cNvSpPr txBox="1">
              <a:spLocks noChangeArrowheads="1"/>
            </p:cNvSpPr>
            <p:nvPr/>
          </p:nvSpPr>
          <p:spPr bwMode="auto">
            <a:xfrm>
              <a:off x="2544" y="1632"/>
              <a:ext cx="646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pPr eaLnBrk="0" hangingPunct="0"/>
              <a:r>
                <a:rPr lang="en-US" sz="1600" b="1">
                  <a:solidFill>
                    <a:schemeClr val="bg1"/>
                  </a:solidFill>
                </a:rPr>
                <a:t>Domain 0</a:t>
              </a:r>
              <a:endParaRPr lang="en-US" sz="2000">
                <a:latin typeface="Times New Roman" pitchFamily="18" charset="0"/>
              </a:endParaRPr>
            </a:p>
          </p:txBody>
        </p:sp>
      </p:grpSp>
      <p:grpSp>
        <p:nvGrpSpPr>
          <p:cNvPr id="178182" name="Group 4"/>
          <p:cNvGrpSpPr>
            <a:grpSpLocks/>
          </p:cNvGrpSpPr>
          <p:nvPr/>
        </p:nvGrpSpPr>
        <p:grpSpPr bwMode="auto">
          <a:xfrm>
            <a:off x="228600" y="1371600"/>
            <a:ext cx="1549400" cy="533400"/>
            <a:chOff x="23031450" y="24403050"/>
            <a:chExt cx="628650" cy="400050"/>
          </a:xfrm>
        </p:grpSpPr>
        <p:sp>
          <p:nvSpPr>
            <p:cNvPr id="178239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8240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78183" name="Text Box 11"/>
          <p:cNvSpPr txBox="1">
            <a:spLocks noChangeArrowheads="1"/>
          </p:cNvSpPr>
          <p:nvPr/>
        </p:nvSpPr>
        <p:spPr bwMode="auto">
          <a:xfrm>
            <a:off x="2057400" y="5638800"/>
            <a:ext cx="1181100" cy="5492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/>
              <a:t>Application </a:t>
            </a:r>
          </a:p>
          <a:p>
            <a:r>
              <a:rPr lang="en-US"/>
              <a:t>Process 1</a:t>
            </a:r>
          </a:p>
        </p:txBody>
      </p:sp>
      <p:sp>
        <p:nvSpPr>
          <p:cNvPr id="178184" name="Line 12"/>
          <p:cNvSpPr>
            <a:spLocks noChangeShapeType="1"/>
          </p:cNvSpPr>
          <p:nvPr/>
        </p:nvSpPr>
        <p:spPr bwMode="auto">
          <a:xfrm>
            <a:off x="1752600" y="16002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grpSp>
        <p:nvGrpSpPr>
          <p:cNvPr id="178185" name="Group 13"/>
          <p:cNvGrpSpPr>
            <a:grpSpLocks/>
          </p:cNvGrpSpPr>
          <p:nvPr/>
        </p:nvGrpSpPr>
        <p:grpSpPr bwMode="auto">
          <a:xfrm>
            <a:off x="1905000" y="1371600"/>
            <a:ext cx="1477963" cy="1219200"/>
            <a:chOff x="1277" y="1104"/>
            <a:chExt cx="931" cy="768"/>
          </a:xfrm>
        </p:grpSpPr>
        <p:sp>
          <p:nvSpPr>
            <p:cNvPr id="178234" name="AutoShape 17"/>
            <p:cNvSpPr>
              <a:spLocks noChangeArrowheads="1"/>
            </p:cNvSpPr>
            <p:nvPr/>
          </p:nvSpPr>
          <p:spPr bwMode="auto">
            <a:xfrm>
              <a:off x="1277" y="1104"/>
              <a:ext cx="931" cy="768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8235" name="Text Box 18"/>
            <p:cNvSpPr txBox="1">
              <a:spLocks noChangeArrowheads="1"/>
            </p:cNvSpPr>
            <p:nvPr/>
          </p:nvSpPr>
          <p:spPr bwMode="auto">
            <a:xfrm>
              <a:off x="1344" y="1159"/>
              <a:ext cx="816" cy="658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78236" name="Text Box 16"/>
            <p:cNvSpPr txBox="1">
              <a:spLocks noChangeArrowheads="1"/>
            </p:cNvSpPr>
            <p:nvPr/>
          </p:nvSpPr>
          <p:spPr bwMode="auto">
            <a:xfrm>
              <a:off x="1344" y="1344"/>
              <a:ext cx="766" cy="46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Topic 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X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DataReader&lt;A&gt;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DataWriter&lt;A&gt;</a:t>
              </a:r>
            </a:p>
          </p:txBody>
        </p:sp>
        <p:sp>
          <p:nvSpPr>
            <p:cNvPr id="178237" name="Text Box 17"/>
            <p:cNvSpPr txBox="1">
              <a:spLocks noChangeArrowheads="1"/>
            </p:cNvSpPr>
            <p:nvPr/>
          </p:nvSpPr>
          <p:spPr bwMode="auto">
            <a:xfrm>
              <a:off x="1440" y="1152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78238" name="Line 18"/>
            <p:cNvSpPr>
              <a:spLocks noChangeShapeType="1"/>
            </p:cNvSpPr>
            <p:nvPr/>
          </p:nvSpPr>
          <p:spPr bwMode="auto">
            <a:xfrm>
              <a:off x="1296" y="1296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</p:grpSp>
      <p:sp>
        <p:nvSpPr>
          <p:cNvPr id="178186" name="Text Box 19"/>
          <p:cNvSpPr txBox="1">
            <a:spLocks noChangeArrowheads="1"/>
          </p:cNvSpPr>
          <p:nvPr/>
        </p:nvSpPr>
        <p:spPr bwMode="auto">
          <a:xfrm>
            <a:off x="228600" y="3886200"/>
            <a:ext cx="1431925" cy="7302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/>
              <a:t>Domain Participant </a:t>
            </a:r>
          </a:p>
          <a:p>
            <a:r>
              <a:rPr lang="en-US" sz="1200" b="1"/>
              <a:t>  QoS Profile X</a:t>
            </a:r>
          </a:p>
          <a:p>
            <a:r>
              <a:rPr lang="en-US" sz="1200" b="1"/>
              <a:t>  Publisher</a:t>
            </a:r>
          </a:p>
          <a:p>
            <a:r>
              <a:rPr lang="en-US" sz="1200" b="1"/>
              <a:t>  Subscriber</a:t>
            </a:r>
          </a:p>
        </p:txBody>
      </p:sp>
      <p:sp>
        <p:nvSpPr>
          <p:cNvPr id="178187" name="Line 20"/>
          <p:cNvSpPr>
            <a:spLocks noChangeShapeType="1"/>
          </p:cNvSpPr>
          <p:nvPr/>
        </p:nvSpPr>
        <p:spPr bwMode="auto">
          <a:xfrm flipV="1">
            <a:off x="5029200" y="1981200"/>
            <a:ext cx="533400" cy="762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8188" name="Text Box 21"/>
          <p:cNvSpPr txBox="1">
            <a:spLocks noChangeArrowheads="1"/>
          </p:cNvSpPr>
          <p:nvPr/>
        </p:nvSpPr>
        <p:spPr bwMode="auto">
          <a:xfrm>
            <a:off x="5791200" y="2819400"/>
            <a:ext cx="1181100" cy="5492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/>
              <a:t>Application </a:t>
            </a:r>
          </a:p>
          <a:p>
            <a:r>
              <a:rPr lang="en-US"/>
              <a:t>Process 2</a:t>
            </a:r>
          </a:p>
        </p:txBody>
      </p:sp>
      <p:grpSp>
        <p:nvGrpSpPr>
          <p:cNvPr id="178189" name="Group 4"/>
          <p:cNvGrpSpPr>
            <a:grpSpLocks/>
          </p:cNvGrpSpPr>
          <p:nvPr/>
        </p:nvGrpSpPr>
        <p:grpSpPr bwMode="auto">
          <a:xfrm>
            <a:off x="7162800" y="1371600"/>
            <a:ext cx="1549400" cy="533400"/>
            <a:chOff x="23031450" y="24403050"/>
            <a:chExt cx="628650" cy="400050"/>
          </a:xfrm>
        </p:grpSpPr>
        <p:sp>
          <p:nvSpPr>
            <p:cNvPr id="178232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8233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78190" name="Line 25"/>
          <p:cNvSpPr>
            <a:spLocks noChangeShapeType="1"/>
          </p:cNvSpPr>
          <p:nvPr/>
        </p:nvSpPr>
        <p:spPr bwMode="auto">
          <a:xfrm>
            <a:off x="3352800" y="1828800"/>
            <a:ext cx="609600" cy="3048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8191" name="Line 26"/>
          <p:cNvSpPr>
            <a:spLocks noChangeShapeType="1"/>
          </p:cNvSpPr>
          <p:nvPr/>
        </p:nvSpPr>
        <p:spPr bwMode="auto">
          <a:xfrm flipV="1">
            <a:off x="7010400" y="17526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8192" name="Text Box 27"/>
          <p:cNvSpPr txBox="1">
            <a:spLocks noChangeArrowheads="1"/>
          </p:cNvSpPr>
          <p:nvPr/>
        </p:nvSpPr>
        <p:spPr bwMode="auto">
          <a:xfrm>
            <a:off x="7239000" y="2362200"/>
            <a:ext cx="1431925" cy="7302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/>
              <a:t>Domain Participant </a:t>
            </a:r>
          </a:p>
          <a:p>
            <a:r>
              <a:rPr lang="en-US" sz="1200" b="1"/>
              <a:t>  QoS Profile X</a:t>
            </a:r>
          </a:p>
          <a:p>
            <a:r>
              <a:rPr lang="en-US" sz="1200" b="1"/>
              <a:t>  Publisher</a:t>
            </a:r>
          </a:p>
          <a:p>
            <a:r>
              <a:rPr lang="en-US" sz="1200" b="1"/>
              <a:t>  Subscriber</a:t>
            </a:r>
          </a:p>
        </p:txBody>
      </p:sp>
      <p:grpSp>
        <p:nvGrpSpPr>
          <p:cNvPr id="178193" name="Group 4"/>
          <p:cNvGrpSpPr>
            <a:grpSpLocks/>
          </p:cNvGrpSpPr>
          <p:nvPr/>
        </p:nvGrpSpPr>
        <p:grpSpPr bwMode="auto">
          <a:xfrm>
            <a:off x="228600" y="1981200"/>
            <a:ext cx="1549400" cy="533400"/>
            <a:chOff x="23031450" y="24403050"/>
            <a:chExt cx="628650" cy="400050"/>
          </a:xfrm>
        </p:grpSpPr>
        <p:sp>
          <p:nvSpPr>
            <p:cNvPr id="178230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8231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Writer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78194" name="Line 31"/>
          <p:cNvSpPr>
            <a:spLocks noChangeShapeType="1"/>
          </p:cNvSpPr>
          <p:nvPr/>
        </p:nvSpPr>
        <p:spPr bwMode="auto">
          <a:xfrm flipV="1">
            <a:off x="1752600" y="21336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grpSp>
        <p:nvGrpSpPr>
          <p:cNvPr id="178195" name="Group 32"/>
          <p:cNvGrpSpPr>
            <a:grpSpLocks/>
          </p:cNvGrpSpPr>
          <p:nvPr/>
        </p:nvGrpSpPr>
        <p:grpSpPr bwMode="auto">
          <a:xfrm>
            <a:off x="1905000" y="4572000"/>
            <a:ext cx="1477963" cy="990600"/>
            <a:chOff x="3648" y="2928"/>
            <a:chExt cx="931" cy="624"/>
          </a:xfrm>
        </p:grpSpPr>
        <p:sp>
          <p:nvSpPr>
            <p:cNvPr id="178225" name="AutoShape 17"/>
            <p:cNvSpPr>
              <a:spLocks noChangeArrowheads="1"/>
            </p:cNvSpPr>
            <p:nvPr/>
          </p:nvSpPr>
          <p:spPr bwMode="auto">
            <a:xfrm>
              <a:off x="3648" y="2928"/>
              <a:ext cx="931" cy="624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8226" name="Text Box 18"/>
            <p:cNvSpPr txBox="1">
              <a:spLocks noChangeArrowheads="1"/>
            </p:cNvSpPr>
            <p:nvPr/>
          </p:nvSpPr>
          <p:spPr bwMode="auto">
            <a:xfrm>
              <a:off x="3715" y="2983"/>
              <a:ext cx="816" cy="521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78227" name="Text Box 35"/>
            <p:cNvSpPr txBox="1">
              <a:spLocks noChangeArrowheads="1"/>
            </p:cNvSpPr>
            <p:nvPr/>
          </p:nvSpPr>
          <p:spPr bwMode="auto">
            <a:xfrm>
              <a:off x="3715" y="3168"/>
              <a:ext cx="766" cy="34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Topic 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Y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DataWriter &lt;A&gt;</a:t>
              </a:r>
            </a:p>
          </p:txBody>
        </p:sp>
        <p:sp>
          <p:nvSpPr>
            <p:cNvPr id="178228" name="Text Box 36"/>
            <p:cNvSpPr txBox="1">
              <a:spLocks noChangeArrowheads="1"/>
            </p:cNvSpPr>
            <p:nvPr/>
          </p:nvSpPr>
          <p:spPr bwMode="auto">
            <a:xfrm>
              <a:off x="3811" y="2976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78229" name="Line 37"/>
            <p:cNvSpPr>
              <a:spLocks noChangeShapeType="1"/>
            </p:cNvSpPr>
            <p:nvPr/>
          </p:nvSpPr>
          <p:spPr bwMode="auto">
            <a:xfrm>
              <a:off x="3667" y="3120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</p:grpSp>
      <p:grpSp>
        <p:nvGrpSpPr>
          <p:cNvPr id="178196" name="Group 4"/>
          <p:cNvGrpSpPr>
            <a:grpSpLocks/>
          </p:cNvGrpSpPr>
          <p:nvPr/>
        </p:nvGrpSpPr>
        <p:grpSpPr bwMode="auto">
          <a:xfrm>
            <a:off x="228600" y="2667000"/>
            <a:ext cx="1549400" cy="533400"/>
            <a:chOff x="23031450" y="24403050"/>
            <a:chExt cx="628650" cy="400050"/>
          </a:xfrm>
        </p:grpSpPr>
        <p:sp>
          <p:nvSpPr>
            <p:cNvPr id="178223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8224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&lt;B&gt;</a:t>
              </a:r>
            </a:p>
          </p:txBody>
        </p:sp>
      </p:grpSp>
      <p:grpSp>
        <p:nvGrpSpPr>
          <p:cNvPr id="178197" name="Group 4"/>
          <p:cNvGrpSpPr>
            <a:grpSpLocks/>
          </p:cNvGrpSpPr>
          <p:nvPr/>
        </p:nvGrpSpPr>
        <p:grpSpPr bwMode="auto">
          <a:xfrm>
            <a:off x="228600" y="3276600"/>
            <a:ext cx="1549400" cy="533400"/>
            <a:chOff x="23031450" y="24403050"/>
            <a:chExt cx="628650" cy="400050"/>
          </a:xfrm>
        </p:grpSpPr>
        <p:sp>
          <p:nvSpPr>
            <p:cNvPr id="178221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8222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&lt;B&gt;’</a:t>
              </a:r>
            </a:p>
          </p:txBody>
        </p:sp>
      </p:grpSp>
      <p:sp>
        <p:nvSpPr>
          <p:cNvPr id="178198" name="Line 44"/>
          <p:cNvSpPr>
            <a:spLocks noChangeShapeType="1"/>
          </p:cNvSpPr>
          <p:nvPr/>
        </p:nvSpPr>
        <p:spPr bwMode="auto">
          <a:xfrm flipV="1">
            <a:off x="1752600" y="32766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8199" name="Line 45"/>
          <p:cNvSpPr>
            <a:spLocks noChangeShapeType="1"/>
          </p:cNvSpPr>
          <p:nvPr/>
        </p:nvSpPr>
        <p:spPr bwMode="auto">
          <a:xfrm>
            <a:off x="1752600" y="28956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8200" name="Line 46"/>
          <p:cNvSpPr>
            <a:spLocks noChangeShapeType="1"/>
          </p:cNvSpPr>
          <p:nvPr/>
        </p:nvSpPr>
        <p:spPr bwMode="auto">
          <a:xfrm flipV="1">
            <a:off x="3352800" y="2971800"/>
            <a:ext cx="533400" cy="3048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grpSp>
        <p:nvGrpSpPr>
          <p:cNvPr id="178201" name="Group 4"/>
          <p:cNvGrpSpPr>
            <a:grpSpLocks/>
          </p:cNvGrpSpPr>
          <p:nvPr/>
        </p:nvGrpSpPr>
        <p:grpSpPr bwMode="auto">
          <a:xfrm>
            <a:off x="152400" y="4724400"/>
            <a:ext cx="1549400" cy="533400"/>
            <a:chOff x="23031450" y="24403050"/>
            <a:chExt cx="628650" cy="400050"/>
          </a:xfrm>
        </p:grpSpPr>
        <p:sp>
          <p:nvSpPr>
            <p:cNvPr id="178219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8220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Writer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78202" name="Text Box 50"/>
          <p:cNvSpPr txBox="1">
            <a:spLocks noChangeArrowheads="1"/>
          </p:cNvSpPr>
          <p:nvPr/>
        </p:nvSpPr>
        <p:spPr bwMode="auto">
          <a:xfrm>
            <a:off x="228600" y="5334000"/>
            <a:ext cx="1431925" cy="7302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/>
              <a:t>Domain Participant </a:t>
            </a:r>
          </a:p>
          <a:p>
            <a:r>
              <a:rPr lang="en-US" sz="1200" b="1"/>
              <a:t>  QoS Profile Y</a:t>
            </a:r>
          </a:p>
          <a:p>
            <a:r>
              <a:rPr lang="en-US" sz="1200" b="1"/>
              <a:t>  Publisher</a:t>
            </a:r>
          </a:p>
          <a:p>
            <a:r>
              <a:rPr lang="en-US" sz="1200" b="1"/>
              <a:t>  Subscriber</a:t>
            </a:r>
          </a:p>
        </p:txBody>
      </p:sp>
      <p:grpSp>
        <p:nvGrpSpPr>
          <p:cNvPr id="178203" name="Group 51"/>
          <p:cNvGrpSpPr>
            <a:grpSpLocks/>
          </p:cNvGrpSpPr>
          <p:nvPr/>
        </p:nvGrpSpPr>
        <p:grpSpPr bwMode="auto">
          <a:xfrm>
            <a:off x="1905000" y="2667000"/>
            <a:ext cx="1477963" cy="1304925"/>
            <a:chOff x="1277" y="1104"/>
            <a:chExt cx="931" cy="822"/>
          </a:xfrm>
        </p:grpSpPr>
        <p:sp>
          <p:nvSpPr>
            <p:cNvPr id="178214" name="AutoShape 17"/>
            <p:cNvSpPr>
              <a:spLocks noChangeArrowheads="1"/>
            </p:cNvSpPr>
            <p:nvPr/>
          </p:nvSpPr>
          <p:spPr bwMode="auto">
            <a:xfrm>
              <a:off x="1277" y="1104"/>
              <a:ext cx="931" cy="768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8215" name="Text Box 18"/>
            <p:cNvSpPr txBox="1">
              <a:spLocks noChangeArrowheads="1"/>
            </p:cNvSpPr>
            <p:nvPr/>
          </p:nvSpPr>
          <p:spPr bwMode="auto">
            <a:xfrm>
              <a:off x="1344" y="1159"/>
              <a:ext cx="816" cy="658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78216" name="Text Box 54"/>
            <p:cNvSpPr txBox="1">
              <a:spLocks noChangeArrowheads="1"/>
            </p:cNvSpPr>
            <p:nvPr/>
          </p:nvSpPr>
          <p:spPr bwMode="auto">
            <a:xfrm>
              <a:off x="1344" y="1344"/>
              <a:ext cx="810" cy="5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Topic &lt;B&gt;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X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DataReader&lt;B&gt;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DataReader&lt;B&gt;’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</a:t>
              </a:r>
            </a:p>
          </p:txBody>
        </p:sp>
        <p:sp>
          <p:nvSpPr>
            <p:cNvPr id="178217" name="Text Box 55"/>
            <p:cNvSpPr txBox="1">
              <a:spLocks noChangeArrowheads="1"/>
            </p:cNvSpPr>
            <p:nvPr/>
          </p:nvSpPr>
          <p:spPr bwMode="auto">
            <a:xfrm>
              <a:off x="1440" y="1152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78218" name="Line 56"/>
            <p:cNvSpPr>
              <a:spLocks noChangeShapeType="1"/>
            </p:cNvSpPr>
            <p:nvPr/>
          </p:nvSpPr>
          <p:spPr bwMode="auto">
            <a:xfrm>
              <a:off x="1296" y="1296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</p:grpSp>
      <p:grpSp>
        <p:nvGrpSpPr>
          <p:cNvPr id="178204" name="Group 57"/>
          <p:cNvGrpSpPr>
            <a:grpSpLocks/>
          </p:cNvGrpSpPr>
          <p:nvPr/>
        </p:nvGrpSpPr>
        <p:grpSpPr bwMode="auto">
          <a:xfrm>
            <a:off x="5562600" y="1447800"/>
            <a:ext cx="1477963" cy="990600"/>
            <a:chOff x="3648" y="2928"/>
            <a:chExt cx="931" cy="624"/>
          </a:xfrm>
        </p:grpSpPr>
        <p:sp>
          <p:nvSpPr>
            <p:cNvPr id="178209" name="AutoShape 17"/>
            <p:cNvSpPr>
              <a:spLocks noChangeArrowheads="1"/>
            </p:cNvSpPr>
            <p:nvPr/>
          </p:nvSpPr>
          <p:spPr bwMode="auto">
            <a:xfrm>
              <a:off x="3648" y="2928"/>
              <a:ext cx="931" cy="624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8210" name="Text Box 18"/>
            <p:cNvSpPr txBox="1">
              <a:spLocks noChangeArrowheads="1"/>
            </p:cNvSpPr>
            <p:nvPr/>
          </p:nvSpPr>
          <p:spPr bwMode="auto">
            <a:xfrm>
              <a:off x="3715" y="2983"/>
              <a:ext cx="816" cy="521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78211" name="Text Box 60"/>
            <p:cNvSpPr txBox="1">
              <a:spLocks noChangeArrowheads="1"/>
            </p:cNvSpPr>
            <p:nvPr/>
          </p:nvSpPr>
          <p:spPr bwMode="auto">
            <a:xfrm>
              <a:off x="3715" y="3168"/>
              <a:ext cx="766" cy="34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sz="1200" b="1"/>
                <a:t>Topic &lt;A&gt;</a:t>
              </a:r>
            </a:p>
            <a:p>
              <a:r>
                <a:rPr lang="en-US" sz="1200" b="1"/>
                <a:t>  QoS Profile X</a:t>
              </a:r>
            </a:p>
            <a:p>
              <a:r>
                <a:rPr lang="en-US" sz="1200" b="1"/>
                <a:t>  DataReader&lt;A&gt;</a:t>
              </a:r>
            </a:p>
          </p:txBody>
        </p:sp>
        <p:sp>
          <p:nvSpPr>
            <p:cNvPr id="178212" name="Text Box 61"/>
            <p:cNvSpPr txBox="1">
              <a:spLocks noChangeArrowheads="1"/>
            </p:cNvSpPr>
            <p:nvPr/>
          </p:nvSpPr>
          <p:spPr bwMode="auto">
            <a:xfrm>
              <a:off x="3811" y="2976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78213" name="Line 62"/>
            <p:cNvSpPr>
              <a:spLocks noChangeShapeType="1"/>
            </p:cNvSpPr>
            <p:nvPr/>
          </p:nvSpPr>
          <p:spPr bwMode="auto">
            <a:xfrm>
              <a:off x="3667" y="3120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</p:grpSp>
      <p:sp>
        <p:nvSpPr>
          <p:cNvPr id="178205" name="Line 63"/>
          <p:cNvSpPr>
            <a:spLocks noChangeShapeType="1"/>
          </p:cNvSpPr>
          <p:nvPr/>
        </p:nvSpPr>
        <p:spPr bwMode="auto">
          <a:xfrm flipV="1">
            <a:off x="3352800" y="4724400"/>
            <a:ext cx="533400" cy="3048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grpSp>
        <p:nvGrpSpPr>
          <p:cNvPr id="178206" name="Group 64"/>
          <p:cNvGrpSpPr>
            <a:grpSpLocks/>
          </p:cNvGrpSpPr>
          <p:nvPr/>
        </p:nvGrpSpPr>
        <p:grpSpPr bwMode="auto">
          <a:xfrm>
            <a:off x="3886200" y="4038600"/>
            <a:ext cx="1676400" cy="1617663"/>
            <a:chOff x="2352" y="1296"/>
            <a:chExt cx="1008" cy="1019"/>
          </a:xfrm>
        </p:grpSpPr>
        <p:sp>
          <p:nvSpPr>
            <p:cNvPr id="178207" name="Cloud"/>
            <p:cNvSpPr>
              <a:spLocks noChangeAspect="1" noEditPoints="1" noChangeArrowheads="1"/>
            </p:cNvSpPr>
            <p:nvPr/>
          </p:nvSpPr>
          <p:spPr bwMode="auto">
            <a:xfrm>
              <a:off x="2352" y="1296"/>
              <a:ext cx="1008" cy="101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79 w 21600"/>
                <a:gd name="T13" fmla="*/ 3264 h 21600"/>
                <a:gd name="T14" fmla="*/ 17079 w 21600"/>
                <a:gd name="T15" fmla="*/ 1733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rgbClr val="CE1126"/>
            </a:solidFill>
            <a:ln w="9525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78208" name="Text Box 23"/>
            <p:cNvSpPr txBox="1">
              <a:spLocks noChangeArrowheads="1"/>
            </p:cNvSpPr>
            <p:nvPr/>
          </p:nvSpPr>
          <p:spPr bwMode="auto">
            <a:xfrm>
              <a:off x="2544" y="1632"/>
              <a:ext cx="646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pPr eaLnBrk="0" hangingPunct="0"/>
              <a:r>
                <a:rPr lang="en-US" sz="1600" b="1">
                  <a:solidFill>
                    <a:schemeClr val="bg1"/>
                  </a:solidFill>
                </a:rPr>
                <a:t>Domain 1</a:t>
              </a:r>
              <a:endParaRPr lang="en-US" sz="2000"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AutoShape 3"/>
          <p:cNvSpPr>
            <a:spLocks noChangeArrowheads="1"/>
          </p:cNvSpPr>
          <p:nvPr/>
        </p:nvSpPr>
        <p:spPr bwMode="auto">
          <a:xfrm>
            <a:off x="5486400" y="1219200"/>
            <a:ext cx="3276600" cy="2362200"/>
          </a:xfrm>
          <a:prstGeom prst="roundRect">
            <a:avLst>
              <a:gd name="adj" fmla="val 3847"/>
            </a:avLst>
          </a:prstGeom>
          <a:solidFill>
            <a:srgbClr val="D7D7D7"/>
          </a:solidFill>
          <a:ln w="9525">
            <a:solidFill>
              <a:srgbClr val="C0C0C0"/>
            </a:solidFill>
            <a:round/>
            <a:headEnd/>
            <a:tailEnd/>
          </a:ln>
        </p:spPr>
        <p:txBody>
          <a:bodyPr wrap="none"/>
          <a:lstStyle/>
          <a:p>
            <a:endParaRPr lang="nl-NL" sz="1400" b="1"/>
          </a:p>
        </p:txBody>
      </p:sp>
      <p:sp>
        <p:nvSpPr>
          <p:cNvPr id="179203" name="AutoShape 3"/>
          <p:cNvSpPr>
            <a:spLocks noChangeArrowheads="1"/>
          </p:cNvSpPr>
          <p:nvPr/>
        </p:nvSpPr>
        <p:spPr bwMode="auto">
          <a:xfrm>
            <a:off x="152400" y="1219200"/>
            <a:ext cx="3276600" cy="5029200"/>
          </a:xfrm>
          <a:prstGeom prst="roundRect">
            <a:avLst>
              <a:gd name="adj" fmla="val 3847"/>
            </a:avLst>
          </a:prstGeom>
          <a:solidFill>
            <a:srgbClr val="D7D7D7"/>
          </a:solidFill>
          <a:ln w="9525">
            <a:solidFill>
              <a:srgbClr val="C0C0C0"/>
            </a:solidFill>
            <a:round/>
            <a:headEnd/>
            <a:tailEnd/>
          </a:ln>
        </p:spPr>
        <p:txBody>
          <a:bodyPr wrap="none"/>
          <a:lstStyle/>
          <a:p>
            <a:endParaRPr lang="nl-NL" sz="1400" b="1"/>
          </a:p>
        </p:txBody>
      </p:sp>
      <p:sp>
        <p:nvSpPr>
          <p:cNvPr id="17920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CCM/DDS Entity Mapping (3/3)</a:t>
            </a:r>
          </a:p>
        </p:txBody>
      </p:sp>
      <p:grpSp>
        <p:nvGrpSpPr>
          <p:cNvPr id="179205" name="Group 5"/>
          <p:cNvGrpSpPr>
            <a:grpSpLocks/>
          </p:cNvGrpSpPr>
          <p:nvPr/>
        </p:nvGrpSpPr>
        <p:grpSpPr bwMode="auto">
          <a:xfrm>
            <a:off x="3581400" y="1752600"/>
            <a:ext cx="1676400" cy="1617663"/>
            <a:chOff x="2352" y="1296"/>
            <a:chExt cx="1008" cy="1019"/>
          </a:xfrm>
        </p:grpSpPr>
        <p:sp>
          <p:nvSpPr>
            <p:cNvPr id="179279" name="Cloud"/>
            <p:cNvSpPr>
              <a:spLocks noChangeAspect="1" noEditPoints="1" noChangeArrowheads="1"/>
            </p:cNvSpPr>
            <p:nvPr/>
          </p:nvSpPr>
          <p:spPr bwMode="auto">
            <a:xfrm>
              <a:off x="2352" y="1296"/>
              <a:ext cx="1008" cy="101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79 w 21600"/>
                <a:gd name="T13" fmla="*/ 3264 h 21600"/>
                <a:gd name="T14" fmla="*/ 17079 w 21600"/>
                <a:gd name="T15" fmla="*/ 1733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rgbClr val="CE1126"/>
            </a:solidFill>
            <a:ln w="9525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79280" name="Text Box 23"/>
            <p:cNvSpPr txBox="1">
              <a:spLocks noChangeArrowheads="1"/>
            </p:cNvSpPr>
            <p:nvPr/>
          </p:nvSpPr>
          <p:spPr bwMode="auto">
            <a:xfrm>
              <a:off x="2544" y="1632"/>
              <a:ext cx="646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pPr eaLnBrk="0" hangingPunct="0"/>
              <a:r>
                <a:rPr lang="en-US" sz="1600" b="1">
                  <a:solidFill>
                    <a:schemeClr val="bg1"/>
                  </a:solidFill>
                </a:rPr>
                <a:t>Domain 0</a:t>
              </a:r>
              <a:endParaRPr lang="en-US" sz="2000">
                <a:latin typeface="Times New Roman" pitchFamily="18" charset="0"/>
              </a:endParaRPr>
            </a:p>
          </p:txBody>
        </p:sp>
      </p:grpSp>
      <p:grpSp>
        <p:nvGrpSpPr>
          <p:cNvPr id="179206" name="Group 4"/>
          <p:cNvGrpSpPr>
            <a:grpSpLocks/>
          </p:cNvGrpSpPr>
          <p:nvPr/>
        </p:nvGrpSpPr>
        <p:grpSpPr bwMode="auto">
          <a:xfrm>
            <a:off x="228600" y="1371600"/>
            <a:ext cx="1549400" cy="533400"/>
            <a:chOff x="23031450" y="24403050"/>
            <a:chExt cx="628650" cy="400050"/>
          </a:xfrm>
        </p:grpSpPr>
        <p:sp>
          <p:nvSpPr>
            <p:cNvPr id="179277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78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79207" name="Text Box 11"/>
          <p:cNvSpPr txBox="1">
            <a:spLocks noChangeArrowheads="1"/>
          </p:cNvSpPr>
          <p:nvPr/>
        </p:nvSpPr>
        <p:spPr bwMode="auto">
          <a:xfrm>
            <a:off x="2057400" y="5604616"/>
            <a:ext cx="1181100" cy="5492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dirty="0"/>
              <a:t>Application </a:t>
            </a:r>
          </a:p>
          <a:p>
            <a:r>
              <a:rPr lang="en-US" dirty="0"/>
              <a:t>Process 1</a:t>
            </a:r>
          </a:p>
        </p:txBody>
      </p:sp>
      <p:sp>
        <p:nvSpPr>
          <p:cNvPr id="179208" name="Line 12"/>
          <p:cNvSpPr>
            <a:spLocks noChangeShapeType="1"/>
          </p:cNvSpPr>
          <p:nvPr/>
        </p:nvSpPr>
        <p:spPr bwMode="auto">
          <a:xfrm>
            <a:off x="1752600" y="16002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grpSp>
        <p:nvGrpSpPr>
          <p:cNvPr id="179209" name="Group 13"/>
          <p:cNvGrpSpPr>
            <a:grpSpLocks/>
          </p:cNvGrpSpPr>
          <p:nvPr/>
        </p:nvGrpSpPr>
        <p:grpSpPr bwMode="auto">
          <a:xfrm>
            <a:off x="1905000" y="1371600"/>
            <a:ext cx="1477963" cy="1219200"/>
            <a:chOff x="1277" y="1104"/>
            <a:chExt cx="931" cy="768"/>
          </a:xfrm>
        </p:grpSpPr>
        <p:sp>
          <p:nvSpPr>
            <p:cNvPr id="179272" name="AutoShape 17"/>
            <p:cNvSpPr>
              <a:spLocks noChangeArrowheads="1"/>
            </p:cNvSpPr>
            <p:nvPr/>
          </p:nvSpPr>
          <p:spPr bwMode="auto">
            <a:xfrm>
              <a:off x="1277" y="1104"/>
              <a:ext cx="931" cy="768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73" name="Text Box 18"/>
            <p:cNvSpPr txBox="1">
              <a:spLocks noChangeArrowheads="1"/>
            </p:cNvSpPr>
            <p:nvPr/>
          </p:nvSpPr>
          <p:spPr bwMode="auto">
            <a:xfrm>
              <a:off x="1344" y="1159"/>
              <a:ext cx="816" cy="658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79274" name="Text Box 16"/>
            <p:cNvSpPr txBox="1">
              <a:spLocks noChangeArrowheads="1"/>
            </p:cNvSpPr>
            <p:nvPr/>
          </p:nvSpPr>
          <p:spPr bwMode="auto">
            <a:xfrm>
              <a:off x="1344" y="1344"/>
              <a:ext cx="766" cy="46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Topic 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X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DataReader&lt;A&gt;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DataWriter&lt;A&gt;</a:t>
              </a:r>
            </a:p>
          </p:txBody>
        </p:sp>
        <p:sp>
          <p:nvSpPr>
            <p:cNvPr id="179275" name="Text Box 17"/>
            <p:cNvSpPr txBox="1">
              <a:spLocks noChangeArrowheads="1"/>
            </p:cNvSpPr>
            <p:nvPr/>
          </p:nvSpPr>
          <p:spPr bwMode="auto">
            <a:xfrm>
              <a:off x="1440" y="1152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79276" name="Line 18"/>
            <p:cNvSpPr>
              <a:spLocks noChangeShapeType="1"/>
            </p:cNvSpPr>
            <p:nvPr/>
          </p:nvSpPr>
          <p:spPr bwMode="auto">
            <a:xfrm>
              <a:off x="1296" y="1296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</p:grpSp>
      <p:sp>
        <p:nvSpPr>
          <p:cNvPr id="179210" name="Text Box 19"/>
          <p:cNvSpPr txBox="1">
            <a:spLocks noChangeArrowheads="1"/>
          </p:cNvSpPr>
          <p:nvPr/>
        </p:nvSpPr>
        <p:spPr bwMode="auto">
          <a:xfrm>
            <a:off x="228600" y="3886200"/>
            <a:ext cx="1446213" cy="73818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sz="1200" b="1"/>
              <a:t>Domain Participant </a:t>
            </a:r>
          </a:p>
          <a:p>
            <a:pPr>
              <a:spcBef>
                <a:spcPct val="0"/>
              </a:spcBef>
            </a:pPr>
            <a:r>
              <a:rPr lang="en-US" sz="1200" b="1"/>
              <a:t>  QoS Profile X</a:t>
            </a:r>
          </a:p>
          <a:p>
            <a:pPr>
              <a:spcBef>
                <a:spcPct val="0"/>
              </a:spcBef>
            </a:pPr>
            <a:r>
              <a:rPr lang="en-US" sz="1200" b="1"/>
              <a:t>  Publisher</a:t>
            </a:r>
          </a:p>
          <a:p>
            <a:pPr>
              <a:spcBef>
                <a:spcPct val="0"/>
              </a:spcBef>
            </a:pPr>
            <a:r>
              <a:rPr lang="en-US" sz="1200" b="1"/>
              <a:t>  Subscriber</a:t>
            </a:r>
          </a:p>
        </p:txBody>
      </p:sp>
      <p:sp>
        <p:nvSpPr>
          <p:cNvPr id="179211" name="Line 20"/>
          <p:cNvSpPr>
            <a:spLocks noChangeShapeType="1"/>
          </p:cNvSpPr>
          <p:nvPr/>
        </p:nvSpPr>
        <p:spPr bwMode="auto">
          <a:xfrm flipV="1">
            <a:off x="5029200" y="1981200"/>
            <a:ext cx="533400" cy="762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9212" name="Text Box 21"/>
          <p:cNvSpPr txBox="1">
            <a:spLocks noChangeArrowheads="1"/>
          </p:cNvSpPr>
          <p:nvPr/>
        </p:nvSpPr>
        <p:spPr bwMode="auto">
          <a:xfrm>
            <a:off x="5791200" y="2819400"/>
            <a:ext cx="1181100" cy="5492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/>
              <a:t>Application </a:t>
            </a:r>
          </a:p>
          <a:p>
            <a:r>
              <a:rPr lang="en-US"/>
              <a:t>Process 2</a:t>
            </a:r>
          </a:p>
        </p:txBody>
      </p:sp>
      <p:grpSp>
        <p:nvGrpSpPr>
          <p:cNvPr id="179213" name="Group 4"/>
          <p:cNvGrpSpPr>
            <a:grpSpLocks/>
          </p:cNvGrpSpPr>
          <p:nvPr/>
        </p:nvGrpSpPr>
        <p:grpSpPr bwMode="auto">
          <a:xfrm>
            <a:off x="7162800" y="1371600"/>
            <a:ext cx="1549400" cy="533400"/>
            <a:chOff x="23031450" y="24403050"/>
            <a:chExt cx="628650" cy="400050"/>
          </a:xfrm>
        </p:grpSpPr>
        <p:sp>
          <p:nvSpPr>
            <p:cNvPr id="179270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71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79214" name="Line 31"/>
          <p:cNvSpPr>
            <a:spLocks noChangeShapeType="1"/>
          </p:cNvSpPr>
          <p:nvPr/>
        </p:nvSpPr>
        <p:spPr bwMode="auto">
          <a:xfrm>
            <a:off x="3352800" y="1828800"/>
            <a:ext cx="609600" cy="3048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9215" name="Line 32"/>
          <p:cNvSpPr>
            <a:spLocks noChangeShapeType="1"/>
          </p:cNvSpPr>
          <p:nvPr/>
        </p:nvSpPr>
        <p:spPr bwMode="auto">
          <a:xfrm flipV="1">
            <a:off x="7010400" y="17526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9216" name="Text Box 33"/>
          <p:cNvSpPr txBox="1">
            <a:spLocks noChangeArrowheads="1"/>
          </p:cNvSpPr>
          <p:nvPr/>
        </p:nvSpPr>
        <p:spPr bwMode="auto">
          <a:xfrm>
            <a:off x="7239000" y="2362200"/>
            <a:ext cx="1431925" cy="7302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/>
              <a:t>Domain Participant </a:t>
            </a:r>
          </a:p>
          <a:p>
            <a:r>
              <a:rPr lang="en-US" sz="1200" b="1"/>
              <a:t>  QoS Profile X</a:t>
            </a:r>
          </a:p>
          <a:p>
            <a:r>
              <a:rPr lang="en-US" sz="1200" b="1"/>
              <a:t>  Publisher</a:t>
            </a:r>
          </a:p>
          <a:p>
            <a:r>
              <a:rPr lang="en-US" sz="1200" b="1"/>
              <a:t>  Subscriber</a:t>
            </a:r>
          </a:p>
        </p:txBody>
      </p:sp>
      <p:grpSp>
        <p:nvGrpSpPr>
          <p:cNvPr id="179217" name="Group 4"/>
          <p:cNvGrpSpPr>
            <a:grpSpLocks/>
          </p:cNvGrpSpPr>
          <p:nvPr/>
        </p:nvGrpSpPr>
        <p:grpSpPr bwMode="auto">
          <a:xfrm>
            <a:off x="228600" y="1981200"/>
            <a:ext cx="1549400" cy="533400"/>
            <a:chOff x="23031450" y="24403050"/>
            <a:chExt cx="628650" cy="400050"/>
          </a:xfrm>
        </p:grpSpPr>
        <p:sp>
          <p:nvSpPr>
            <p:cNvPr id="179268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69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Writer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79218" name="Line 37"/>
          <p:cNvSpPr>
            <a:spLocks noChangeShapeType="1"/>
          </p:cNvSpPr>
          <p:nvPr/>
        </p:nvSpPr>
        <p:spPr bwMode="auto">
          <a:xfrm flipV="1">
            <a:off x="1752600" y="21336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grpSp>
        <p:nvGrpSpPr>
          <p:cNvPr id="179219" name="Group 66"/>
          <p:cNvGrpSpPr>
            <a:grpSpLocks/>
          </p:cNvGrpSpPr>
          <p:nvPr/>
        </p:nvGrpSpPr>
        <p:grpSpPr bwMode="auto">
          <a:xfrm>
            <a:off x="1905000" y="4572000"/>
            <a:ext cx="1477963" cy="990600"/>
            <a:chOff x="3648" y="2928"/>
            <a:chExt cx="931" cy="624"/>
          </a:xfrm>
        </p:grpSpPr>
        <p:sp>
          <p:nvSpPr>
            <p:cNvPr id="179263" name="AutoShape 17"/>
            <p:cNvSpPr>
              <a:spLocks noChangeArrowheads="1"/>
            </p:cNvSpPr>
            <p:nvPr/>
          </p:nvSpPr>
          <p:spPr bwMode="auto">
            <a:xfrm>
              <a:off x="3648" y="2928"/>
              <a:ext cx="931" cy="624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64" name="Text Box 18"/>
            <p:cNvSpPr txBox="1">
              <a:spLocks noChangeArrowheads="1"/>
            </p:cNvSpPr>
            <p:nvPr/>
          </p:nvSpPr>
          <p:spPr bwMode="auto">
            <a:xfrm>
              <a:off x="3715" y="2983"/>
              <a:ext cx="816" cy="521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79265" name="Text Box 41"/>
            <p:cNvSpPr txBox="1">
              <a:spLocks noChangeArrowheads="1"/>
            </p:cNvSpPr>
            <p:nvPr/>
          </p:nvSpPr>
          <p:spPr bwMode="auto">
            <a:xfrm>
              <a:off x="3715" y="3168"/>
              <a:ext cx="766" cy="34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Topic 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Y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DataWriter &lt;A&gt;</a:t>
              </a:r>
            </a:p>
          </p:txBody>
        </p:sp>
        <p:sp>
          <p:nvSpPr>
            <p:cNvPr id="179266" name="Text Box 42"/>
            <p:cNvSpPr txBox="1">
              <a:spLocks noChangeArrowheads="1"/>
            </p:cNvSpPr>
            <p:nvPr/>
          </p:nvSpPr>
          <p:spPr bwMode="auto">
            <a:xfrm>
              <a:off x="3811" y="2976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79267" name="Line 43"/>
            <p:cNvSpPr>
              <a:spLocks noChangeShapeType="1"/>
            </p:cNvSpPr>
            <p:nvPr/>
          </p:nvSpPr>
          <p:spPr bwMode="auto">
            <a:xfrm>
              <a:off x="3667" y="3120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</p:grpSp>
      <p:grpSp>
        <p:nvGrpSpPr>
          <p:cNvPr id="179220" name="Group 4"/>
          <p:cNvGrpSpPr>
            <a:grpSpLocks/>
          </p:cNvGrpSpPr>
          <p:nvPr/>
        </p:nvGrpSpPr>
        <p:grpSpPr bwMode="auto">
          <a:xfrm>
            <a:off x="228600" y="2667000"/>
            <a:ext cx="1549400" cy="533400"/>
            <a:chOff x="23031450" y="24403050"/>
            <a:chExt cx="628650" cy="400050"/>
          </a:xfrm>
        </p:grpSpPr>
        <p:sp>
          <p:nvSpPr>
            <p:cNvPr id="179261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62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&lt;B&gt;</a:t>
              </a:r>
            </a:p>
          </p:txBody>
        </p:sp>
      </p:grpSp>
      <p:grpSp>
        <p:nvGrpSpPr>
          <p:cNvPr id="179221" name="Group 4"/>
          <p:cNvGrpSpPr>
            <a:grpSpLocks/>
          </p:cNvGrpSpPr>
          <p:nvPr/>
        </p:nvGrpSpPr>
        <p:grpSpPr bwMode="auto">
          <a:xfrm>
            <a:off x="228600" y="3276600"/>
            <a:ext cx="1549400" cy="533400"/>
            <a:chOff x="23031450" y="24403050"/>
            <a:chExt cx="628650" cy="400050"/>
          </a:xfrm>
        </p:grpSpPr>
        <p:sp>
          <p:nvSpPr>
            <p:cNvPr id="179259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60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&lt;B&gt;’</a:t>
              </a:r>
            </a:p>
          </p:txBody>
        </p:sp>
      </p:grpSp>
      <p:sp>
        <p:nvSpPr>
          <p:cNvPr id="179222" name="Line 50"/>
          <p:cNvSpPr>
            <a:spLocks noChangeShapeType="1"/>
          </p:cNvSpPr>
          <p:nvPr/>
        </p:nvSpPr>
        <p:spPr bwMode="auto">
          <a:xfrm flipV="1">
            <a:off x="1752600" y="32766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9223" name="Line 51"/>
          <p:cNvSpPr>
            <a:spLocks noChangeShapeType="1"/>
          </p:cNvSpPr>
          <p:nvPr/>
        </p:nvSpPr>
        <p:spPr bwMode="auto">
          <a:xfrm>
            <a:off x="1752600" y="28956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9224" name="Line 52"/>
          <p:cNvSpPr>
            <a:spLocks noChangeShapeType="1"/>
          </p:cNvSpPr>
          <p:nvPr/>
        </p:nvSpPr>
        <p:spPr bwMode="auto">
          <a:xfrm flipV="1">
            <a:off x="3352800" y="2971800"/>
            <a:ext cx="533400" cy="3048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grpSp>
        <p:nvGrpSpPr>
          <p:cNvPr id="179225" name="Group 4"/>
          <p:cNvGrpSpPr>
            <a:grpSpLocks/>
          </p:cNvGrpSpPr>
          <p:nvPr/>
        </p:nvGrpSpPr>
        <p:grpSpPr bwMode="auto">
          <a:xfrm>
            <a:off x="152400" y="4724400"/>
            <a:ext cx="1549400" cy="533400"/>
            <a:chOff x="23031450" y="24403050"/>
            <a:chExt cx="628650" cy="400050"/>
          </a:xfrm>
        </p:grpSpPr>
        <p:sp>
          <p:nvSpPr>
            <p:cNvPr id="179257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58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Writer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79226" name="Text Box 59"/>
          <p:cNvSpPr txBox="1">
            <a:spLocks noChangeArrowheads="1"/>
          </p:cNvSpPr>
          <p:nvPr/>
        </p:nvSpPr>
        <p:spPr bwMode="auto">
          <a:xfrm>
            <a:off x="228600" y="5334000"/>
            <a:ext cx="1446213" cy="73818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sz="1200" b="1"/>
              <a:t>Domain Participant </a:t>
            </a:r>
          </a:p>
          <a:p>
            <a:pPr>
              <a:spcBef>
                <a:spcPct val="0"/>
              </a:spcBef>
            </a:pPr>
            <a:r>
              <a:rPr lang="en-US" sz="1200" b="1"/>
              <a:t>  QoS Profile Y</a:t>
            </a:r>
          </a:p>
          <a:p>
            <a:pPr>
              <a:spcBef>
                <a:spcPct val="0"/>
              </a:spcBef>
            </a:pPr>
            <a:r>
              <a:rPr lang="en-US" sz="1200" b="1"/>
              <a:t>  Publisher</a:t>
            </a:r>
          </a:p>
          <a:p>
            <a:pPr>
              <a:spcBef>
                <a:spcPct val="0"/>
              </a:spcBef>
            </a:pPr>
            <a:r>
              <a:rPr lang="en-US" sz="1200" b="1"/>
              <a:t>  Subscriber</a:t>
            </a:r>
          </a:p>
        </p:txBody>
      </p:sp>
      <p:grpSp>
        <p:nvGrpSpPr>
          <p:cNvPr id="179227" name="Group 60"/>
          <p:cNvGrpSpPr>
            <a:grpSpLocks/>
          </p:cNvGrpSpPr>
          <p:nvPr/>
        </p:nvGrpSpPr>
        <p:grpSpPr bwMode="auto">
          <a:xfrm>
            <a:off x="1905000" y="2667000"/>
            <a:ext cx="1477963" cy="1304925"/>
            <a:chOff x="1277" y="1104"/>
            <a:chExt cx="931" cy="822"/>
          </a:xfrm>
        </p:grpSpPr>
        <p:sp>
          <p:nvSpPr>
            <p:cNvPr id="179252" name="AutoShape 17"/>
            <p:cNvSpPr>
              <a:spLocks noChangeArrowheads="1"/>
            </p:cNvSpPr>
            <p:nvPr/>
          </p:nvSpPr>
          <p:spPr bwMode="auto">
            <a:xfrm>
              <a:off x="1277" y="1104"/>
              <a:ext cx="931" cy="768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53" name="Text Box 18"/>
            <p:cNvSpPr txBox="1">
              <a:spLocks noChangeArrowheads="1"/>
            </p:cNvSpPr>
            <p:nvPr/>
          </p:nvSpPr>
          <p:spPr bwMode="auto">
            <a:xfrm>
              <a:off x="1344" y="1159"/>
              <a:ext cx="816" cy="658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79254" name="Text Box 63"/>
            <p:cNvSpPr txBox="1">
              <a:spLocks noChangeArrowheads="1"/>
            </p:cNvSpPr>
            <p:nvPr/>
          </p:nvSpPr>
          <p:spPr bwMode="auto">
            <a:xfrm>
              <a:off x="1344" y="1344"/>
              <a:ext cx="766" cy="5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Topic &lt;B&gt;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X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DataReader&lt;B&gt;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DataReader&lt;B&gt;’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</a:t>
              </a:r>
            </a:p>
          </p:txBody>
        </p:sp>
        <p:sp>
          <p:nvSpPr>
            <p:cNvPr id="179255" name="Text Box 64"/>
            <p:cNvSpPr txBox="1">
              <a:spLocks noChangeArrowheads="1"/>
            </p:cNvSpPr>
            <p:nvPr/>
          </p:nvSpPr>
          <p:spPr bwMode="auto">
            <a:xfrm>
              <a:off x="1440" y="1152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79256" name="Line 65"/>
            <p:cNvSpPr>
              <a:spLocks noChangeShapeType="1"/>
            </p:cNvSpPr>
            <p:nvPr/>
          </p:nvSpPr>
          <p:spPr bwMode="auto">
            <a:xfrm>
              <a:off x="1296" y="1296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</p:grpSp>
      <p:grpSp>
        <p:nvGrpSpPr>
          <p:cNvPr id="179228" name="Group 67"/>
          <p:cNvGrpSpPr>
            <a:grpSpLocks/>
          </p:cNvGrpSpPr>
          <p:nvPr/>
        </p:nvGrpSpPr>
        <p:grpSpPr bwMode="auto">
          <a:xfrm>
            <a:off x="5562600" y="1447800"/>
            <a:ext cx="1477963" cy="990600"/>
            <a:chOff x="3648" y="2928"/>
            <a:chExt cx="931" cy="624"/>
          </a:xfrm>
        </p:grpSpPr>
        <p:sp>
          <p:nvSpPr>
            <p:cNvPr id="179247" name="AutoShape 17"/>
            <p:cNvSpPr>
              <a:spLocks noChangeArrowheads="1"/>
            </p:cNvSpPr>
            <p:nvPr/>
          </p:nvSpPr>
          <p:spPr bwMode="auto">
            <a:xfrm>
              <a:off x="3648" y="2928"/>
              <a:ext cx="931" cy="624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48" name="Text Box 18"/>
            <p:cNvSpPr txBox="1">
              <a:spLocks noChangeArrowheads="1"/>
            </p:cNvSpPr>
            <p:nvPr/>
          </p:nvSpPr>
          <p:spPr bwMode="auto">
            <a:xfrm>
              <a:off x="3715" y="2983"/>
              <a:ext cx="816" cy="521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79249" name="Text Box 70"/>
            <p:cNvSpPr txBox="1">
              <a:spLocks noChangeArrowheads="1"/>
            </p:cNvSpPr>
            <p:nvPr/>
          </p:nvSpPr>
          <p:spPr bwMode="auto">
            <a:xfrm>
              <a:off x="3715" y="3168"/>
              <a:ext cx="766" cy="34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Topic 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X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DataReader&lt;A&gt;</a:t>
              </a:r>
            </a:p>
          </p:txBody>
        </p:sp>
        <p:sp>
          <p:nvSpPr>
            <p:cNvPr id="179250" name="Text Box 71"/>
            <p:cNvSpPr txBox="1">
              <a:spLocks noChangeArrowheads="1"/>
            </p:cNvSpPr>
            <p:nvPr/>
          </p:nvSpPr>
          <p:spPr bwMode="auto">
            <a:xfrm>
              <a:off x="3811" y="2976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79251" name="Line 72"/>
            <p:cNvSpPr>
              <a:spLocks noChangeShapeType="1"/>
            </p:cNvSpPr>
            <p:nvPr/>
          </p:nvSpPr>
          <p:spPr bwMode="auto">
            <a:xfrm>
              <a:off x="3667" y="3120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</p:grpSp>
      <p:sp>
        <p:nvSpPr>
          <p:cNvPr id="179229" name="Line 73"/>
          <p:cNvSpPr>
            <a:spLocks noChangeShapeType="1"/>
          </p:cNvSpPr>
          <p:nvPr/>
        </p:nvSpPr>
        <p:spPr bwMode="auto">
          <a:xfrm flipV="1">
            <a:off x="3352800" y="4724400"/>
            <a:ext cx="533400" cy="3048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grpSp>
        <p:nvGrpSpPr>
          <p:cNvPr id="179230" name="Group 74"/>
          <p:cNvGrpSpPr>
            <a:grpSpLocks/>
          </p:cNvGrpSpPr>
          <p:nvPr/>
        </p:nvGrpSpPr>
        <p:grpSpPr bwMode="auto">
          <a:xfrm>
            <a:off x="3733800" y="4038600"/>
            <a:ext cx="1676400" cy="1617663"/>
            <a:chOff x="2352" y="1296"/>
            <a:chExt cx="1008" cy="1019"/>
          </a:xfrm>
        </p:grpSpPr>
        <p:sp>
          <p:nvSpPr>
            <p:cNvPr id="179245" name="Cloud"/>
            <p:cNvSpPr>
              <a:spLocks noChangeAspect="1" noEditPoints="1" noChangeArrowheads="1"/>
            </p:cNvSpPr>
            <p:nvPr/>
          </p:nvSpPr>
          <p:spPr bwMode="auto">
            <a:xfrm>
              <a:off x="2352" y="1296"/>
              <a:ext cx="1008" cy="101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79 w 21600"/>
                <a:gd name="T13" fmla="*/ 3264 h 21600"/>
                <a:gd name="T14" fmla="*/ 17079 w 21600"/>
                <a:gd name="T15" fmla="*/ 1733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rgbClr val="CE1126"/>
            </a:solidFill>
            <a:ln w="9525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79246" name="Text Box 23"/>
            <p:cNvSpPr txBox="1">
              <a:spLocks noChangeArrowheads="1"/>
            </p:cNvSpPr>
            <p:nvPr/>
          </p:nvSpPr>
          <p:spPr bwMode="auto">
            <a:xfrm>
              <a:off x="2544" y="1632"/>
              <a:ext cx="646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pPr eaLnBrk="0" hangingPunct="0"/>
              <a:r>
                <a:rPr lang="en-US" sz="1600" b="1">
                  <a:solidFill>
                    <a:schemeClr val="bg1"/>
                  </a:solidFill>
                </a:rPr>
                <a:t>Domain 1</a:t>
              </a:r>
              <a:endParaRPr lang="en-US" sz="2000">
                <a:latin typeface="Times New Roman" pitchFamily="18" charset="0"/>
              </a:endParaRPr>
            </a:p>
          </p:txBody>
        </p:sp>
      </p:grpSp>
      <p:sp>
        <p:nvSpPr>
          <p:cNvPr id="179231" name="AutoShape 3"/>
          <p:cNvSpPr>
            <a:spLocks noChangeArrowheads="1"/>
          </p:cNvSpPr>
          <p:nvPr/>
        </p:nvSpPr>
        <p:spPr bwMode="auto">
          <a:xfrm>
            <a:off x="5562600" y="3657600"/>
            <a:ext cx="3276600" cy="2209800"/>
          </a:xfrm>
          <a:prstGeom prst="roundRect">
            <a:avLst>
              <a:gd name="adj" fmla="val 3847"/>
            </a:avLst>
          </a:prstGeom>
          <a:solidFill>
            <a:srgbClr val="D7D7D7"/>
          </a:solidFill>
          <a:ln w="9525">
            <a:solidFill>
              <a:srgbClr val="C0C0C0"/>
            </a:solidFill>
            <a:round/>
            <a:headEnd/>
            <a:tailEnd/>
          </a:ln>
        </p:spPr>
        <p:txBody>
          <a:bodyPr wrap="none"/>
          <a:lstStyle/>
          <a:p>
            <a:endParaRPr lang="nl-NL" sz="1400" b="1"/>
          </a:p>
        </p:txBody>
      </p:sp>
      <p:sp>
        <p:nvSpPr>
          <p:cNvPr id="179232" name="Line 78"/>
          <p:cNvSpPr>
            <a:spLocks noChangeShapeType="1"/>
          </p:cNvSpPr>
          <p:nvPr/>
        </p:nvSpPr>
        <p:spPr bwMode="auto">
          <a:xfrm flipV="1">
            <a:off x="5181600" y="4495800"/>
            <a:ext cx="457200" cy="2286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9233" name="Text Box 79"/>
          <p:cNvSpPr txBox="1">
            <a:spLocks noChangeArrowheads="1"/>
          </p:cNvSpPr>
          <p:nvPr/>
        </p:nvSpPr>
        <p:spPr bwMode="auto">
          <a:xfrm>
            <a:off x="5833217" y="5214360"/>
            <a:ext cx="1181100" cy="5492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dirty="0"/>
              <a:t>Application </a:t>
            </a:r>
          </a:p>
          <a:p>
            <a:r>
              <a:rPr lang="en-US" dirty="0"/>
              <a:t>Process 3</a:t>
            </a:r>
          </a:p>
        </p:txBody>
      </p:sp>
      <p:grpSp>
        <p:nvGrpSpPr>
          <p:cNvPr id="179234" name="Group 4"/>
          <p:cNvGrpSpPr>
            <a:grpSpLocks/>
          </p:cNvGrpSpPr>
          <p:nvPr/>
        </p:nvGrpSpPr>
        <p:grpSpPr bwMode="auto">
          <a:xfrm>
            <a:off x="7239000" y="3886200"/>
            <a:ext cx="1549400" cy="533400"/>
            <a:chOff x="23031450" y="24403050"/>
            <a:chExt cx="628650" cy="400050"/>
          </a:xfrm>
        </p:grpSpPr>
        <p:sp>
          <p:nvSpPr>
            <p:cNvPr id="179243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44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79235" name="Line 83"/>
          <p:cNvSpPr>
            <a:spLocks noChangeShapeType="1"/>
          </p:cNvSpPr>
          <p:nvPr/>
        </p:nvSpPr>
        <p:spPr bwMode="auto">
          <a:xfrm flipV="1">
            <a:off x="7086600" y="42672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79236" name="Text Box 84"/>
          <p:cNvSpPr txBox="1">
            <a:spLocks noChangeArrowheads="1"/>
          </p:cNvSpPr>
          <p:nvPr/>
        </p:nvSpPr>
        <p:spPr bwMode="auto">
          <a:xfrm>
            <a:off x="7315200" y="4876800"/>
            <a:ext cx="1446213" cy="73818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sz="1200" b="1"/>
              <a:t>Domain Participant </a:t>
            </a:r>
          </a:p>
          <a:p>
            <a:pPr>
              <a:spcBef>
                <a:spcPct val="0"/>
              </a:spcBef>
            </a:pPr>
            <a:r>
              <a:rPr lang="en-US" sz="1200" b="1"/>
              <a:t>  QoS Profile Y</a:t>
            </a:r>
          </a:p>
          <a:p>
            <a:pPr>
              <a:spcBef>
                <a:spcPct val="0"/>
              </a:spcBef>
            </a:pPr>
            <a:r>
              <a:rPr lang="en-US" sz="1200" b="1"/>
              <a:t>  Publisher</a:t>
            </a:r>
          </a:p>
          <a:p>
            <a:pPr>
              <a:spcBef>
                <a:spcPct val="0"/>
              </a:spcBef>
            </a:pPr>
            <a:r>
              <a:rPr lang="en-US" sz="1200" b="1"/>
              <a:t>  Subscriber</a:t>
            </a:r>
          </a:p>
        </p:txBody>
      </p:sp>
      <p:grpSp>
        <p:nvGrpSpPr>
          <p:cNvPr id="179237" name="Group 85"/>
          <p:cNvGrpSpPr>
            <a:grpSpLocks/>
          </p:cNvGrpSpPr>
          <p:nvPr/>
        </p:nvGrpSpPr>
        <p:grpSpPr bwMode="auto">
          <a:xfrm>
            <a:off x="5638800" y="3962400"/>
            <a:ext cx="1477963" cy="990600"/>
            <a:chOff x="3648" y="2928"/>
            <a:chExt cx="931" cy="624"/>
          </a:xfrm>
        </p:grpSpPr>
        <p:sp>
          <p:nvSpPr>
            <p:cNvPr id="179238" name="AutoShape 17"/>
            <p:cNvSpPr>
              <a:spLocks noChangeArrowheads="1"/>
            </p:cNvSpPr>
            <p:nvPr/>
          </p:nvSpPr>
          <p:spPr bwMode="auto">
            <a:xfrm>
              <a:off x="3648" y="2928"/>
              <a:ext cx="931" cy="624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79239" name="Text Box 18"/>
            <p:cNvSpPr txBox="1">
              <a:spLocks noChangeArrowheads="1"/>
            </p:cNvSpPr>
            <p:nvPr/>
          </p:nvSpPr>
          <p:spPr bwMode="auto">
            <a:xfrm>
              <a:off x="3715" y="2983"/>
              <a:ext cx="816" cy="521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79240" name="Text Box 88"/>
            <p:cNvSpPr txBox="1">
              <a:spLocks noChangeArrowheads="1"/>
            </p:cNvSpPr>
            <p:nvPr/>
          </p:nvSpPr>
          <p:spPr bwMode="auto">
            <a:xfrm>
              <a:off x="3715" y="3168"/>
              <a:ext cx="766" cy="34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Topic 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Y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DataReader&lt;A&gt;</a:t>
              </a:r>
            </a:p>
          </p:txBody>
        </p:sp>
        <p:sp>
          <p:nvSpPr>
            <p:cNvPr id="179241" name="Text Box 89"/>
            <p:cNvSpPr txBox="1">
              <a:spLocks noChangeArrowheads="1"/>
            </p:cNvSpPr>
            <p:nvPr/>
          </p:nvSpPr>
          <p:spPr bwMode="auto">
            <a:xfrm>
              <a:off x="3811" y="2976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79242" name="Line 90"/>
            <p:cNvSpPr>
              <a:spLocks noChangeShapeType="1"/>
            </p:cNvSpPr>
            <p:nvPr/>
          </p:nvSpPr>
          <p:spPr bwMode="auto">
            <a:xfrm>
              <a:off x="3667" y="3120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Example</a:t>
            </a:r>
            <a:endParaRPr lang="nl-NL" smtClean="0"/>
          </a:p>
        </p:txBody>
      </p:sp>
      <p:sp>
        <p:nvSpPr>
          <p:cNvPr id="180227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80228" name="Rectangle 3"/>
          <p:cNvSpPr>
            <a:spLocks noChangeArrowheads="1"/>
          </p:cNvSpPr>
          <p:nvPr/>
        </p:nvSpPr>
        <p:spPr bwMode="auto">
          <a:xfrm>
            <a:off x="381000" y="1219200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40000"/>
              </a:spcBef>
              <a:buFontTx/>
              <a:buChar char="•"/>
            </a:pPr>
            <a:r>
              <a:rPr lang="en-US" altLang="zh-CN" sz="2200" i="0">
                <a:ea typeface="宋体" pitchFamily="2" charset="-122"/>
                <a:cs typeface="Times New Roman" pitchFamily="18" charset="0"/>
              </a:rPr>
              <a:t>Initial proof of concept is a derivation of the “Hello, World!” CCM example</a:t>
            </a:r>
          </a:p>
          <a:p>
            <a:pPr marL="169863" indent="-169863">
              <a:spcBef>
                <a:spcPct val="40000"/>
              </a:spcBef>
            </a:pPr>
            <a:endParaRPr lang="en-US" altLang="zh-CN" sz="2200" i="0">
              <a:ea typeface="宋体" pitchFamily="2" charset="-122"/>
              <a:cs typeface="Times New Roman" pitchFamily="18" charset="0"/>
            </a:endParaRPr>
          </a:p>
          <a:p>
            <a:pPr marL="169863" indent="-169863">
              <a:spcBef>
                <a:spcPct val="40000"/>
              </a:spcBef>
              <a:buFontTx/>
              <a:buChar char="•"/>
            </a:pPr>
            <a:r>
              <a:rPr lang="en-US" altLang="zh-CN" sz="2200" i="0">
                <a:ea typeface="宋体" pitchFamily="2" charset="-122"/>
                <a:cs typeface="Times New Roman" pitchFamily="18" charset="0"/>
              </a:rPr>
              <a:t>The example uses DDS to communicate a simple string between two components</a:t>
            </a:r>
          </a:p>
          <a:p>
            <a:pPr marL="169863" indent="-169863">
              <a:spcBef>
                <a:spcPct val="40000"/>
              </a:spcBef>
              <a:buFontTx/>
              <a:buChar char="•"/>
            </a:pPr>
            <a:endParaRPr lang="en-US" altLang="zh-CN" sz="2200" i="0">
              <a:ea typeface="宋体" pitchFamily="2" charset="-122"/>
              <a:cs typeface="Times New Roman" pitchFamily="18" charset="0"/>
            </a:endParaRPr>
          </a:p>
          <a:p>
            <a:pPr marL="169863" indent="-169863">
              <a:spcBef>
                <a:spcPct val="40000"/>
              </a:spcBef>
              <a:buFontTx/>
              <a:buChar char="•"/>
            </a:pPr>
            <a:endParaRPr lang="en-US" altLang="zh-CN" sz="2200" i="0">
              <a:ea typeface="宋体" pitchFamily="2" charset="-122"/>
              <a:cs typeface="Times New Roman" pitchFamily="18" charset="0"/>
            </a:endParaRPr>
          </a:p>
          <a:p>
            <a:pPr marL="169863" indent="-169863">
              <a:spcBef>
                <a:spcPct val="40000"/>
              </a:spcBef>
              <a:buFontTx/>
              <a:buChar char="•"/>
            </a:pPr>
            <a:r>
              <a:rPr lang="en-US" altLang="zh-CN" sz="2200" i="0">
                <a:ea typeface="宋体" pitchFamily="2" charset="-122"/>
                <a:cs typeface="Times New Roman" pitchFamily="18" charset="0"/>
              </a:rPr>
              <a:t>Example includes a connector implemented as two fragments to accomplish DDS communication</a:t>
            </a:r>
          </a:p>
          <a:p>
            <a:pPr marL="169863" indent="-169863">
              <a:spcBef>
                <a:spcPct val="40000"/>
              </a:spcBef>
              <a:buFontTx/>
              <a:buChar char="•"/>
            </a:pPr>
            <a:endParaRPr lang="en-US" altLang="zh-CN" sz="2200" i="0">
              <a:ea typeface="宋体" pitchFamily="2" charset="-122"/>
              <a:cs typeface="Times New Roman" pitchFamily="18" charset="0"/>
            </a:endParaRPr>
          </a:p>
          <a:p>
            <a:pPr marL="169863" indent="-169863">
              <a:spcBef>
                <a:spcPct val="40000"/>
              </a:spcBef>
              <a:buFontTx/>
              <a:buChar char="•"/>
            </a:pPr>
            <a:endParaRPr lang="en-US" altLang="zh-CN" sz="2200" i="0">
              <a:ea typeface="宋体" pitchFamily="2" charset="-122"/>
              <a:cs typeface="Times New Roman" pitchFamily="18" charset="0"/>
            </a:endParaRPr>
          </a:p>
        </p:txBody>
      </p:sp>
      <p:pic>
        <p:nvPicPr>
          <p:cNvPr id="180229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3200" y="1689100"/>
            <a:ext cx="3187700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0230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43200" y="3289300"/>
            <a:ext cx="3187700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31" name="Picture 6"/>
          <p:cNvSpPr>
            <a:spLocks noChangeAspect="1"/>
          </p:cNvSpPr>
          <p:nvPr/>
        </p:nvSpPr>
        <p:spPr bwMode="auto">
          <a:xfrm>
            <a:off x="1773238" y="4884738"/>
            <a:ext cx="5041900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pic>
        <p:nvPicPr>
          <p:cNvPr id="180232" name="Picture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52600" y="5105400"/>
            <a:ext cx="5041900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Hello, World! IDL</a:t>
            </a:r>
          </a:p>
        </p:txBody>
      </p:sp>
      <p:sp>
        <p:nvSpPr>
          <p:cNvPr id="181251" name="Picture 2"/>
          <p:cNvSpPr>
            <a:spLocks noChangeAspect="1"/>
          </p:cNvSpPr>
          <p:nvPr/>
        </p:nvSpPr>
        <p:spPr bwMode="auto">
          <a:xfrm>
            <a:off x="1873250" y="1152525"/>
            <a:ext cx="5041900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3667" name="Rounded Rectangular Callout 3"/>
          <p:cNvSpPr>
            <a:spLocks noChangeArrowheads="1"/>
          </p:cNvSpPr>
          <p:nvPr/>
        </p:nvSpPr>
        <p:spPr bwMode="auto">
          <a:xfrm>
            <a:off x="862149" y="1923813"/>
            <a:ext cx="3420000" cy="1080000"/>
          </a:xfrm>
          <a:prstGeom prst="wedgeRoundRectCallout">
            <a:avLst>
              <a:gd name="adj1" fmla="val -1292"/>
              <a:gd name="adj2" fmla="val 123037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component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Sender {</a:t>
            </a:r>
          </a:p>
          <a:p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port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Hello::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DDS_Write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msg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400" i="0" dirty="0"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  <p:sp>
        <p:nvSpPr>
          <p:cNvPr id="113668" name="Rounded Rectangular Callout 4"/>
          <p:cNvSpPr>
            <a:spLocks noChangeArrowheads="1"/>
          </p:cNvSpPr>
          <p:nvPr/>
        </p:nvSpPr>
        <p:spPr bwMode="auto">
          <a:xfrm>
            <a:off x="4650380" y="1923813"/>
            <a:ext cx="3420000" cy="1080000"/>
          </a:xfrm>
          <a:prstGeom prst="wedgeRoundRectCallout">
            <a:avLst>
              <a:gd name="adj1" fmla="val 896"/>
              <a:gd name="adj2" fmla="val 118302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component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Receiver {</a:t>
            </a:r>
            <a:endParaRPr lang="en-US" sz="1400" i="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 smtClean="0">
                <a:latin typeface="Courier New" pitchFamily="49" charset="0"/>
                <a:cs typeface="Courier New" pitchFamily="49" charset="0"/>
              </a:rPr>
              <a:t>  port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Hello::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DDS_Listen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msg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en-US" sz="1400" i="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3669" name="Rounded Rectangular Callout 5"/>
          <p:cNvSpPr>
            <a:spLocks noChangeArrowheads="1"/>
          </p:cNvSpPr>
          <p:nvPr/>
        </p:nvSpPr>
        <p:spPr bwMode="auto">
          <a:xfrm>
            <a:off x="644948" y="5332826"/>
            <a:ext cx="6888162" cy="340519"/>
          </a:xfrm>
          <a:prstGeom prst="wedgeRoundRectCallout">
            <a:avLst>
              <a:gd name="adj1" fmla="val 5700"/>
              <a:gd name="adj2" fmla="val -366425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i="0" dirty="0">
                <a:latin typeface="Courier New" pitchFamily="49" charset="0"/>
                <a:cs typeface="Courier New" pitchFamily="49" charset="0"/>
              </a:rPr>
              <a:t>module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::CCM_DDS::Typed &lt; ::Hello, ::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Hello_Seq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&gt; Hello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;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621395" y="5856822"/>
            <a:ext cx="7483475" cy="830997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The connector code is completely generated! We will focus on the component code.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181258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4668" y="3648891"/>
            <a:ext cx="5041900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ounded Rectangular Callout 3"/>
          <p:cNvSpPr>
            <a:spLocks noChangeArrowheads="1"/>
          </p:cNvSpPr>
          <p:nvPr/>
        </p:nvSpPr>
        <p:spPr bwMode="auto">
          <a:xfrm>
            <a:off x="243840" y="492806"/>
            <a:ext cx="2005013" cy="1413153"/>
          </a:xfrm>
          <a:prstGeom prst="wedgeRoundRectCallout">
            <a:avLst>
              <a:gd name="adj1" fmla="val 22245"/>
              <a:gd name="adj2" fmla="val -46889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//</a:t>
            </a:r>
            <a:r>
              <a:rPr lang="en-US" sz="1400" i="0" dirty="0" err="1" smtClean="0">
                <a:latin typeface="Courier New" pitchFamily="49" charset="0"/>
                <a:cs typeface="Courier New" pitchFamily="49" charset="0"/>
              </a:rPr>
              <a:t>Datastruct</a:t>
            </a:r>
            <a:endParaRPr lang="en-US" sz="1400" i="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i="0" dirty="0" err="1" smtClean="0">
                <a:latin typeface="Courier New" pitchFamily="49" charset="0"/>
                <a:cs typeface="Courier New" pitchFamily="49" charset="0"/>
              </a:rPr>
              <a:t>struct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Hello {</a:t>
            </a:r>
          </a:p>
          <a:p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400" i="0" dirty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string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msg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400" i="0" dirty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3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3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3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7" grpId="0" animBg="1"/>
      <p:bldP spid="113668" grpId="0" animBg="1"/>
      <p:bldP spid="113669" grpId="0" animBg="1"/>
      <p:bldP spid="8" grpId="0" animBg="1"/>
      <p:bldP spid="13" grpId="0" animBg="1"/>
    </p:bld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Connector IDL Sender</a:t>
            </a:r>
            <a:endParaRPr lang="nl-NL" dirty="0"/>
          </a:p>
        </p:txBody>
      </p:sp>
      <p:sp>
        <p:nvSpPr>
          <p:cNvPr id="3" name="TextBox 2"/>
          <p:cNvSpPr txBox="1"/>
          <p:nvPr/>
        </p:nvSpPr>
        <p:spPr>
          <a:xfrm>
            <a:off x="538384" y="1392963"/>
            <a:ext cx="8015955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i="0" dirty="0" smtClean="0">
                <a:latin typeface="Courier New" pitchFamily="49" charset="0"/>
                <a:cs typeface="Courier New" pitchFamily="49" charset="0"/>
              </a:rPr>
              <a:t>module</a:t>
            </a: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 CCM_DDS {</a:t>
            </a:r>
          </a:p>
          <a:p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nl-NL" sz="1200" b="1" i="0" dirty="0" smtClean="0">
                <a:latin typeface="Courier New" pitchFamily="49" charset="0"/>
                <a:cs typeface="Courier New" pitchFamily="49" charset="0"/>
              </a:rPr>
              <a:t>module</a:t>
            </a: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 Typed &lt;typename T, sequence&lt;T&gt; TSeq&gt; {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200" b="1" i="0" dirty="0" smtClean="0">
                <a:latin typeface="Courier New" pitchFamily="49" charset="0"/>
                <a:cs typeface="Courier New" pitchFamily="49" charset="0"/>
              </a:rPr>
              <a:t>local interface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Writer :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InstanceHandleManager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{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200" b="1" i="0" dirty="0" smtClean="0">
                <a:latin typeface="Courier New" pitchFamily="49" charset="0"/>
                <a:cs typeface="Courier New" pitchFamily="49" charset="0"/>
              </a:rPr>
              <a:t>void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write_one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(in T datum, in DDS::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InstanceHandle_t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instance_handle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  raises (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InternalError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);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/* ………… */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} 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/* ………… */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200" b="1" i="0" dirty="0" err="1" smtClean="0">
                <a:latin typeface="Courier New" pitchFamily="49" charset="0"/>
                <a:cs typeface="Courier New" pitchFamily="49" charset="0"/>
              </a:rPr>
              <a:t>porttype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DDS_Write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{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200" b="1" i="0" dirty="0" smtClean="0">
                <a:latin typeface="Courier New" pitchFamily="49" charset="0"/>
                <a:cs typeface="Courier New" pitchFamily="49" charset="0"/>
              </a:rPr>
              <a:t>uses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Writer data;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200" b="1" i="0" dirty="0" smtClean="0">
                <a:latin typeface="Courier New" pitchFamily="49" charset="0"/>
                <a:cs typeface="Courier New" pitchFamily="49" charset="0"/>
              </a:rPr>
              <a:t>uses 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DDS::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DataWriter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dds_entity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};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200" b="1" i="0" dirty="0" smtClean="0">
                <a:latin typeface="Courier New" pitchFamily="49" charset="0"/>
                <a:cs typeface="Courier New" pitchFamily="49" charset="0"/>
              </a:rPr>
              <a:t>connector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DDS_Event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: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DDS_TopicBase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{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200" b="1" i="0" dirty="0" err="1" smtClean="0">
                <a:latin typeface="Courier New" pitchFamily="49" charset="0"/>
                <a:cs typeface="Courier New" pitchFamily="49" charset="0"/>
              </a:rPr>
              <a:t>mirrorport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DDS_Write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supplier;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/* ………… */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};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};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};</a:t>
            </a:r>
            <a:endParaRPr lang="nl-NL" sz="1200" i="0" dirty="0" smtClean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Rounded Rectangular Callout 4"/>
          <p:cNvSpPr>
            <a:spLocks noChangeArrowheads="1"/>
          </p:cNvSpPr>
          <p:nvPr/>
        </p:nvSpPr>
        <p:spPr bwMode="auto">
          <a:xfrm>
            <a:off x="5561630" y="1769988"/>
            <a:ext cx="3137989" cy="340519"/>
          </a:xfrm>
          <a:prstGeom prst="wedgeRoundRectCallout">
            <a:avLst>
              <a:gd name="adj1" fmla="val -73852"/>
              <a:gd name="adj2" fmla="val -39806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i="0" dirty="0" smtClean="0">
                <a:latin typeface="+mn-lt"/>
                <a:cs typeface="Courier New" pitchFamily="49" charset="0"/>
              </a:rPr>
              <a:t>Typed module with T=Hello</a:t>
            </a:r>
            <a:endParaRPr lang="en-US" sz="1400" i="0" dirty="0">
              <a:latin typeface="+mn-lt"/>
              <a:cs typeface="Courier New" pitchFamily="49" charset="0"/>
            </a:endParaRPr>
          </a:p>
        </p:txBody>
      </p:sp>
      <p:sp>
        <p:nvSpPr>
          <p:cNvPr id="5" name="Rounded Rectangular Callout 4"/>
          <p:cNvSpPr>
            <a:spLocks noChangeArrowheads="1"/>
          </p:cNvSpPr>
          <p:nvPr/>
        </p:nvSpPr>
        <p:spPr bwMode="auto">
          <a:xfrm>
            <a:off x="3941082" y="3171498"/>
            <a:ext cx="3420000" cy="578882"/>
          </a:xfrm>
          <a:prstGeom prst="wedgeRoundRectCallout">
            <a:avLst>
              <a:gd name="adj1" fmla="val -100304"/>
              <a:gd name="adj2" fmla="val 34155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i="0" dirty="0" smtClean="0">
                <a:latin typeface="+mn-lt"/>
                <a:cs typeface="Courier New" pitchFamily="49" charset="0"/>
              </a:rPr>
              <a:t>DDS Writer port. Writer interface is called ‘data’</a:t>
            </a:r>
            <a:endParaRPr lang="en-US" sz="1400" i="0" dirty="0">
              <a:latin typeface="+mn-lt"/>
              <a:cs typeface="Courier New" pitchFamily="49" charset="0"/>
            </a:endParaRPr>
          </a:p>
        </p:txBody>
      </p:sp>
      <p:sp>
        <p:nvSpPr>
          <p:cNvPr id="6" name="Rounded Rectangular Callout 4"/>
          <p:cNvSpPr>
            <a:spLocks noChangeArrowheads="1"/>
          </p:cNvSpPr>
          <p:nvPr/>
        </p:nvSpPr>
        <p:spPr bwMode="auto">
          <a:xfrm>
            <a:off x="4915300" y="4444822"/>
            <a:ext cx="3420000" cy="817245"/>
          </a:xfrm>
          <a:prstGeom prst="wedgeRoundRectCallout">
            <a:avLst>
              <a:gd name="adj1" fmla="val -105052"/>
              <a:gd name="adj2" fmla="val -19054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i="0" dirty="0" smtClean="0">
                <a:latin typeface="+mn-lt"/>
                <a:cs typeface="Courier New" pitchFamily="49" charset="0"/>
              </a:rPr>
              <a:t>We’re using an Event connector. The extended </a:t>
            </a:r>
            <a:r>
              <a:rPr lang="en-US" sz="1400" i="0" dirty="0" err="1" smtClean="0">
                <a:latin typeface="+mn-lt"/>
                <a:cs typeface="Courier New" pitchFamily="49" charset="0"/>
              </a:rPr>
              <a:t>DDS_Write</a:t>
            </a:r>
            <a:r>
              <a:rPr lang="en-US" sz="1400" i="0" dirty="0" smtClean="0">
                <a:latin typeface="+mn-lt"/>
                <a:cs typeface="Courier New" pitchFamily="49" charset="0"/>
              </a:rPr>
              <a:t> port is called ‘supplier’.</a:t>
            </a:r>
            <a:endParaRPr lang="en-US" sz="1400" i="0" dirty="0">
              <a:latin typeface="+mn-lt"/>
              <a:cs typeface="Courier New" pitchFamily="49" charset="0"/>
            </a:endParaRPr>
          </a:p>
        </p:txBody>
      </p:sp>
      <p:sp>
        <p:nvSpPr>
          <p:cNvPr id="7" name="Rounded Rectangular Callout 3"/>
          <p:cNvSpPr>
            <a:spLocks noChangeArrowheads="1"/>
          </p:cNvSpPr>
          <p:nvPr/>
        </p:nvSpPr>
        <p:spPr bwMode="auto">
          <a:xfrm>
            <a:off x="111096" y="997007"/>
            <a:ext cx="5268197" cy="340519"/>
          </a:xfrm>
          <a:prstGeom prst="wedgeRoundRectCallout">
            <a:avLst>
              <a:gd name="adj1" fmla="val 22245"/>
              <a:gd name="adj2" fmla="val -46889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$CIAO_ROOT/connectors/dds4ccm/</a:t>
            </a:r>
            <a:r>
              <a:rPr lang="en-US" sz="1400" i="0" dirty="0" err="1" smtClean="0">
                <a:latin typeface="Courier New" pitchFamily="49" charset="0"/>
                <a:cs typeface="Courier New" pitchFamily="49" charset="0"/>
              </a:rPr>
              <a:t>idl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/ccm_dds.idl</a:t>
            </a:r>
            <a:endParaRPr lang="en-US" sz="1400" i="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Implementing the Sender Component</a:t>
            </a:r>
            <a:endParaRPr lang="nl-NL" smtClean="0"/>
          </a:p>
        </p:txBody>
      </p:sp>
      <p:sp>
        <p:nvSpPr>
          <p:cNvPr id="182275" name="Rectangle 3"/>
          <p:cNvSpPr>
            <a:spLocks noChangeArrowheads="1"/>
          </p:cNvSpPr>
          <p:nvPr/>
        </p:nvSpPr>
        <p:spPr bwMode="auto">
          <a:xfrm>
            <a:off x="228600" y="1262063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82276" name="Rectangle 3"/>
          <p:cNvSpPr>
            <a:spLocks noChangeArrowheads="1"/>
          </p:cNvSpPr>
          <p:nvPr/>
        </p:nvSpPr>
        <p:spPr bwMode="auto">
          <a:xfrm>
            <a:off x="182563" y="1090613"/>
            <a:ext cx="4953459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0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// Equivalent IDL3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module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CCM_DDS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{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module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Typed &lt;</a:t>
            </a:r>
            <a:r>
              <a:rPr lang="en-US" altLang="zh-CN" sz="12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typename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T, sequence&lt;T&gt; </a:t>
            </a:r>
            <a:r>
              <a:rPr lang="en-US" altLang="zh-CN" sz="12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TSeq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&gt; {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local interface </a:t>
            </a:r>
            <a:r>
              <a:rPr lang="en-US" altLang="zh-CN" sz="12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Writer:InstanceHandleManager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  </a:t>
            </a:r>
            <a:r>
              <a:rPr lang="en-US" altLang="zh-CN" sz="12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void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2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write_one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(in T datum, 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		in DDS::</a:t>
            </a:r>
            <a:r>
              <a:rPr lang="en-US" altLang="zh-CN" sz="12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InstanceHandle_t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			</a:t>
            </a:r>
            <a:r>
              <a:rPr lang="en-US" altLang="zh-CN" sz="12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instance_handle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)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    raises (</a:t>
            </a:r>
            <a:r>
              <a:rPr lang="en-US" altLang="zh-CN" sz="12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InternalError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);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	    /* … */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};</a:t>
            </a:r>
            <a:endParaRPr lang="en-US" altLang="zh-CN" sz="12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	/* … */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</a:t>
            </a:r>
            <a:r>
              <a:rPr lang="en-US" altLang="zh-CN" sz="1200" b="1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porttype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2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DDS_Write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{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	  </a:t>
            </a:r>
            <a:r>
              <a:rPr lang="en-US" altLang="zh-CN" sz="12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uses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Writer data;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</a:t>
            </a:r>
            <a:r>
              <a:rPr lang="en-US" altLang="zh-CN" sz="12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uses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DDS::</a:t>
            </a:r>
            <a:r>
              <a:rPr lang="en-US" altLang="zh-CN" sz="12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DataWriter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2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dds_entity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;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};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};</a:t>
            </a:r>
          </a:p>
          <a:p>
            <a:pPr marL="169863" indent="-169863">
              <a:spcBef>
                <a:spcPct val="0"/>
              </a:spcBef>
            </a:pPr>
            <a:endParaRPr lang="en-US" altLang="zh-CN" sz="1200" b="1" i="0" dirty="0" smtClean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ct val="0"/>
              </a:spcBef>
            </a:pPr>
            <a:r>
              <a:rPr lang="en-US" altLang="zh-CN" sz="12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module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Hello {</a:t>
            </a:r>
            <a:endParaRPr lang="en-US" altLang="zh-CN" sz="12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component</a:t>
            </a:r>
            <a:r>
              <a:rPr lang="en-US" altLang="zh-CN" sz="12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Sender {</a:t>
            </a:r>
            <a:endParaRPr lang="en-US" altLang="zh-CN" sz="12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	  </a:t>
            </a:r>
            <a:r>
              <a:rPr lang="en-US" altLang="zh-CN" sz="12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port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Hello</a:t>
            </a:r>
            <a:r>
              <a:rPr lang="en-US" altLang="zh-CN" sz="12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::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Writer </a:t>
            </a:r>
            <a:r>
              <a:rPr lang="en-US" altLang="zh-CN" sz="12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msg</a:t>
            </a: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;</a:t>
            </a:r>
            <a:endParaRPr lang="en-US" altLang="zh-CN" sz="12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</a:t>
            </a:r>
            <a:r>
              <a:rPr lang="en-US" altLang="zh-CN" sz="12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};</a:t>
            </a:r>
          </a:p>
          <a:p>
            <a:pPr marL="169863" indent="-169863">
              <a:spcBef>
                <a:spcPct val="0"/>
              </a:spcBef>
            </a:pPr>
            <a:r>
              <a:rPr lang="en-US" altLang="zh-CN" sz="12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};</a:t>
            </a:r>
          </a:p>
        </p:txBody>
      </p:sp>
      <p:sp>
        <p:nvSpPr>
          <p:cNvPr id="182277" name="TextBox 4"/>
          <p:cNvSpPr txBox="1">
            <a:spLocks noChangeArrowheads="1"/>
          </p:cNvSpPr>
          <p:nvPr/>
        </p:nvSpPr>
        <p:spPr bwMode="auto">
          <a:xfrm>
            <a:off x="4616450" y="2253406"/>
            <a:ext cx="4527550" cy="2246769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void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Sender_exec_i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::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ccm_activate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()</a:t>
            </a:r>
          </a:p>
          <a:p>
            <a:pPr>
              <a:spcBef>
                <a:spcPct val="0"/>
              </a:spcBef>
            </a:pP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{ </a:t>
            </a:r>
            <a:endParaRPr lang="en-US" sz="14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::Hello::</a:t>
            </a:r>
            <a:r>
              <a:rPr lang="en-US" altLang="zh-CN" sz="1400" i="0" dirty="0" err="1">
                <a:latin typeface="Courier New" pitchFamily="49" charset="0"/>
                <a:ea typeface="宋体" pitchFamily="2" charset="-122"/>
                <a:cs typeface="Courier New" pitchFamily="49" charset="0"/>
              </a:rPr>
              <a:t>Writer_var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writer 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= </a:t>
            </a:r>
            <a:endParaRPr lang="en-US" altLang="zh-CN" sz="1400" i="0" dirty="0" smtClean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   this-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&gt;context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_-&gt; </a:t>
            </a:r>
          </a:p>
          <a:p>
            <a:pPr>
              <a:spcBef>
                <a:spcPct val="0"/>
              </a:spcBef>
            </a:pP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400" i="0" dirty="0" err="1" smtClean="0">
                <a:latin typeface="Courier New" pitchFamily="49" charset="0"/>
                <a:cs typeface="Courier New" pitchFamily="49" charset="0"/>
              </a:rPr>
              <a:t>get_connection_msg_data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i="0" dirty="0">
                <a:latin typeface="Courier New" pitchFamily="49" charset="0"/>
                <a:cs typeface="Courier New" pitchFamily="49" charset="0"/>
              </a:rPr>
              <a:t>();</a:t>
            </a:r>
          </a:p>
          <a:p>
            <a:pPr>
              <a:spcBef>
                <a:spcPct val="0"/>
              </a:spcBef>
            </a:pPr>
            <a:endParaRPr lang="en-US" sz="14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   Hello * </a:t>
            </a:r>
            <a:r>
              <a:rPr lang="en-US" sz="1400" i="0" dirty="0" err="1" smtClean="0">
                <a:latin typeface="Courier New" pitchFamily="49" charset="0"/>
                <a:cs typeface="Courier New" pitchFamily="49" charset="0"/>
              </a:rPr>
              <a:t>new_msg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spcBef>
                <a:spcPct val="0"/>
              </a:spcBef>
            </a:pP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   new_msg.msg = "Hello World!";</a:t>
            </a:r>
          </a:p>
          <a:p>
            <a:pPr>
              <a:spcBef>
                <a:spcPct val="0"/>
              </a:spcBef>
            </a:pP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   writer-&gt;</a:t>
            </a:r>
            <a:r>
              <a:rPr lang="en-US" sz="1400" i="0" dirty="0" err="1" smtClean="0">
                <a:latin typeface="Courier New" pitchFamily="49" charset="0"/>
                <a:cs typeface="Courier New" pitchFamily="49" charset="0"/>
              </a:rPr>
              <a:t>write_one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(</a:t>
            </a:r>
            <a:r>
              <a:rPr lang="en-US" sz="1400" i="0" dirty="0" err="1" smtClean="0">
                <a:latin typeface="Courier New" pitchFamily="49" charset="0"/>
                <a:cs typeface="Courier New" pitchFamily="49" charset="0"/>
              </a:rPr>
              <a:t>new_msg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,</a:t>
            </a:r>
          </a:p>
          <a:p>
            <a:pPr>
              <a:spcBef>
                <a:spcPct val="0"/>
              </a:spcBef>
            </a:pP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        ::DDS::HANDLE_NIL);}</a:t>
            </a:r>
            <a:endParaRPr lang="en-US" sz="1400" i="0" dirty="0"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182278" name="Straight Arrow Connector 6"/>
          <p:cNvCxnSpPr>
            <a:cxnSpLocks noChangeShapeType="1"/>
          </p:cNvCxnSpPr>
          <p:nvPr/>
        </p:nvCxnSpPr>
        <p:spPr bwMode="auto">
          <a:xfrm flipV="1">
            <a:off x="3405188" y="3109913"/>
            <a:ext cx="1389062" cy="1185862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82279" name="Straight Arrow Connector 9"/>
          <p:cNvCxnSpPr>
            <a:cxnSpLocks noChangeShapeType="1"/>
          </p:cNvCxnSpPr>
          <p:nvPr/>
        </p:nvCxnSpPr>
        <p:spPr bwMode="auto">
          <a:xfrm>
            <a:off x="3246438" y="2608263"/>
            <a:ext cx="1906676" cy="157063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115719" name="Rounded Rectangular Callout 10"/>
          <p:cNvSpPr>
            <a:spLocks noChangeArrowheads="1"/>
          </p:cNvSpPr>
          <p:nvPr/>
        </p:nvSpPr>
        <p:spPr bwMode="auto">
          <a:xfrm>
            <a:off x="6622990" y="957130"/>
            <a:ext cx="2521009" cy="1055608"/>
          </a:xfrm>
          <a:prstGeom prst="wedgeRoundRectCallout">
            <a:avLst>
              <a:gd name="adj1" fmla="val 1555"/>
              <a:gd name="adj2" fmla="val 82384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dirty="0" err="1"/>
              <a:t>ccm_activate</a:t>
            </a:r>
            <a:r>
              <a:rPr lang="en-US" sz="1400" dirty="0"/>
              <a:t> is invoked on a component instance to indicate that it may begin execution</a:t>
            </a:r>
          </a:p>
        </p:txBody>
      </p:sp>
      <p:sp>
        <p:nvSpPr>
          <p:cNvPr id="115720" name="Rounded Rectangular Callout 11"/>
          <p:cNvSpPr>
            <a:spLocks noChangeArrowheads="1"/>
          </p:cNvSpPr>
          <p:nvPr/>
        </p:nvSpPr>
        <p:spPr bwMode="auto">
          <a:xfrm>
            <a:off x="3505467" y="993063"/>
            <a:ext cx="2901950" cy="578882"/>
          </a:xfrm>
          <a:prstGeom prst="wedgeRoundRectCallout">
            <a:avLst>
              <a:gd name="adj1" fmla="val 68415"/>
              <a:gd name="adj2" fmla="val 333057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dirty="0"/>
              <a:t>A component-specific context maintains connection info</a:t>
            </a:r>
          </a:p>
        </p:txBody>
      </p:sp>
      <p:sp>
        <p:nvSpPr>
          <p:cNvPr id="115721" name="Rounded Rectangular Callout 12"/>
          <p:cNvSpPr>
            <a:spLocks noChangeArrowheads="1"/>
          </p:cNvSpPr>
          <p:nvPr/>
        </p:nvSpPr>
        <p:spPr bwMode="auto">
          <a:xfrm>
            <a:off x="1657871" y="5048590"/>
            <a:ext cx="3848100" cy="1293971"/>
          </a:xfrm>
          <a:prstGeom prst="wedgeRoundRectCallout">
            <a:avLst>
              <a:gd name="adj1" fmla="val 57499"/>
              <a:gd name="adj2" fmla="val -115927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dirty="0"/>
              <a:t>This passes the </a:t>
            </a:r>
            <a:r>
              <a:rPr lang="en-US" sz="1400" dirty="0" smtClean="0"/>
              <a:t>Hello </a:t>
            </a:r>
            <a:r>
              <a:rPr lang="en-US" sz="1400" dirty="0" err="1" smtClean="0"/>
              <a:t>struct</a:t>
            </a:r>
            <a:r>
              <a:rPr lang="en-US" sz="1400" dirty="0" smtClean="0"/>
              <a:t> </a:t>
            </a:r>
            <a:r>
              <a:rPr lang="en-US" sz="1400" dirty="0"/>
              <a:t>over the local interface to the connector.  All DDS setup (domain, </a:t>
            </a:r>
            <a:r>
              <a:rPr lang="en-US" sz="1400" dirty="0" err="1"/>
              <a:t>QoS</a:t>
            </a:r>
            <a:r>
              <a:rPr lang="en-US" sz="1400" dirty="0"/>
              <a:t>, topic, etc) is handled by the connector and is entirely hidden from the application developer</a:t>
            </a: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1655896" y="3529412"/>
            <a:ext cx="617285" cy="216000"/>
          </a:xfrm>
          <a:prstGeom prst="rect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endParaRPr lang="nl-NL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7303242" y="3151973"/>
            <a:ext cx="617285" cy="216000"/>
          </a:xfrm>
          <a:prstGeom prst="rect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endParaRPr lang="nl-NL"/>
          </a:p>
        </p:txBody>
      </p:sp>
      <p:sp>
        <p:nvSpPr>
          <p:cNvPr id="17" name="Rounded Rectangular Callout 11"/>
          <p:cNvSpPr>
            <a:spLocks noChangeArrowheads="1"/>
          </p:cNvSpPr>
          <p:nvPr/>
        </p:nvSpPr>
        <p:spPr bwMode="auto">
          <a:xfrm>
            <a:off x="5571860" y="5048590"/>
            <a:ext cx="3435408" cy="612934"/>
          </a:xfrm>
          <a:prstGeom prst="wedgeRoundRectCallout">
            <a:avLst>
              <a:gd name="adj1" fmla="val -33452"/>
              <a:gd name="adj2" fmla="val -330291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dirty="0" smtClean="0"/>
              <a:t>Obtaining the writer interface of the </a:t>
            </a:r>
            <a:r>
              <a:rPr lang="en-US" sz="1600" dirty="0" smtClean="0"/>
              <a:t>DDS4CCM </a:t>
            </a:r>
            <a:r>
              <a:rPr lang="en-US" sz="1400" dirty="0" smtClean="0"/>
              <a:t>connector.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5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5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5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9" grpId="0" animBg="1"/>
      <p:bldP spid="115720" grpId="0" animBg="1"/>
      <p:bldP spid="115721" grpId="0" animBg="1"/>
      <p:bldP spid="12" grpId="0" animBg="1"/>
      <p:bldP spid="13" grpId="0" animBg="1"/>
      <p:bldP spid="17" grpId="0" animBg="1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Connector IDL Receiver</a:t>
            </a:r>
            <a:endParaRPr lang="nl-NL" dirty="0"/>
          </a:p>
        </p:txBody>
      </p:sp>
      <p:sp>
        <p:nvSpPr>
          <p:cNvPr id="3" name="TextBox 2"/>
          <p:cNvSpPr txBox="1"/>
          <p:nvPr/>
        </p:nvSpPr>
        <p:spPr>
          <a:xfrm>
            <a:off x="478564" y="1367327"/>
            <a:ext cx="7981772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i="0" dirty="0" smtClean="0">
                <a:latin typeface="Courier New" pitchFamily="49" charset="0"/>
                <a:cs typeface="Courier New" pitchFamily="49" charset="0"/>
              </a:rPr>
              <a:t>module</a:t>
            </a: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 CCM_DDS {</a:t>
            </a:r>
          </a:p>
          <a:p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nl-NL" sz="1200" b="1" i="0" dirty="0" smtClean="0">
                <a:latin typeface="Courier New" pitchFamily="49" charset="0"/>
                <a:cs typeface="Courier New" pitchFamily="49" charset="0"/>
              </a:rPr>
              <a:t>module</a:t>
            </a: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 Typed &lt;typename T, sequence&lt;T&gt; TSeq&gt; {</a:t>
            </a:r>
          </a:p>
          <a:p>
            <a:r>
              <a:rPr lang="en-US" sz="1200" b="1" i="0" dirty="0" smtClean="0">
                <a:latin typeface="Courier New" pitchFamily="49" charset="0"/>
                <a:cs typeface="Courier New" pitchFamily="49" charset="0"/>
              </a:rPr>
              <a:t>    local interface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Listener {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200" b="1" i="0" dirty="0" smtClean="0">
                <a:latin typeface="Courier New" pitchFamily="49" charset="0"/>
                <a:cs typeface="Courier New" pitchFamily="49" charset="0"/>
              </a:rPr>
              <a:t>void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on_one_data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(in T datum, in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ReadInfo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info);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200" b="1" i="0" dirty="0" smtClean="0">
                <a:latin typeface="Courier New" pitchFamily="49" charset="0"/>
                <a:cs typeface="Courier New" pitchFamily="49" charset="0"/>
              </a:rPr>
              <a:t>void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on_many_data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(in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TSeq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data, in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ReadInfoSeq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infos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);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} 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/* ………… */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200" b="1" i="0" dirty="0" err="1" smtClean="0">
                <a:latin typeface="Courier New" pitchFamily="49" charset="0"/>
                <a:cs typeface="Courier New" pitchFamily="49" charset="0"/>
              </a:rPr>
              <a:t>porttype</a:t>
            </a:r>
            <a:r>
              <a:rPr lang="en-US" sz="1200" b="1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DDS_Listen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{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/* ………… */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200" b="1" i="0" dirty="0" smtClean="0">
                <a:latin typeface="Courier New" pitchFamily="49" charset="0"/>
                <a:cs typeface="Courier New" pitchFamily="49" charset="0"/>
              </a:rPr>
              <a:t>provides 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Listener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data_listener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;  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/* ………… */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};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200" b="1" i="0" dirty="0" smtClean="0">
                <a:latin typeface="Courier New" pitchFamily="49" charset="0"/>
                <a:cs typeface="Courier New" pitchFamily="49" charset="0"/>
              </a:rPr>
              <a:t>connector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DDS_Event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: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DDS_TopicBase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{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200" b="1" i="0" dirty="0" err="1" smtClean="0">
                <a:latin typeface="Courier New" pitchFamily="49" charset="0"/>
                <a:cs typeface="Courier New" pitchFamily="49" charset="0"/>
              </a:rPr>
              <a:t>mirrorport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DDS_Listen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i="0" dirty="0" err="1" smtClean="0">
                <a:latin typeface="Courier New" pitchFamily="49" charset="0"/>
                <a:cs typeface="Courier New" pitchFamily="49" charset="0"/>
              </a:rPr>
              <a:t>push_consumer</a:t>
            </a: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  /* ………… */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  };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};</a:t>
            </a:r>
          </a:p>
          <a:p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};</a:t>
            </a:r>
            <a:endParaRPr lang="nl-NL" sz="1200" i="0" dirty="0" smtClean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Rounded Rectangular Callout 3"/>
          <p:cNvSpPr>
            <a:spLocks noChangeArrowheads="1"/>
          </p:cNvSpPr>
          <p:nvPr/>
        </p:nvSpPr>
        <p:spPr bwMode="auto">
          <a:xfrm>
            <a:off x="102550" y="945732"/>
            <a:ext cx="5268197" cy="340519"/>
          </a:xfrm>
          <a:prstGeom prst="wedgeRoundRectCallout">
            <a:avLst>
              <a:gd name="adj1" fmla="val 22245"/>
              <a:gd name="adj2" fmla="val -46889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$CIAO_ROOT/connectors/dds4ccm/</a:t>
            </a:r>
            <a:r>
              <a:rPr lang="en-US" sz="1400" i="0" dirty="0" err="1" smtClean="0">
                <a:latin typeface="Courier New" pitchFamily="49" charset="0"/>
                <a:cs typeface="Courier New" pitchFamily="49" charset="0"/>
              </a:rPr>
              <a:t>idl</a:t>
            </a:r>
            <a:r>
              <a:rPr lang="en-US" sz="1400" i="0" dirty="0" smtClean="0">
                <a:latin typeface="Courier New" pitchFamily="49" charset="0"/>
                <a:cs typeface="Courier New" pitchFamily="49" charset="0"/>
              </a:rPr>
              <a:t>/ccm_dds.idl</a:t>
            </a:r>
            <a:endParaRPr lang="en-US" sz="1400" i="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Rounded Rectangular Callout 4"/>
          <p:cNvSpPr>
            <a:spLocks noChangeArrowheads="1"/>
          </p:cNvSpPr>
          <p:nvPr/>
        </p:nvSpPr>
        <p:spPr bwMode="auto">
          <a:xfrm>
            <a:off x="5561630" y="1769988"/>
            <a:ext cx="3137989" cy="340519"/>
          </a:xfrm>
          <a:prstGeom prst="wedgeRoundRectCallout">
            <a:avLst>
              <a:gd name="adj1" fmla="val -73852"/>
              <a:gd name="adj2" fmla="val -39806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i="0" dirty="0" smtClean="0">
                <a:latin typeface="+mn-lt"/>
                <a:cs typeface="Courier New" pitchFamily="49" charset="0"/>
              </a:rPr>
              <a:t>Typed module with T=Hello</a:t>
            </a:r>
            <a:endParaRPr lang="en-US" sz="1400" i="0" dirty="0">
              <a:latin typeface="+mn-lt"/>
              <a:cs typeface="Courier New" pitchFamily="49" charset="0"/>
            </a:endParaRPr>
          </a:p>
        </p:txBody>
      </p:sp>
      <p:sp>
        <p:nvSpPr>
          <p:cNvPr id="7" name="Rounded Rectangular Callout 6"/>
          <p:cNvSpPr>
            <a:spLocks noChangeArrowheads="1"/>
          </p:cNvSpPr>
          <p:nvPr/>
        </p:nvSpPr>
        <p:spPr bwMode="auto">
          <a:xfrm>
            <a:off x="4573471" y="3333868"/>
            <a:ext cx="3420000" cy="578882"/>
          </a:xfrm>
          <a:prstGeom prst="wedgeRoundRectCallout">
            <a:avLst>
              <a:gd name="adj1" fmla="val -64571"/>
              <a:gd name="adj2" fmla="val 63680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i="0" dirty="0" err="1" smtClean="0">
                <a:latin typeface="+mn-lt"/>
                <a:cs typeface="Courier New" pitchFamily="49" charset="0"/>
              </a:rPr>
              <a:t>DDS_Listen</a:t>
            </a:r>
            <a:r>
              <a:rPr lang="en-US" sz="1400" i="0" dirty="0" smtClean="0">
                <a:latin typeface="+mn-lt"/>
                <a:cs typeface="Courier New" pitchFamily="49" charset="0"/>
              </a:rPr>
              <a:t> </a:t>
            </a:r>
            <a:r>
              <a:rPr lang="en-US" sz="1400" i="0" dirty="0" smtClean="0">
                <a:latin typeface="+mn-lt"/>
                <a:cs typeface="Courier New" pitchFamily="49" charset="0"/>
              </a:rPr>
              <a:t>port. </a:t>
            </a:r>
            <a:r>
              <a:rPr lang="en-US" sz="1400" i="0" dirty="0" smtClean="0">
                <a:latin typeface="+mn-lt"/>
                <a:cs typeface="Courier New" pitchFamily="49" charset="0"/>
              </a:rPr>
              <a:t>Listener </a:t>
            </a:r>
            <a:r>
              <a:rPr lang="en-US" sz="1400" i="0" dirty="0" smtClean="0">
                <a:latin typeface="+mn-lt"/>
                <a:cs typeface="Courier New" pitchFamily="49" charset="0"/>
              </a:rPr>
              <a:t>interface is called </a:t>
            </a:r>
            <a:r>
              <a:rPr lang="en-US" sz="1400" i="0" dirty="0" smtClean="0">
                <a:latin typeface="+mn-lt"/>
                <a:cs typeface="Courier New" pitchFamily="49" charset="0"/>
              </a:rPr>
              <a:t>‘</a:t>
            </a:r>
            <a:r>
              <a:rPr lang="en-US" sz="1400" i="0" dirty="0" err="1" smtClean="0">
                <a:latin typeface="+mn-lt"/>
                <a:cs typeface="Courier New" pitchFamily="49" charset="0"/>
              </a:rPr>
              <a:t>data_listener</a:t>
            </a:r>
            <a:r>
              <a:rPr lang="en-US" sz="1400" i="0" dirty="0" smtClean="0">
                <a:latin typeface="+mn-lt"/>
                <a:cs typeface="Courier New" pitchFamily="49" charset="0"/>
              </a:rPr>
              <a:t>’</a:t>
            </a:r>
            <a:endParaRPr lang="en-US" sz="1400" i="0" dirty="0">
              <a:latin typeface="+mn-lt"/>
              <a:cs typeface="Courier New" pitchFamily="49" charset="0"/>
            </a:endParaRPr>
          </a:p>
        </p:txBody>
      </p:sp>
      <p:sp>
        <p:nvSpPr>
          <p:cNvPr id="8" name="Rounded Rectangular Callout 4"/>
          <p:cNvSpPr>
            <a:spLocks noChangeArrowheads="1"/>
          </p:cNvSpPr>
          <p:nvPr/>
        </p:nvSpPr>
        <p:spPr bwMode="auto">
          <a:xfrm>
            <a:off x="5154583" y="4367910"/>
            <a:ext cx="3420000" cy="817245"/>
          </a:xfrm>
          <a:prstGeom prst="wedgeRoundRectCallout">
            <a:avLst>
              <a:gd name="adj1" fmla="val -70819"/>
              <a:gd name="adj2" fmla="val 35322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i="0" dirty="0" smtClean="0">
                <a:latin typeface="+mn-lt"/>
                <a:cs typeface="Courier New" pitchFamily="49" charset="0"/>
              </a:rPr>
              <a:t>This time the DDS4CCM connector uses the Receiver component to callback to.</a:t>
            </a:r>
            <a:endParaRPr lang="en-US" sz="1400" i="0" dirty="0">
              <a:latin typeface="+mn-lt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Receiver Equivalent IDL3</a:t>
            </a:r>
            <a:endParaRPr lang="nl-NL" smtClean="0"/>
          </a:p>
        </p:txBody>
      </p:sp>
      <p:sp>
        <p:nvSpPr>
          <p:cNvPr id="183299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83300" name="Rectangle 3"/>
          <p:cNvSpPr>
            <a:spLocks noChangeArrowheads="1"/>
          </p:cNvSpPr>
          <p:nvPr/>
        </p:nvSpPr>
        <p:spPr bwMode="auto">
          <a:xfrm>
            <a:off x="381000" y="13430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40000"/>
              </a:spcBef>
            </a:pPr>
            <a:endParaRPr lang="en-US" altLang="zh-CN" sz="1400" b="1" i="0" dirty="0" smtClean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ct val="40000"/>
              </a:spcBef>
            </a:pPr>
            <a:endParaRPr lang="en-US" altLang="zh-CN" sz="1400" b="1" i="0" dirty="0" smtClean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ct val="40000"/>
              </a:spcBef>
            </a:pP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module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Hello {</a:t>
            </a:r>
            <a:endParaRPr lang="en-US" altLang="zh-CN" sz="1400" i="0" dirty="0" smtClean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ct val="40000"/>
              </a:spcBef>
            </a:pP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component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Receiver 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{</a:t>
            </a:r>
          </a:p>
          <a:p>
            <a:pPr marL="169863" indent="-169863">
              <a:spcBef>
                <a:spcPct val="40000"/>
              </a:spcBef>
            </a:pP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port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Hello::</a:t>
            </a:r>
            <a:r>
              <a:rPr lang="en-US" altLang="zh-CN" sz="14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DDS_Listen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info_out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;</a:t>
            </a:r>
          </a:p>
          <a:p>
            <a:pPr marL="169863" indent="-169863">
              <a:spcBef>
                <a:spcPct val="40000"/>
              </a:spcBef>
            </a:pP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provides 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CCM_DDS::</a:t>
            </a:r>
            <a:r>
              <a:rPr lang="en-US" altLang="zh-CN" sz="14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ConnectorStatusListener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info_out_connector_status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;</a:t>
            </a:r>
          </a:p>
          <a:p>
            <a:pPr marL="169863" indent="-169863">
              <a:spcBef>
                <a:spcPct val="40000"/>
              </a:spcBef>
            </a:pP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};</a:t>
            </a:r>
          </a:p>
          <a:p>
            <a:pPr marL="169863" indent="-169863">
              <a:spcBef>
                <a:spcPct val="40000"/>
              </a:spcBef>
            </a:pP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};</a:t>
            </a:r>
          </a:p>
          <a:p>
            <a:pPr marL="169863" indent="-169863">
              <a:spcBef>
                <a:spcPct val="40000"/>
              </a:spcBef>
            </a:pPr>
            <a:endParaRPr lang="en-US" altLang="zh-CN" sz="1400" i="0" dirty="0" smtClean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ct val="40000"/>
              </a:spcBef>
            </a:pPr>
            <a:endParaRPr lang="en-US" altLang="zh-CN" sz="14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</p:txBody>
      </p:sp>
      <p:sp>
        <p:nvSpPr>
          <p:cNvPr id="117767" name="Rounded Rectangular Callout 8"/>
          <p:cNvSpPr>
            <a:spLocks noChangeArrowheads="1"/>
          </p:cNvSpPr>
          <p:nvPr/>
        </p:nvSpPr>
        <p:spPr bwMode="auto">
          <a:xfrm>
            <a:off x="3441048" y="4173700"/>
            <a:ext cx="4856163" cy="715963"/>
          </a:xfrm>
          <a:prstGeom prst="wedgeRoundRectCallout">
            <a:avLst>
              <a:gd name="adj1" fmla="val 1086"/>
              <a:gd name="adj2" fmla="val -189361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Provides status information to the receiver (e.g., missed deadlines, lost samples, etc.)</a:t>
            </a:r>
          </a:p>
        </p:txBody>
      </p:sp>
      <p:sp>
        <p:nvSpPr>
          <p:cNvPr id="117768" name="Rounded Rectangular Callout 5"/>
          <p:cNvSpPr>
            <a:spLocks noChangeArrowheads="1"/>
          </p:cNvSpPr>
          <p:nvPr/>
        </p:nvSpPr>
        <p:spPr bwMode="auto">
          <a:xfrm>
            <a:off x="3884775" y="1501983"/>
            <a:ext cx="5105400" cy="715963"/>
          </a:xfrm>
          <a:prstGeom prst="wedgeRoundRectCallout">
            <a:avLst>
              <a:gd name="adj1" fmla="val -41506"/>
              <a:gd name="adj2" fmla="val 108671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Pushes new instance updates to the receiver upon receipt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441325" y="6019800"/>
            <a:ext cx="7712075" cy="830263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rgbClr val="FF0000"/>
                </a:solidFill>
              </a:rPr>
              <a:t>The Hello, World prototype currently implements the Listener port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7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7" grpId="0" animBg="1"/>
      <p:bldP spid="117768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Capabilities of CORBA Component Model (CCM)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0" y="3810000"/>
            <a:ext cx="57912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rIns="0" anchor="ctr">
            <a:spAutoFit/>
          </a:bodyPr>
          <a:lstStyle/>
          <a:p>
            <a:endParaRPr lang="nl-NL"/>
          </a:p>
        </p:txBody>
      </p:sp>
      <p:sp>
        <p:nvSpPr>
          <p:cNvPr id="2053" name="Rectangle 40"/>
          <p:cNvSpPr>
            <a:spLocks noChangeArrowheads="1"/>
          </p:cNvSpPr>
          <p:nvPr/>
        </p:nvSpPr>
        <p:spPr bwMode="auto">
          <a:xfrm>
            <a:off x="5035550" y="923925"/>
            <a:ext cx="395605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Server</a:t>
            </a:r>
            <a:endParaRPr lang="en-US" altLang="zh-CN" i="0">
              <a:solidFill>
                <a:schemeClr val="folHlink"/>
              </a:solidFill>
              <a:ea typeface="宋体" pitchFamily="2" charset="-122"/>
            </a:endParaRP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A generic server process for hosting containers &amp; component/home executors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Implementation Framework (CIF)</a:t>
            </a:r>
            <a:endParaRPr lang="en-US" altLang="zh-CN" i="0">
              <a:solidFill>
                <a:schemeClr val="folHlink"/>
              </a:solidFill>
              <a:ea typeface="宋体" pitchFamily="2" charset="-122"/>
            </a:endParaRP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Automates the implementation of many component features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ea typeface="宋体" pitchFamily="2" charset="-122"/>
              </a:rPr>
              <a:t>Component packaging tools</a:t>
            </a: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ea typeface="宋体" pitchFamily="2" charset="-122"/>
              </a:rPr>
              <a:t>Compose implementation &amp; configuration information into deployable assemblies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deployment tools</a:t>
            </a: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Automate the deployment of component assemblies to component servers</a:t>
            </a: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320675" y="990600"/>
          <a:ext cx="4006850" cy="5181600"/>
        </p:xfrm>
        <a:graphic>
          <a:graphicData uri="http://schemas.openxmlformats.org/presentationml/2006/ole">
            <p:oleObj spid="_x0000_s2050" name="Visio" r:id="rId4" imgW="9870281" imgH="12761595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Implementing the Receiver</a:t>
            </a:r>
            <a:endParaRPr lang="nl-NL" smtClean="0"/>
          </a:p>
        </p:txBody>
      </p:sp>
      <p:sp>
        <p:nvSpPr>
          <p:cNvPr id="184323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468338" y="2478281"/>
            <a:ext cx="4547476" cy="3960058"/>
          </a:xfrm>
          <a:prstGeom prst="rect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class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DDSHello_Listener_exec_i</a:t>
            </a:r>
            <a:endParaRPr lang="en-US" altLang="zh-CN" sz="14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: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public virtual 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   ::CCM_DDS::</a:t>
            </a:r>
            <a:r>
              <a:rPr lang="en-US" altLang="zh-CN" sz="1400" i="0" dirty="0" err="1">
                <a:latin typeface="Courier New" pitchFamily="49" charset="0"/>
                <a:ea typeface="宋体" pitchFamily="2" charset="-122"/>
                <a:cs typeface="Courier New" pitchFamily="49" charset="0"/>
              </a:rPr>
              <a:t>CCM_Listener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,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 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public virtual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   ::CORBA::</a:t>
            </a:r>
            <a:r>
              <a:rPr lang="en-US" altLang="zh-CN" sz="1400" i="0" dirty="0" err="1">
                <a:latin typeface="Courier New" pitchFamily="49" charset="0"/>
                <a:ea typeface="宋体" pitchFamily="2" charset="-122"/>
                <a:cs typeface="Courier New" pitchFamily="49" charset="0"/>
              </a:rPr>
              <a:t>LocalObject</a:t>
            </a:r>
            <a:endParaRPr lang="en-US" altLang="zh-CN" sz="14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{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public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: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virtual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void </a:t>
            </a:r>
            <a:r>
              <a:rPr lang="en-US" altLang="zh-CN" sz="14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on_one_data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(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const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Hello 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&amp; </a:t>
            </a:r>
            <a:r>
              <a:rPr lang="en-US" altLang="zh-CN" sz="14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an_instance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,</a:t>
            </a:r>
            <a:endParaRPr lang="en-US" altLang="zh-CN" sz="14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 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const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::CCM_DDS::</a:t>
            </a:r>
            <a:r>
              <a:rPr lang="en-US" altLang="zh-CN" sz="1400" i="0" dirty="0" err="1">
                <a:latin typeface="Courier New" pitchFamily="49" charset="0"/>
                <a:ea typeface="宋体" pitchFamily="2" charset="-122"/>
                <a:cs typeface="Courier New" pitchFamily="49" charset="0"/>
              </a:rPr>
              <a:t>ReadInfo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&amp; info)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{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ACE_DEBUG ((LM_DEBUG, 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	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	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“Received 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message 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&lt;%C&gt;\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n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”,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      an_instance.msg);</a:t>
            </a:r>
            <a:endParaRPr lang="en-US" altLang="zh-CN" sz="14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}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};</a:t>
            </a:r>
          </a:p>
          <a:p>
            <a:pPr marL="169863" indent="-169863">
              <a:spcBef>
                <a:spcPts val="75"/>
              </a:spcBef>
            </a:pPr>
            <a:endParaRPr lang="en-US" sz="1400" i="0" dirty="0"/>
          </a:p>
        </p:txBody>
      </p:sp>
      <p:sp>
        <p:nvSpPr>
          <p:cNvPr id="6" name="Bent Arrow 5"/>
          <p:cNvSpPr/>
          <p:nvPr/>
        </p:nvSpPr>
        <p:spPr bwMode="auto">
          <a:xfrm rot="5400000">
            <a:off x="5453856" y="921544"/>
            <a:ext cx="534988" cy="2501900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8922"/>
            </a:avLst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en-US" dirty="0">
              <a:latin typeface="Arial" pitchFamily="-65" charset="0"/>
              <a:cs typeface="+mn-cs"/>
            </a:endParaRPr>
          </a:p>
        </p:txBody>
      </p:sp>
      <p:sp>
        <p:nvSpPr>
          <p:cNvPr id="119814" name="Rounded Rectangular Callout 6"/>
          <p:cNvSpPr>
            <a:spLocks noChangeArrowheads="1"/>
          </p:cNvSpPr>
          <p:nvPr/>
        </p:nvSpPr>
        <p:spPr bwMode="auto">
          <a:xfrm>
            <a:off x="6935788" y="1082675"/>
            <a:ext cx="2208212" cy="681038"/>
          </a:xfrm>
          <a:prstGeom prst="wedgeRoundRectCallout">
            <a:avLst>
              <a:gd name="adj1" fmla="val -38875"/>
              <a:gd name="adj2" fmla="val 148921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dirty="0"/>
              <a:t>Listener Facet Implementation</a:t>
            </a:r>
          </a:p>
        </p:txBody>
      </p:sp>
      <p:sp>
        <p:nvSpPr>
          <p:cNvPr id="119815" name="Rounded Rectangular Callout 7"/>
          <p:cNvSpPr>
            <a:spLocks noChangeArrowheads="1"/>
          </p:cNvSpPr>
          <p:nvPr/>
        </p:nvSpPr>
        <p:spPr bwMode="auto">
          <a:xfrm>
            <a:off x="4495800" y="974725"/>
            <a:ext cx="1828800" cy="969963"/>
          </a:xfrm>
          <a:prstGeom prst="wedgeRoundRectCallout">
            <a:avLst>
              <a:gd name="adj1" fmla="val -194461"/>
              <a:gd name="adj2" fmla="val 89771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dirty="0"/>
              <a:t>Type-specific Listener Interface</a:t>
            </a:r>
          </a:p>
        </p:txBody>
      </p:sp>
      <p:sp>
        <p:nvSpPr>
          <p:cNvPr id="119816" name="Rectangle 3"/>
          <p:cNvSpPr>
            <a:spLocks noChangeArrowheads="1"/>
          </p:cNvSpPr>
          <p:nvPr/>
        </p:nvSpPr>
        <p:spPr bwMode="auto">
          <a:xfrm>
            <a:off x="0" y="1115969"/>
            <a:ext cx="4470400" cy="247808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ts val="75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class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i="0" dirty="0" err="1">
                <a:latin typeface="Courier New" pitchFamily="49" charset="0"/>
                <a:ea typeface="宋体" pitchFamily="2" charset="-122"/>
                <a:cs typeface="Courier New" pitchFamily="49" charset="0"/>
              </a:rPr>
              <a:t>Receiver_exec_i</a:t>
            </a:r>
            <a:endParaRPr lang="en-US" altLang="zh-CN" sz="14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: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public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virtual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i="0" dirty="0" err="1">
                <a:latin typeface="Courier New" pitchFamily="49" charset="0"/>
                <a:ea typeface="宋体" pitchFamily="2" charset="-122"/>
                <a:cs typeface="Courier New" pitchFamily="49" charset="0"/>
              </a:rPr>
              <a:t>Receiver_Exec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,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public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virtual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::CORBA::</a:t>
            </a:r>
            <a:r>
              <a:rPr lang="en-US" altLang="zh-CN" sz="1400" i="0" dirty="0" err="1">
                <a:latin typeface="Courier New" pitchFamily="49" charset="0"/>
                <a:ea typeface="宋体" pitchFamily="2" charset="-122"/>
                <a:cs typeface="Courier New" pitchFamily="49" charset="0"/>
              </a:rPr>
              <a:t>LocalObject</a:t>
            </a:r>
            <a:endParaRPr lang="en-US" altLang="zh-CN" sz="14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{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virtual 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::Hello::</a:t>
            </a:r>
            <a:r>
              <a:rPr lang="en-US" altLang="zh-CN" sz="1400" i="0" dirty="0" err="1">
                <a:latin typeface="Courier New" pitchFamily="49" charset="0"/>
                <a:ea typeface="宋体" pitchFamily="2" charset="-122"/>
                <a:cs typeface="Courier New" pitchFamily="49" charset="0"/>
              </a:rPr>
              <a:t>CCM_Listener_ptr</a:t>
            </a:r>
            <a:endParaRPr lang="en-US" altLang="zh-CN" sz="14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  </a:t>
            </a:r>
            <a:r>
              <a:rPr lang="en-US" altLang="zh-CN" sz="14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get_msg_data_listener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(void) {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return new </a:t>
            </a:r>
            <a:r>
              <a:rPr lang="en-US" altLang="zh-CN" sz="1400" i="0" dirty="0" err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DDSHello_Listener_exec_i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 </a:t>
            </a:r>
            <a:r>
              <a:rPr lang="en-US" altLang="zh-CN" sz="1400" i="0" dirty="0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();</a:t>
            </a:r>
            <a:endParaRPr lang="en-US" altLang="zh-CN" sz="1400" i="0" dirty="0">
              <a:latin typeface="Courier New" pitchFamily="49" charset="0"/>
              <a:ea typeface="宋体" pitchFamily="2" charset="-122"/>
              <a:cs typeface="Courier New" pitchFamily="49" charset="0"/>
            </a:endParaRP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  } </a:t>
            </a:r>
          </a:p>
          <a:p>
            <a:pPr marL="169863" indent="-169863">
              <a:spcBef>
                <a:spcPts val="75"/>
              </a:spcBef>
            </a:pPr>
            <a:r>
              <a:rPr lang="en-US" altLang="zh-CN" sz="1400" i="0" dirty="0">
                <a:latin typeface="Courier New" pitchFamily="49" charset="0"/>
                <a:ea typeface="宋体" pitchFamily="2" charset="-122"/>
                <a:cs typeface="Courier New" pitchFamily="49" charset="0"/>
              </a:rPr>
              <a:t>};</a:t>
            </a:r>
          </a:p>
        </p:txBody>
      </p:sp>
      <p:sp>
        <p:nvSpPr>
          <p:cNvPr id="119817" name="Rounded Rectangular Callout 9"/>
          <p:cNvSpPr>
            <a:spLocks noChangeArrowheads="1"/>
          </p:cNvSpPr>
          <p:nvPr/>
        </p:nvSpPr>
        <p:spPr bwMode="auto">
          <a:xfrm>
            <a:off x="0" y="3700315"/>
            <a:ext cx="3831691" cy="2128242"/>
          </a:xfrm>
          <a:prstGeom prst="wedgeRoundRectCallout">
            <a:avLst>
              <a:gd name="adj1" fmla="val 2678"/>
              <a:gd name="adj2" fmla="val -103191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700" dirty="0"/>
              <a:t>Component executor </a:t>
            </a:r>
            <a:r>
              <a:rPr lang="en-US" sz="1700" dirty="0" err="1" smtClean="0"/>
              <a:t>get_msg_data_listener</a:t>
            </a:r>
            <a:r>
              <a:rPr lang="en-US" sz="1700" dirty="0" smtClean="0"/>
              <a:t> </a:t>
            </a:r>
            <a:r>
              <a:rPr lang="en-US" sz="1700" dirty="0"/>
              <a:t>navigation method</a:t>
            </a:r>
            <a:r>
              <a:rPr lang="en-US" sz="1700" dirty="0" smtClean="0"/>
              <a:t>. This methods is invoked by the DDS4CCM connector in order to retrieve the callback interface (which the Receiver component provides)</a:t>
            </a:r>
            <a:endParaRPr lang="en-US" sz="17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9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9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9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9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9814" grpId="0" animBg="1"/>
      <p:bldP spid="119815" grpId="0" animBg="1"/>
      <p:bldP spid="119816" grpId="0" animBg="1"/>
      <p:bldP spid="119817" grpId="0" animBg="1"/>
    </p:bld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Hello, World Prototype</a:t>
            </a:r>
          </a:p>
        </p:txBody>
      </p:sp>
      <p:sp>
        <p:nvSpPr>
          <p:cNvPr id="185347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8264525" cy="4768850"/>
          </a:xfrm>
        </p:spPr>
        <p:txBody>
          <a:bodyPr/>
          <a:lstStyle/>
          <a:p>
            <a:pPr eaLnBrk="1" hangingPunct="1"/>
            <a:r>
              <a:rPr lang="en-US" dirty="0" smtClean="0"/>
              <a:t>$CIAO_ROOT/connectors/dds4ccm/examples/Hello</a:t>
            </a:r>
          </a:p>
          <a:p>
            <a:pPr eaLnBrk="1" hangingPunct="1"/>
            <a:r>
              <a:rPr lang="en-US" dirty="0" smtClean="0"/>
              <a:t>A full implementation has been created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Sender component and connector fragment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Receiver component and connector fragment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Non-CCM DDS sender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Non-CCM DDS receiver</a:t>
            </a:r>
          </a:p>
          <a:p>
            <a:pPr eaLnBrk="1" hangingPunct="1"/>
            <a:r>
              <a:rPr lang="en-US" dirty="0" smtClean="0"/>
              <a:t>Multiple test scenarios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One to one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Many to one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One to many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Interoperability with non-CCM DDS programs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Prototype Entity Mapping</a:t>
            </a:r>
          </a:p>
        </p:txBody>
      </p:sp>
      <p:sp>
        <p:nvSpPr>
          <p:cNvPr id="186371" name="AutoShape 3"/>
          <p:cNvSpPr>
            <a:spLocks noChangeArrowheads="1"/>
          </p:cNvSpPr>
          <p:nvPr/>
        </p:nvSpPr>
        <p:spPr bwMode="auto">
          <a:xfrm>
            <a:off x="5486400" y="1524000"/>
            <a:ext cx="3276600" cy="3132000"/>
          </a:xfrm>
          <a:prstGeom prst="roundRect">
            <a:avLst>
              <a:gd name="adj" fmla="val 3847"/>
            </a:avLst>
          </a:prstGeom>
          <a:solidFill>
            <a:srgbClr val="D7D7D7"/>
          </a:solidFill>
          <a:ln w="9525">
            <a:solidFill>
              <a:srgbClr val="C0C0C0"/>
            </a:solidFill>
            <a:round/>
            <a:headEnd/>
            <a:tailEnd/>
          </a:ln>
        </p:spPr>
        <p:txBody>
          <a:bodyPr wrap="none"/>
          <a:lstStyle/>
          <a:p>
            <a:endParaRPr lang="nl-NL" sz="1400" b="1"/>
          </a:p>
        </p:txBody>
      </p:sp>
      <p:sp>
        <p:nvSpPr>
          <p:cNvPr id="186372" name="AutoShape 3"/>
          <p:cNvSpPr>
            <a:spLocks noChangeArrowheads="1"/>
          </p:cNvSpPr>
          <p:nvPr/>
        </p:nvSpPr>
        <p:spPr bwMode="auto">
          <a:xfrm>
            <a:off x="152400" y="1524000"/>
            <a:ext cx="3276600" cy="3132000"/>
          </a:xfrm>
          <a:prstGeom prst="roundRect">
            <a:avLst>
              <a:gd name="adj" fmla="val 3847"/>
            </a:avLst>
          </a:prstGeom>
          <a:solidFill>
            <a:srgbClr val="D7D7D7"/>
          </a:solidFill>
          <a:ln w="9525">
            <a:solidFill>
              <a:srgbClr val="C0C0C0"/>
            </a:solidFill>
            <a:round/>
            <a:headEnd/>
            <a:tailEnd/>
          </a:ln>
        </p:spPr>
        <p:txBody>
          <a:bodyPr wrap="none"/>
          <a:lstStyle/>
          <a:p>
            <a:endParaRPr lang="nl-NL" sz="1400" b="1"/>
          </a:p>
        </p:txBody>
      </p:sp>
      <p:grpSp>
        <p:nvGrpSpPr>
          <p:cNvPr id="186373" name="Group 6"/>
          <p:cNvGrpSpPr>
            <a:grpSpLocks/>
          </p:cNvGrpSpPr>
          <p:nvPr/>
        </p:nvGrpSpPr>
        <p:grpSpPr bwMode="auto">
          <a:xfrm>
            <a:off x="3581400" y="2057400"/>
            <a:ext cx="1752600" cy="1617663"/>
            <a:chOff x="2352" y="1296"/>
            <a:chExt cx="1008" cy="1019"/>
          </a:xfrm>
        </p:grpSpPr>
        <p:sp>
          <p:nvSpPr>
            <p:cNvPr id="186400" name="Cloud"/>
            <p:cNvSpPr>
              <a:spLocks noChangeAspect="1" noEditPoints="1" noChangeArrowheads="1"/>
            </p:cNvSpPr>
            <p:nvPr/>
          </p:nvSpPr>
          <p:spPr bwMode="auto">
            <a:xfrm>
              <a:off x="2352" y="1296"/>
              <a:ext cx="1008" cy="101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79 w 21600"/>
                <a:gd name="T13" fmla="*/ 3264 h 21600"/>
                <a:gd name="T14" fmla="*/ 17079 w 21600"/>
                <a:gd name="T15" fmla="*/ 1733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rgbClr val="CE1126"/>
            </a:solidFill>
            <a:ln w="9525">
              <a:solidFill>
                <a:srgbClr val="99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86401" name="Text Box 23"/>
            <p:cNvSpPr txBox="1">
              <a:spLocks noChangeArrowheads="1"/>
            </p:cNvSpPr>
            <p:nvPr/>
          </p:nvSpPr>
          <p:spPr bwMode="auto">
            <a:xfrm>
              <a:off x="2544" y="1632"/>
              <a:ext cx="646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36576" tIns="36576" rIns="36576" bIns="36576"/>
            <a:lstStyle/>
            <a:p>
              <a:pPr eaLnBrk="0" hangingPunct="0"/>
              <a:r>
                <a:rPr lang="en-US" sz="1600" b="1">
                  <a:solidFill>
                    <a:schemeClr val="bg1"/>
                  </a:solidFill>
                </a:rPr>
                <a:t>Domain 0</a:t>
              </a:r>
              <a:endParaRPr lang="en-US" sz="2000">
                <a:latin typeface="Times New Roman" pitchFamily="18" charset="0"/>
              </a:endParaRPr>
            </a:p>
          </p:txBody>
        </p:sp>
      </p:grpSp>
      <p:sp>
        <p:nvSpPr>
          <p:cNvPr id="186374" name="Text Box 12"/>
          <p:cNvSpPr txBox="1">
            <a:spLocks noChangeArrowheads="1"/>
          </p:cNvSpPr>
          <p:nvPr/>
        </p:nvSpPr>
        <p:spPr bwMode="auto">
          <a:xfrm>
            <a:off x="2057400" y="3962400"/>
            <a:ext cx="1181100" cy="5492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/>
              <a:t>Application </a:t>
            </a:r>
          </a:p>
          <a:p>
            <a:r>
              <a:rPr lang="en-US"/>
              <a:t>Process 1</a:t>
            </a:r>
          </a:p>
        </p:txBody>
      </p:sp>
      <p:grpSp>
        <p:nvGrpSpPr>
          <p:cNvPr id="186375" name="Group 39"/>
          <p:cNvGrpSpPr>
            <a:grpSpLocks/>
          </p:cNvGrpSpPr>
          <p:nvPr/>
        </p:nvGrpSpPr>
        <p:grpSpPr bwMode="auto">
          <a:xfrm>
            <a:off x="1905000" y="1676400"/>
            <a:ext cx="1477963" cy="1981200"/>
            <a:chOff x="2400" y="2832"/>
            <a:chExt cx="931" cy="1248"/>
          </a:xfrm>
        </p:grpSpPr>
        <p:sp>
          <p:nvSpPr>
            <p:cNvPr id="186394" name="AutoShape 17"/>
            <p:cNvSpPr>
              <a:spLocks noChangeArrowheads="1"/>
            </p:cNvSpPr>
            <p:nvPr/>
          </p:nvSpPr>
          <p:spPr bwMode="auto">
            <a:xfrm>
              <a:off x="2400" y="2832"/>
              <a:ext cx="931" cy="1248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86395" name="Text Box 18"/>
            <p:cNvSpPr txBox="1">
              <a:spLocks noChangeArrowheads="1"/>
            </p:cNvSpPr>
            <p:nvPr/>
          </p:nvSpPr>
          <p:spPr bwMode="auto">
            <a:xfrm>
              <a:off x="2467" y="2887"/>
              <a:ext cx="816" cy="658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86396" name="Text Box 17"/>
            <p:cNvSpPr txBox="1">
              <a:spLocks noChangeArrowheads="1"/>
            </p:cNvSpPr>
            <p:nvPr/>
          </p:nvSpPr>
          <p:spPr bwMode="auto">
            <a:xfrm>
              <a:off x="2448" y="3552"/>
              <a:ext cx="766" cy="46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Topic 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X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DataReader&lt;A&gt;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DataWriter&lt;A&gt;</a:t>
              </a:r>
            </a:p>
          </p:txBody>
        </p:sp>
        <p:sp>
          <p:nvSpPr>
            <p:cNvPr id="186397" name="Text Box 18"/>
            <p:cNvSpPr txBox="1">
              <a:spLocks noChangeArrowheads="1"/>
            </p:cNvSpPr>
            <p:nvPr/>
          </p:nvSpPr>
          <p:spPr bwMode="auto">
            <a:xfrm>
              <a:off x="2563" y="2880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86398" name="Line 19"/>
            <p:cNvSpPr>
              <a:spLocks noChangeShapeType="1"/>
            </p:cNvSpPr>
            <p:nvPr/>
          </p:nvSpPr>
          <p:spPr bwMode="auto">
            <a:xfrm>
              <a:off x="2419" y="3024"/>
              <a:ext cx="89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  <p:sp>
          <p:nvSpPr>
            <p:cNvPr id="186399" name="Text Box 20"/>
            <p:cNvSpPr txBox="1">
              <a:spLocks noChangeArrowheads="1"/>
            </p:cNvSpPr>
            <p:nvPr/>
          </p:nvSpPr>
          <p:spPr bwMode="auto">
            <a:xfrm>
              <a:off x="2400" y="3072"/>
              <a:ext cx="911" cy="46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Domain Participant 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X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Publisher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Subscriber</a:t>
              </a:r>
            </a:p>
          </p:txBody>
        </p:sp>
      </p:grpSp>
      <p:sp>
        <p:nvSpPr>
          <p:cNvPr id="186376" name="Line 21"/>
          <p:cNvSpPr>
            <a:spLocks noChangeShapeType="1"/>
          </p:cNvSpPr>
          <p:nvPr/>
        </p:nvSpPr>
        <p:spPr bwMode="auto">
          <a:xfrm flipV="1">
            <a:off x="5029200" y="2286000"/>
            <a:ext cx="533400" cy="762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86377" name="Text Box 22"/>
          <p:cNvSpPr txBox="1">
            <a:spLocks noChangeArrowheads="1"/>
          </p:cNvSpPr>
          <p:nvPr/>
        </p:nvSpPr>
        <p:spPr bwMode="auto">
          <a:xfrm>
            <a:off x="5647346" y="3691071"/>
            <a:ext cx="1181100" cy="5492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dirty="0"/>
              <a:t>Application </a:t>
            </a:r>
          </a:p>
          <a:p>
            <a:r>
              <a:rPr lang="en-US" dirty="0"/>
              <a:t>Process 2</a:t>
            </a:r>
          </a:p>
        </p:txBody>
      </p:sp>
      <p:grpSp>
        <p:nvGrpSpPr>
          <p:cNvPr id="186378" name="Group 4"/>
          <p:cNvGrpSpPr>
            <a:grpSpLocks/>
          </p:cNvGrpSpPr>
          <p:nvPr/>
        </p:nvGrpSpPr>
        <p:grpSpPr bwMode="auto">
          <a:xfrm>
            <a:off x="7162800" y="1676400"/>
            <a:ext cx="1549400" cy="533400"/>
            <a:chOff x="23031450" y="24403050"/>
            <a:chExt cx="628650" cy="400050"/>
          </a:xfrm>
        </p:grpSpPr>
        <p:sp>
          <p:nvSpPr>
            <p:cNvPr id="186392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86393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Raw_Listener 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86379" name="Line 32"/>
          <p:cNvSpPr>
            <a:spLocks noChangeShapeType="1"/>
          </p:cNvSpPr>
          <p:nvPr/>
        </p:nvSpPr>
        <p:spPr bwMode="auto">
          <a:xfrm>
            <a:off x="3352800" y="2133600"/>
            <a:ext cx="609600" cy="3048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sp>
        <p:nvSpPr>
          <p:cNvPr id="186380" name="Line 33"/>
          <p:cNvSpPr>
            <a:spLocks noChangeShapeType="1"/>
          </p:cNvSpPr>
          <p:nvPr/>
        </p:nvSpPr>
        <p:spPr bwMode="auto">
          <a:xfrm flipV="1">
            <a:off x="7010400" y="20574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  <p:grpSp>
        <p:nvGrpSpPr>
          <p:cNvPr id="186381" name="Group 40"/>
          <p:cNvGrpSpPr>
            <a:grpSpLocks/>
          </p:cNvGrpSpPr>
          <p:nvPr/>
        </p:nvGrpSpPr>
        <p:grpSpPr bwMode="auto">
          <a:xfrm>
            <a:off x="5562600" y="1600200"/>
            <a:ext cx="1477963" cy="1981200"/>
            <a:chOff x="3024" y="2736"/>
            <a:chExt cx="931" cy="1248"/>
          </a:xfrm>
        </p:grpSpPr>
        <p:sp>
          <p:nvSpPr>
            <p:cNvPr id="186386" name="AutoShape 17"/>
            <p:cNvSpPr>
              <a:spLocks noChangeArrowheads="1"/>
            </p:cNvSpPr>
            <p:nvPr/>
          </p:nvSpPr>
          <p:spPr bwMode="auto">
            <a:xfrm>
              <a:off x="3024" y="2736"/>
              <a:ext cx="931" cy="1248"/>
            </a:xfrm>
            <a:prstGeom prst="roundRect">
              <a:avLst>
                <a:gd name="adj" fmla="val 16667"/>
              </a:avLst>
            </a:prstGeom>
            <a:solidFill>
              <a:srgbClr val="0066CC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86387" name="Text Box 18"/>
            <p:cNvSpPr txBox="1">
              <a:spLocks noChangeArrowheads="1"/>
            </p:cNvSpPr>
            <p:nvPr/>
          </p:nvSpPr>
          <p:spPr bwMode="auto">
            <a:xfrm>
              <a:off x="3091" y="2791"/>
              <a:ext cx="816" cy="1152"/>
            </a:xfrm>
            <a:prstGeom prst="rect">
              <a:avLst/>
            </a:prstGeom>
            <a:solidFill>
              <a:srgbClr val="0066CC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chemeClr val="bg1"/>
                </a:solidFill>
              </a:endParaRPr>
            </a:p>
            <a:p>
              <a:pPr eaLnBrk="0" hangingPunct="0"/>
              <a:endParaRPr lang="en-US" sz="2000"/>
            </a:p>
          </p:txBody>
        </p:sp>
        <p:sp>
          <p:nvSpPr>
            <p:cNvPr id="186388" name="Text Box 29"/>
            <p:cNvSpPr txBox="1">
              <a:spLocks noChangeArrowheads="1"/>
            </p:cNvSpPr>
            <p:nvPr/>
          </p:nvSpPr>
          <p:spPr bwMode="auto">
            <a:xfrm>
              <a:off x="3072" y="3504"/>
              <a:ext cx="766" cy="34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Topic &lt;A&gt;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X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DataReader&lt;A&gt;</a:t>
              </a:r>
            </a:p>
          </p:txBody>
        </p:sp>
        <p:sp>
          <p:nvSpPr>
            <p:cNvPr id="186389" name="Text Box 30"/>
            <p:cNvSpPr txBox="1">
              <a:spLocks noChangeArrowheads="1"/>
            </p:cNvSpPr>
            <p:nvPr/>
          </p:nvSpPr>
          <p:spPr bwMode="auto">
            <a:xfrm>
              <a:off x="3187" y="2784"/>
              <a:ext cx="570" cy="146"/>
            </a:xfrm>
            <a:prstGeom prst="rect">
              <a:avLst/>
            </a:prstGeom>
            <a:noFill/>
            <a:ln w="19050">
              <a:solidFill>
                <a:srgbClr val="0066CC"/>
              </a:solidFill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sz="1400" b="1">
                  <a:solidFill>
                    <a:schemeClr val="bg1"/>
                  </a:solidFill>
                </a:rPr>
                <a:t>Connector</a:t>
              </a:r>
            </a:p>
          </p:txBody>
        </p:sp>
        <p:sp>
          <p:nvSpPr>
            <p:cNvPr id="186390" name="Line 31"/>
            <p:cNvSpPr>
              <a:spLocks noChangeShapeType="1"/>
            </p:cNvSpPr>
            <p:nvPr/>
          </p:nvSpPr>
          <p:spPr bwMode="auto">
            <a:xfrm>
              <a:off x="3043" y="2928"/>
              <a:ext cx="893" cy="2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nl-NL"/>
            </a:p>
          </p:txBody>
        </p:sp>
        <p:sp>
          <p:nvSpPr>
            <p:cNvPr id="186391" name="Text Box 34"/>
            <p:cNvSpPr txBox="1">
              <a:spLocks noChangeArrowheads="1"/>
            </p:cNvSpPr>
            <p:nvPr/>
          </p:nvSpPr>
          <p:spPr bwMode="auto">
            <a:xfrm>
              <a:off x="3024" y="3024"/>
              <a:ext cx="911" cy="46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200" b="1"/>
                <a:t>Domain Participant 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QoS Profile X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Publisher</a:t>
              </a:r>
            </a:p>
            <a:p>
              <a:pPr>
                <a:spcBef>
                  <a:spcPct val="0"/>
                </a:spcBef>
              </a:pPr>
              <a:r>
                <a:rPr lang="en-US" sz="1200" b="1"/>
                <a:t>  Subscriber</a:t>
              </a:r>
            </a:p>
          </p:txBody>
        </p:sp>
      </p:grpSp>
      <p:grpSp>
        <p:nvGrpSpPr>
          <p:cNvPr id="186382" name="Group 4"/>
          <p:cNvGrpSpPr>
            <a:grpSpLocks/>
          </p:cNvGrpSpPr>
          <p:nvPr/>
        </p:nvGrpSpPr>
        <p:grpSpPr bwMode="auto">
          <a:xfrm>
            <a:off x="228600" y="2286000"/>
            <a:ext cx="1549400" cy="533400"/>
            <a:chOff x="23031450" y="24403050"/>
            <a:chExt cx="628650" cy="400050"/>
          </a:xfrm>
        </p:grpSpPr>
        <p:sp>
          <p:nvSpPr>
            <p:cNvPr id="186384" name="AutoShape 5"/>
            <p:cNvSpPr>
              <a:spLocks noChangeArrowheads="1"/>
            </p:cNvSpPr>
            <p:nvPr/>
          </p:nvSpPr>
          <p:spPr bwMode="auto">
            <a:xfrm>
              <a:off x="23031450" y="24403050"/>
              <a:ext cx="628650" cy="400050"/>
            </a:xfrm>
            <a:prstGeom prst="roundRect">
              <a:avLst>
                <a:gd name="adj" fmla="val 16667"/>
              </a:avLst>
            </a:pr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nl-NL" sz="1400" b="1"/>
            </a:p>
          </p:txBody>
        </p:sp>
        <p:sp>
          <p:nvSpPr>
            <p:cNvPr id="186385" name="Text Box 6"/>
            <p:cNvSpPr txBox="1">
              <a:spLocks noChangeArrowheads="1"/>
            </p:cNvSpPr>
            <p:nvPr/>
          </p:nvSpPr>
          <p:spPr bwMode="auto">
            <a:xfrm>
              <a:off x="23088600" y="24403050"/>
              <a:ext cx="514350" cy="400050"/>
            </a:xfrm>
            <a:prstGeom prst="rect">
              <a:avLst/>
            </a:prstGeom>
            <a:solidFill>
              <a:srgbClr val="00336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Writer</a:t>
              </a:r>
            </a:p>
            <a:p>
              <a:pPr eaLnBrk="0" hangingPunct="0"/>
              <a:r>
                <a:rPr lang="en-US" sz="1400" b="1">
                  <a:solidFill>
                    <a:schemeClr val="bg1"/>
                  </a:solidFill>
                </a:rPr>
                <a:t>Port &lt;A&gt;</a:t>
              </a:r>
            </a:p>
          </p:txBody>
        </p:sp>
      </p:grpSp>
      <p:sp>
        <p:nvSpPr>
          <p:cNvPr id="186383" name="Line 38"/>
          <p:cNvSpPr>
            <a:spLocks noChangeShapeType="1"/>
          </p:cNvSpPr>
          <p:nvPr/>
        </p:nvSpPr>
        <p:spPr bwMode="auto">
          <a:xfrm flipV="1">
            <a:off x="1752600" y="2438400"/>
            <a:ext cx="152400" cy="15240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 type="triangle" w="med" len="med"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DDS4CCM LifeCycle</a:t>
            </a:r>
            <a:endParaRPr lang="nl-NL" smtClean="0"/>
          </a:p>
        </p:txBody>
      </p:sp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1357313" y="1285875"/>
          <a:ext cx="6124575" cy="4092575"/>
        </p:xfrm>
        <a:graphic>
          <a:graphicData uri="http://schemas.openxmlformats.org/presentationml/2006/ole">
            <p:oleObj spid="_x0000_s52226" name="Visio" r:id="rId3" imgW="6124454" imgH="4092643" progId="Visio.Drawing.11">
              <p:embed/>
            </p:oleObj>
          </a:graphicData>
        </a:graphic>
      </p:graphicFrame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Writing and receiving one sample</a:t>
            </a:r>
            <a:endParaRPr lang="nl-NL" smtClean="0"/>
          </a:p>
        </p:txBody>
      </p:sp>
      <p:graphicFrame>
        <p:nvGraphicFramePr>
          <p:cNvPr id="53250" name="Object 3"/>
          <p:cNvGraphicFramePr>
            <a:graphicFrameLocks noChangeAspect="1"/>
          </p:cNvGraphicFramePr>
          <p:nvPr/>
        </p:nvGraphicFramePr>
        <p:xfrm>
          <a:off x="1357313" y="1285875"/>
          <a:ext cx="6124575" cy="4092575"/>
        </p:xfrm>
        <a:graphic>
          <a:graphicData uri="http://schemas.openxmlformats.org/presentationml/2006/ole">
            <p:oleObj spid="_x0000_s53250" name="Visio" r:id="rId3" imgW="6124454" imgH="4092643" progId="Visio.Drawing.11">
              <p:embed/>
            </p:oleObj>
          </a:graphicData>
        </a:graphic>
      </p:graphicFrame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Debugging DDS4CCM</a:t>
            </a:r>
            <a:endParaRPr lang="nl-NL" smtClean="0"/>
          </a:p>
        </p:txBody>
      </p:sp>
      <p:sp>
        <p:nvSpPr>
          <p:cNvPr id="187395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environment variable DDS4CCM_NDDS_LOG_VERBOSITY controls the output of RTI NDDS</a:t>
            </a:r>
            <a:endParaRPr lang="nl-NL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71500" y="2309813"/>
          <a:ext cx="6096000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19207"/>
                <a:gridCol w="1076793"/>
              </a:tblGrid>
              <a:tr h="0">
                <a:tc>
                  <a:txBody>
                    <a:bodyPr/>
                    <a:lstStyle/>
                    <a:p>
                      <a:r>
                        <a:rPr lang="nl-NL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Output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Value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Silent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Errors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Warnings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Local status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Remote</a:t>
                      </a:r>
                      <a:r>
                        <a:rPr lang="en-US" baseline="0" dirty="0" smtClean="0"/>
                        <a:t> status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All statuses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255</a:t>
                      </a:r>
                      <a:endParaRPr lang="nl-NL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 remarks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err="1" smtClean="0"/>
              <a:t>StateListenerControl</a:t>
            </a:r>
            <a:r>
              <a:rPr lang="nl-NL" dirty="0" smtClean="0"/>
              <a:t>::is_filter_</a:t>
            </a:r>
            <a:r>
              <a:rPr lang="nl-NL" dirty="0" err="1" smtClean="0"/>
              <a:t>interpreted</a:t>
            </a:r>
            <a:r>
              <a:rPr lang="nl-NL" dirty="0" smtClean="0"/>
              <a:t> is </a:t>
            </a:r>
            <a:r>
              <a:rPr lang="nl-NL" dirty="0" err="1" smtClean="0"/>
              <a:t>only</a:t>
            </a:r>
            <a:r>
              <a:rPr lang="nl-NL" dirty="0" smtClean="0"/>
              <a:t> </a:t>
            </a:r>
            <a:r>
              <a:rPr lang="nl-NL" dirty="0" err="1" smtClean="0"/>
              <a:t>working</a:t>
            </a:r>
            <a:r>
              <a:rPr lang="nl-NL" dirty="0" smtClean="0"/>
              <a:t> </a:t>
            </a:r>
            <a:r>
              <a:rPr lang="nl-NL" dirty="0" err="1" smtClean="0"/>
              <a:t>for</a:t>
            </a:r>
            <a:r>
              <a:rPr lang="nl-NL" dirty="0" smtClean="0"/>
              <a:t> </a:t>
            </a:r>
            <a:r>
              <a:rPr lang="nl-NL" dirty="0" err="1" smtClean="0"/>
              <a:t>true</a:t>
            </a:r>
            <a:endParaRPr lang="nl-NL" dirty="0" smtClean="0"/>
          </a:p>
          <a:p>
            <a:r>
              <a:rPr lang="en-US" dirty="0" smtClean="0"/>
              <a:t>The </a:t>
            </a:r>
            <a:r>
              <a:rPr lang="en-US" dirty="0" err="1" smtClean="0"/>
              <a:t>qos_profile</a:t>
            </a:r>
            <a:r>
              <a:rPr lang="en-US" dirty="0" smtClean="0"/>
              <a:t> string is interpreted as </a:t>
            </a:r>
            <a:r>
              <a:rPr lang="en-US" dirty="0" err="1" smtClean="0"/>
              <a:t>library_name#profile_name</a:t>
            </a:r>
            <a:r>
              <a:rPr lang="en-US" dirty="0" smtClean="0"/>
              <a:t>, which is RTI specific</a:t>
            </a:r>
          </a:p>
          <a:p>
            <a:r>
              <a:rPr lang="en-US" dirty="0" smtClean="0"/>
              <a:t>The core of DDS4CCM is not vendor independent yet, part of the code (including all *_</a:t>
            </a:r>
            <a:r>
              <a:rPr lang="en-US" dirty="0" err="1" smtClean="0"/>
              <a:t>with_profile</a:t>
            </a:r>
            <a:r>
              <a:rPr lang="en-US" dirty="0" smtClean="0"/>
              <a:t>) are specific to RTI</a:t>
            </a:r>
          </a:p>
          <a:p>
            <a:r>
              <a:rPr lang="en-US" dirty="0" smtClean="0"/>
              <a:t>RTI 4.5b Rev 01 is the only supported DDS implementation. Add </a:t>
            </a:r>
            <a:r>
              <a:rPr lang="en-US" dirty="0" err="1" smtClean="0"/>
              <a:t>ndds</a:t>
            </a:r>
            <a:r>
              <a:rPr lang="en-US" dirty="0" smtClean="0"/>
              <a:t>=1 and dds4ccm_ndds=1 to your </a:t>
            </a:r>
            <a:r>
              <a:rPr lang="en-US" dirty="0" err="1" smtClean="0"/>
              <a:t>default.features</a:t>
            </a:r>
            <a:r>
              <a:rPr lang="en-US" dirty="0" smtClean="0"/>
              <a:t> and platform_macros.GNU file before you generate your </a:t>
            </a:r>
            <a:r>
              <a:rPr lang="en-US" dirty="0" err="1" smtClean="0"/>
              <a:t>makefiles</a:t>
            </a:r>
            <a:endParaRPr lang="en-US" dirty="0" smtClean="0"/>
          </a:p>
          <a:p>
            <a:r>
              <a:rPr lang="en-US" dirty="0" smtClean="0"/>
              <a:t>Additional DDS vendors have to be added through partial template specialization using the DDS4CCM Vendor </a:t>
            </a:r>
            <a:r>
              <a:rPr lang="en-US" dirty="0" err="1" smtClean="0"/>
              <a:t>enum</a:t>
            </a:r>
            <a:endParaRPr lang="nl-NL" dirty="0"/>
          </a:p>
        </p:txBody>
      </p:sp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Threading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 DDS4CCM callbacks are delivered to the user component using the CCM threads</a:t>
            </a:r>
          </a:p>
          <a:p>
            <a:r>
              <a:rPr lang="en-US" dirty="0" smtClean="0"/>
              <a:t>When all callbacks have to be delivered on the DDS middleware threads add the following define to your ace/</a:t>
            </a:r>
            <a:r>
              <a:rPr lang="en-US" dirty="0" err="1" smtClean="0"/>
              <a:t>config.h</a:t>
            </a:r>
            <a:r>
              <a:rPr lang="en-US" dirty="0" smtClean="0"/>
              <a:t> file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		#define CIAO_ DDS4CCM_CONTEXT_SWITCH 1</a:t>
            </a:r>
            <a:endParaRPr lang="nl-NL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cs typeface="+mj-cs"/>
              </a:rPr>
              <a:t>AMI for CCM</a:t>
            </a:r>
          </a:p>
        </p:txBody>
      </p:sp>
      <p:sp>
        <p:nvSpPr>
          <p:cNvPr id="188419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smtClean="0">
              <a:ea typeface="ＭＳ Ｐゴシック" pitchFamily="34" charset="-128"/>
            </a:endParaRPr>
          </a:p>
        </p:txBody>
      </p:sp>
      <p:sp>
        <p:nvSpPr>
          <p:cNvPr id="188420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35F6AAAB-C443-4DD2-AF63-4006ED709DCC}" type="slidenum">
              <a:rPr lang="zh-CN" altLang="en-US" smtClean="0">
                <a:latin typeface="Arial" charset="0"/>
              </a:rPr>
              <a:pPr/>
              <a:t>168</a:t>
            </a:fld>
            <a:endParaRPr lang="en-US" altLang="zh-CN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smtClean="0"/>
              <a:t>Motivating Asynchronous Method Invocation</a:t>
            </a:r>
          </a:p>
        </p:txBody>
      </p:sp>
      <p:sp>
        <p:nvSpPr>
          <p:cNvPr id="189443" name="Content Placeholder 3"/>
          <p:cNvSpPr>
            <a:spLocks noGrp="1"/>
          </p:cNvSpPr>
          <p:nvPr>
            <p:ph idx="1"/>
          </p:nvPr>
        </p:nvSpPr>
        <p:spPr>
          <a:xfrm>
            <a:off x="495300" y="1219200"/>
            <a:ext cx="8539163" cy="514350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b="1" smtClean="0"/>
              <a:t>Context</a:t>
            </a:r>
            <a:r>
              <a:rPr lang="en-US" smtClean="0"/>
              <a:t> – Asynchronous Method Invocation (AMI) can be extremely useful in component applications</a:t>
            </a:r>
          </a:p>
          <a:p>
            <a:pPr lvl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Decrease end-to-end latency for multiple requests</a:t>
            </a:r>
          </a:p>
          <a:p>
            <a:pPr lvl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Efficiently communicate with large numbers of connected components</a:t>
            </a:r>
          </a:p>
          <a:p>
            <a:pPr lvl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Avoid unreliable and non-scalable workarounds (e.g., oneway operations, multi-threading synchronous invocations) </a:t>
            </a:r>
          </a:p>
          <a:p>
            <a:pPr>
              <a:spcBef>
                <a:spcPct val="0"/>
              </a:spcBef>
            </a:pPr>
            <a:r>
              <a:rPr lang="en-US" b="1" smtClean="0"/>
              <a:t>Problem – </a:t>
            </a:r>
            <a:r>
              <a:rPr lang="en-US" smtClean="0"/>
              <a:t>CCM has no built-in support for AMI</a:t>
            </a:r>
            <a:endParaRPr lang="en-US" b="1" smtClean="0"/>
          </a:p>
          <a:p>
            <a:pPr lvl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Using AMI requires access to the ORB to register reply handlers</a:t>
            </a:r>
          </a:p>
          <a:p>
            <a:pPr lvl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There is no standards-based way for an executor implementation to directly access all TAO entities needed</a:t>
            </a:r>
          </a:p>
          <a:p>
            <a:pPr lvl="1">
              <a:spcBef>
                <a:spcPct val="0"/>
              </a:spcBef>
            </a:pPr>
            <a:r>
              <a:rPr lang="en-US" smtClean="0">
                <a:ea typeface="ＭＳ Ｐゴシック" pitchFamily="34" charset="-128"/>
              </a:rPr>
              <a:t>Using AMI directly introduces many of the complexities CCM attempts to avoid!</a:t>
            </a:r>
          </a:p>
          <a:p>
            <a:pPr>
              <a:spcBef>
                <a:spcPct val="0"/>
              </a:spcBef>
            </a:pPr>
            <a:endParaRPr lang="en-US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Capabilities of CORBA Component Model (CCM)</a:t>
            </a:r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0" y="3810000"/>
            <a:ext cx="57912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rIns="0" anchor="ctr">
            <a:spAutoFit/>
          </a:bodyPr>
          <a:lstStyle/>
          <a:p>
            <a:endParaRPr lang="nl-NL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152400" y="1050925"/>
          <a:ext cx="4343400" cy="5060950"/>
        </p:xfrm>
        <a:graphic>
          <a:graphicData uri="http://schemas.openxmlformats.org/presentationml/2006/ole">
            <p:oleObj spid="_x0000_s3074" name="Visio" r:id="rId4" imgW="8251508" imgH="9613582" progId="Visio.Drawing.11">
              <p:embed/>
            </p:oleObj>
          </a:graphicData>
        </a:graphic>
      </p:graphicFrame>
      <p:sp>
        <p:nvSpPr>
          <p:cNvPr id="3077" name="Rectangle 13"/>
          <p:cNvSpPr>
            <a:spLocks noChangeArrowheads="1"/>
          </p:cNvSpPr>
          <p:nvPr/>
        </p:nvSpPr>
        <p:spPr bwMode="auto">
          <a:xfrm>
            <a:off x="5035550" y="923925"/>
            <a:ext cx="395605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Server</a:t>
            </a:r>
            <a:endParaRPr lang="en-US" altLang="zh-CN" i="0">
              <a:solidFill>
                <a:schemeClr val="folHlink"/>
              </a:solidFill>
              <a:ea typeface="宋体" pitchFamily="2" charset="-122"/>
            </a:endParaRP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A generic server process for hosting containers &amp; component/home executors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Implementation Framework (CIF)</a:t>
            </a:r>
            <a:endParaRPr lang="en-US" altLang="zh-CN" i="0">
              <a:solidFill>
                <a:schemeClr val="folHlink"/>
              </a:solidFill>
              <a:ea typeface="宋体" pitchFamily="2" charset="-122"/>
            </a:endParaRP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Automates the implementation of many component features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solidFill>
                  <a:schemeClr val="folHlink"/>
                </a:solidFill>
                <a:ea typeface="宋体" pitchFamily="2" charset="-122"/>
              </a:rPr>
              <a:t>Component packaging tools</a:t>
            </a: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solidFill>
                  <a:schemeClr val="folHlink"/>
                </a:solidFill>
                <a:ea typeface="宋体" pitchFamily="2" charset="-122"/>
              </a:rPr>
              <a:t>Compose implementation &amp; configuration information into deployable assemblies</a:t>
            </a:r>
          </a:p>
          <a:p>
            <a:pPr marL="112713" indent="-112713">
              <a:spcBef>
                <a:spcPct val="30000"/>
              </a:spcBef>
              <a:buFontTx/>
              <a:buChar char="•"/>
            </a:pPr>
            <a:r>
              <a:rPr lang="en-US" altLang="zh-CN" b="1" i="0">
                <a:ea typeface="宋体" pitchFamily="2" charset="-122"/>
              </a:rPr>
              <a:t>Component deployment tools</a:t>
            </a:r>
          </a:p>
          <a:p>
            <a:pPr marL="404813" lvl="1" indent="-177800">
              <a:spcBef>
                <a:spcPct val="30000"/>
              </a:spcBef>
              <a:buFontTx/>
              <a:buChar char="–"/>
            </a:pPr>
            <a:r>
              <a:rPr lang="en-US" altLang="zh-CN" i="0">
                <a:ea typeface="宋体" pitchFamily="2" charset="-122"/>
              </a:rPr>
              <a:t>Automate the deployment of component assemblies to component servers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0467" name="Rectangle 4"/>
          <p:cNvSpPr>
            <a:spLocks noChangeArrowheads="1"/>
          </p:cNvSpPr>
          <p:nvPr/>
        </p:nvSpPr>
        <p:spPr bwMode="auto">
          <a:xfrm>
            <a:off x="381000" y="13430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27063" lvl="1" indent="-169863" algn="ctr">
              <a:spcBef>
                <a:spcPct val="40000"/>
              </a:spcBef>
              <a:buFontTx/>
              <a:buChar char="•"/>
            </a:pPr>
            <a:endParaRPr lang="en-US" altLang="zh-CN" sz="22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0468" name="Title 8"/>
          <p:cNvSpPr>
            <a:spLocks noGrp="1"/>
          </p:cNvSpPr>
          <p:nvPr>
            <p:ph type="title"/>
          </p:nvPr>
        </p:nvSpPr>
        <p:spPr>
          <a:xfrm>
            <a:off x="152400" y="533400"/>
            <a:ext cx="8839200" cy="876300"/>
          </a:xfrm>
        </p:spPr>
        <p:txBody>
          <a:bodyPr/>
          <a:lstStyle/>
          <a:p>
            <a:r>
              <a:rPr lang="en-US" dirty="0" smtClean="0"/>
              <a:t>Asynchronous Method Invocation for</a:t>
            </a:r>
            <a:br>
              <a:rPr lang="en-US" dirty="0" smtClean="0"/>
            </a:br>
            <a:r>
              <a:rPr lang="en-US" dirty="0" smtClean="0"/>
              <a:t>CCM (AMI4CCM)</a:t>
            </a:r>
          </a:p>
        </p:txBody>
      </p:sp>
      <p:sp>
        <p:nvSpPr>
          <p:cNvPr id="190469" name="Content Placeholder 9"/>
          <p:cNvSpPr>
            <a:spLocks noGrp="1"/>
          </p:cNvSpPr>
          <p:nvPr>
            <p:ph idx="1"/>
          </p:nvPr>
        </p:nvSpPr>
        <p:spPr>
          <a:xfrm>
            <a:off x="152400" y="1641475"/>
            <a:ext cx="8839200" cy="4530725"/>
          </a:xfrm>
        </p:spPr>
        <p:txBody>
          <a:bodyPr/>
          <a:lstStyle/>
          <a:p>
            <a:r>
              <a:rPr lang="en-US" b="1" dirty="0" smtClean="0"/>
              <a:t>Solution</a:t>
            </a:r>
            <a:r>
              <a:rPr lang="en-US" dirty="0" smtClean="0"/>
              <a:t> – Implement connectors to provide AMI services to components, similar to the DDS4CCM specification</a:t>
            </a:r>
            <a:endParaRPr lang="en-US" b="1" dirty="0" smtClean="0"/>
          </a:p>
          <a:p>
            <a:r>
              <a:rPr lang="en-US" dirty="0" smtClean="0"/>
              <a:t>Provide a standardized AMI mechanism to CCM</a:t>
            </a:r>
          </a:p>
          <a:p>
            <a:r>
              <a:rPr lang="en-US" dirty="0" smtClean="0"/>
              <a:t>Uses IDL3 and IDL3+ language features</a:t>
            </a:r>
          </a:p>
          <a:p>
            <a:pPr lvl="1"/>
            <a:r>
              <a:rPr lang="en-US" dirty="0" smtClean="0">
                <a:ea typeface="ＭＳ Ｐゴシック" pitchFamily="34" charset="-128"/>
              </a:rPr>
              <a:t>Extends the implicit IDL2 rules for AMI to IDL3</a:t>
            </a:r>
          </a:p>
          <a:p>
            <a:pPr lvl="1"/>
            <a:r>
              <a:rPr lang="en-US" dirty="0" smtClean="0">
                <a:ea typeface="ＭＳ Ｐゴシック" pitchFamily="34" charset="-128"/>
              </a:rPr>
              <a:t>Use </a:t>
            </a:r>
            <a:r>
              <a:rPr lang="en-US" dirty="0" err="1" smtClean="0">
                <a:ea typeface="ＭＳ Ｐゴシック" pitchFamily="34" charset="-128"/>
              </a:rPr>
              <a:t>templated</a:t>
            </a:r>
            <a:r>
              <a:rPr lang="en-US" dirty="0" smtClean="0">
                <a:ea typeface="ＭＳ Ｐゴシック" pitchFamily="34" charset="-128"/>
              </a:rPr>
              <a:t> modules for the AMI4CCM connector</a:t>
            </a:r>
          </a:p>
          <a:p>
            <a:r>
              <a:rPr lang="en-US" dirty="0" smtClean="0"/>
              <a:t>Supports only the callback AMI model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1491" name="Rectangle 4"/>
          <p:cNvSpPr>
            <a:spLocks noChangeArrowheads="1"/>
          </p:cNvSpPr>
          <p:nvPr/>
        </p:nvSpPr>
        <p:spPr bwMode="auto">
          <a:xfrm>
            <a:off x="381000" y="13430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</a:pPr>
            <a:endParaRPr lang="en-US" altLang="zh-CN" sz="22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1492" name="Title 5"/>
          <p:cNvSpPr>
            <a:spLocks noGrp="1"/>
          </p:cNvSpPr>
          <p:nvPr>
            <p:ph type="title"/>
          </p:nvPr>
        </p:nvSpPr>
        <p:spPr>
          <a:xfrm>
            <a:off x="495300" y="466725"/>
            <a:ext cx="7734300" cy="1157288"/>
          </a:xfrm>
        </p:spPr>
        <p:txBody>
          <a:bodyPr/>
          <a:lstStyle/>
          <a:p>
            <a:r>
              <a:rPr lang="en-US" dirty="0" smtClean="0"/>
              <a:t>AMI for CCM Overview (AMI4CCM)</a:t>
            </a:r>
          </a:p>
        </p:txBody>
      </p:sp>
      <p:sp>
        <p:nvSpPr>
          <p:cNvPr id="191493" name="Content Placeholder 6"/>
          <p:cNvSpPr>
            <a:spLocks noGrp="1"/>
          </p:cNvSpPr>
          <p:nvPr>
            <p:ph idx="1"/>
          </p:nvPr>
        </p:nvSpPr>
        <p:spPr>
          <a:xfrm>
            <a:off x="138753" y="1413444"/>
            <a:ext cx="8839200" cy="4464050"/>
          </a:xfrm>
        </p:spPr>
        <p:txBody>
          <a:bodyPr/>
          <a:lstStyle/>
          <a:p>
            <a:r>
              <a:rPr lang="en-US" dirty="0" smtClean="0"/>
              <a:t>Tooling will generate an AMI connector</a:t>
            </a:r>
          </a:p>
          <a:p>
            <a:r>
              <a:rPr lang="en-US" dirty="0" smtClean="0"/>
              <a:t>AMI connector will handle details of executing the asynchronous invocation and callback to the user component</a:t>
            </a:r>
          </a:p>
          <a:p>
            <a:r>
              <a:rPr lang="en-US" dirty="0" smtClean="0"/>
              <a:t>Connector could use alternate communication middleware to accomplish AMI</a:t>
            </a:r>
          </a:p>
          <a:p>
            <a:r>
              <a:rPr lang="en-US" dirty="0" smtClean="0"/>
              <a:t>Server side components aren’t aware of any AMI clients!</a:t>
            </a:r>
          </a:p>
          <a:p>
            <a:r>
              <a:rPr lang="en-US" dirty="0" smtClean="0"/>
              <a:t>Reply Handler is local IDL and not in the </a:t>
            </a:r>
            <a:r>
              <a:rPr lang="en-US" dirty="0" err="1" smtClean="0"/>
              <a:t>cdp</a:t>
            </a:r>
            <a:endParaRPr lang="en-US" dirty="0" smtClean="0"/>
          </a:p>
        </p:txBody>
      </p:sp>
      <p:graphicFrame>
        <p:nvGraphicFramePr>
          <p:cNvPr id="321537" name="Object 2"/>
          <p:cNvGraphicFramePr>
            <a:graphicFrameLocks noChangeAspect="1"/>
          </p:cNvGraphicFramePr>
          <p:nvPr/>
        </p:nvGraphicFramePr>
        <p:xfrm>
          <a:off x="2192871" y="4329696"/>
          <a:ext cx="4691062" cy="1933575"/>
        </p:xfrm>
        <a:graphic>
          <a:graphicData uri="http://schemas.openxmlformats.org/presentationml/2006/ole">
            <p:oleObj spid="_x0000_s321537" name="Visio" r:id="rId4" imgW="4691444" imgH="1933099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ChangeArrowheads="1"/>
          </p:cNvSpPr>
          <p:nvPr/>
        </p:nvSpPr>
        <p:spPr bwMode="auto">
          <a:xfrm>
            <a:off x="0" y="54292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192515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2516" name="Rectangle 4"/>
          <p:cNvSpPr>
            <a:spLocks noChangeArrowheads="1"/>
          </p:cNvSpPr>
          <p:nvPr/>
        </p:nvSpPr>
        <p:spPr bwMode="auto">
          <a:xfrm>
            <a:off x="228600" y="900113"/>
            <a:ext cx="8486775" cy="451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endParaRPr lang="en-US" sz="14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endParaRPr lang="en-US" sz="14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#pragma ciao ami4ccm interface “MyFoo“</a:t>
            </a:r>
          </a:p>
          <a:p>
            <a:pPr>
              <a:spcBef>
                <a:spcPct val="0"/>
              </a:spcBef>
            </a:pPr>
            <a:endParaRPr lang="en-US" sz="14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#pragma ciao ami4ccm interface “MyFoo” 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exception InternalError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long id;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string error_string;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}</a:t>
            </a:r>
          </a:p>
          <a:p>
            <a:pPr>
              <a:spcBef>
                <a:spcPct val="0"/>
              </a:spcBef>
            </a:pPr>
            <a:endParaRPr lang="en-US" sz="14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interface MyFoo 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long foo (in string in_str, out string answer)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raises (InternalError);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attribute short rw_attrib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getraises (InternalError)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setraises (InternalError; 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};</a:t>
            </a:r>
          </a:p>
          <a:p>
            <a:pPr>
              <a:spcBef>
                <a:spcPct val="0"/>
              </a:spcBef>
            </a:pPr>
            <a:endParaRPr lang="en-US" sz="1400" i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2517" name="Rectangle 4"/>
          <p:cNvSpPr>
            <a:spLocks noChangeArrowheads="1"/>
          </p:cNvSpPr>
          <p:nvPr/>
        </p:nvSpPr>
        <p:spPr bwMode="auto">
          <a:xfrm>
            <a:off x="406400" y="4964113"/>
            <a:ext cx="4114800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endParaRPr lang="nl-NL" sz="140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2518" name="Rectangle 4"/>
          <p:cNvSpPr>
            <a:spLocks noChangeArrowheads="1"/>
          </p:cNvSpPr>
          <p:nvPr/>
        </p:nvSpPr>
        <p:spPr bwMode="auto">
          <a:xfrm>
            <a:off x="4718050" y="3611563"/>
            <a:ext cx="4425950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endParaRPr lang="nl-NL" sz="140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3" name="Title 5"/>
          <p:cNvSpPr txBox="1">
            <a:spLocks/>
          </p:cNvSpPr>
          <p:nvPr/>
        </p:nvSpPr>
        <p:spPr bwMode="black">
          <a:xfrm>
            <a:off x="457200" y="0"/>
            <a:ext cx="7734300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AMI4CCM Implied IDL (1/7)</a:t>
            </a:r>
          </a:p>
        </p:txBody>
      </p:sp>
      <p:sp>
        <p:nvSpPr>
          <p:cNvPr id="192520" name="Rounded Rectangular Callout 7"/>
          <p:cNvSpPr>
            <a:spLocks noChangeArrowheads="1"/>
          </p:cNvSpPr>
          <p:nvPr/>
        </p:nvSpPr>
        <p:spPr bwMode="auto">
          <a:xfrm>
            <a:off x="282575" y="942975"/>
            <a:ext cx="5106988" cy="681038"/>
          </a:xfrm>
          <a:prstGeom prst="wedgeRoundRectCallout">
            <a:avLst>
              <a:gd name="adj1" fmla="val -11616"/>
              <a:gd name="adj2" fmla="val 47435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/>
              <a:t>The interface the application programmer created (Hello.idl) :</a:t>
            </a:r>
          </a:p>
        </p:txBody>
      </p:sp>
      <p:sp>
        <p:nvSpPr>
          <p:cNvPr id="192521" name="Rounded Rectangular Callout 7"/>
          <p:cNvSpPr>
            <a:spLocks noChangeArrowheads="1"/>
          </p:cNvSpPr>
          <p:nvPr/>
        </p:nvSpPr>
        <p:spPr bwMode="auto">
          <a:xfrm>
            <a:off x="6045200" y="1417638"/>
            <a:ext cx="2373313" cy="969962"/>
          </a:xfrm>
          <a:prstGeom prst="wedgeRoundRectCallout">
            <a:avLst>
              <a:gd name="adj1" fmla="val -118792"/>
              <a:gd name="adj2" fmla="val -9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/>
              <a:t>Used for enabling AMI4CCM per interface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ChangeArrowheads="1"/>
          </p:cNvSpPr>
          <p:nvPr/>
        </p:nvSpPr>
        <p:spPr bwMode="auto">
          <a:xfrm>
            <a:off x="0" y="54292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193539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3540" name="Rectangle 4"/>
          <p:cNvSpPr>
            <a:spLocks noChangeArrowheads="1"/>
          </p:cNvSpPr>
          <p:nvPr/>
        </p:nvSpPr>
        <p:spPr bwMode="auto">
          <a:xfrm>
            <a:off x="381000" y="1295400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/>
            </a:r>
            <a:br>
              <a:rPr lang="nl-NL" sz="1200" i="0">
                <a:latin typeface="Courier New" pitchFamily="49" charset="0"/>
                <a:cs typeface="Courier New" pitchFamily="49" charset="0"/>
              </a:rPr>
            </a:br>
            <a:endParaRPr lang="nl-NL" sz="1200" i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3541" name="Rounded Rectangular Callout 7"/>
          <p:cNvSpPr>
            <a:spLocks noChangeArrowheads="1"/>
          </p:cNvSpPr>
          <p:nvPr/>
        </p:nvSpPr>
        <p:spPr bwMode="auto">
          <a:xfrm>
            <a:off x="476250" y="1296988"/>
            <a:ext cx="8210550" cy="392112"/>
          </a:xfrm>
          <a:prstGeom prst="wedgeRoundRectCallout">
            <a:avLst>
              <a:gd name="adj1" fmla="val -50051"/>
              <a:gd name="adj2" fmla="val -352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i="0"/>
              <a:t>Implied base idl (HelloA.idl) defining the AMI4CCM implied interfaces</a:t>
            </a:r>
          </a:p>
        </p:txBody>
      </p:sp>
      <p:sp>
        <p:nvSpPr>
          <p:cNvPr id="193542" name="Rectangle 4"/>
          <p:cNvSpPr>
            <a:spLocks noChangeArrowheads="1"/>
          </p:cNvSpPr>
          <p:nvPr/>
        </p:nvSpPr>
        <p:spPr bwMode="auto">
          <a:xfrm>
            <a:off x="457200" y="1922463"/>
            <a:ext cx="8332788" cy="4025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// Implied ReplyHandler interface from AMI connector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// to Sender-Component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local interface AMI4CCM_MyFooReplyHandler :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  ::CCM_AMI::ReplyHandler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void foo (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  in long ami_return_val, 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  in string answer);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void foo_excep (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  in CCM_AMI::ExceptionHolder exception_holder);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void get_rw_attrib (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  in short rw_attrib);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void get_rw_attrib_excep (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   in CCM_AMI::ExceptionHolder exception_holder);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void set_rw_attrib ();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void set_rw_attrib_excep (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   in CCM_AMI::ExceptionHolder exception_holder);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};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/>
            </a:r>
            <a:br>
              <a:rPr lang="nl-NL" sz="1200" i="0">
                <a:latin typeface="Courier New" pitchFamily="49" charset="0"/>
                <a:cs typeface="Courier New" pitchFamily="49" charset="0"/>
              </a:rPr>
            </a:br>
            <a:endParaRPr lang="nl-NL" sz="1200" i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3543" name="Rounded Rectangular Callout 7"/>
          <p:cNvSpPr>
            <a:spLocks noChangeArrowheads="1"/>
          </p:cNvSpPr>
          <p:nvPr/>
        </p:nvSpPr>
        <p:spPr bwMode="auto">
          <a:xfrm>
            <a:off x="6324600" y="3494088"/>
            <a:ext cx="2373313" cy="681037"/>
          </a:xfrm>
          <a:prstGeom prst="wedgeRoundRectCallout">
            <a:avLst>
              <a:gd name="adj1" fmla="val -136870"/>
              <a:gd name="adj2" fmla="val -62093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/>
              <a:t>Type-specific reply handler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 bwMode="black">
          <a:xfrm>
            <a:off x="495300" y="128588"/>
            <a:ext cx="77343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AMI4CCM Implied IDL (2/7)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ChangeArrowheads="1"/>
          </p:cNvSpPr>
          <p:nvPr/>
        </p:nvSpPr>
        <p:spPr bwMode="auto">
          <a:xfrm>
            <a:off x="0" y="54292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194563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4564" name="Rectangle 4"/>
          <p:cNvSpPr>
            <a:spLocks noChangeArrowheads="1"/>
          </p:cNvSpPr>
          <p:nvPr/>
        </p:nvSpPr>
        <p:spPr bwMode="auto">
          <a:xfrm>
            <a:off x="381000" y="1295400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/>
            </a:r>
            <a:br>
              <a:rPr lang="nl-NL" sz="1200" i="0">
                <a:latin typeface="Courier New" pitchFamily="49" charset="0"/>
                <a:cs typeface="Courier New" pitchFamily="49" charset="0"/>
              </a:rPr>
            </a:br>
            <a:endParaRPr lang="nl-NL" sz="1200" i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4565" name="Rounded Rectangular Callout 7"/>
          <p:cNvSpPr>
            <a:spLocks noChangeArrowheads="1"/>
          </p:cNvSpPr>
          <p:nvPr/>
        </p:nvSpPr>
        <p:spPr bwMode="auto">
          <a:xfrm>
            <a:off x="476250" y="1296988"/>
            <a:ext cx="8210550" cy="392112"/>
          </a:xfrm>
          <a:prstGeom prst="wedgeRoundRectCallout">
            <a:avLst>
              <a:gd name="adj1" fmla="val -50051"/>
              <a:gd name="adj2" fmla="val -352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i="0"/>
              <a:t>continuation implied base idl (HelloA.idl) </a:t>
            </a:r>
          </a:p>
        </p:txBody>
      </p:sp>
      <p:sp>
        <p:nvSpPr>
          <p:cNvPr id="194566" name="Rectangle 4"/>
          <p:cNvSpPr>
            <a:spLocks noChangeArrowheads="1"/>
          </p:cNvSpPr>
          <p:nvPr/>
        </p:nvSpPr>
        <p:spPr bwMode="auto">
          <a:xfrm>
            <a:off x="457200" y="1922463"/>
            <a:ext cx="8332788" cy="4025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// AMI interface. Sender calls AMI interface on the AMI connector. The AMI connector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// calls Receiver using the MyFoo interface.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local interface AMI4CCM_MyFoo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void sendc_foo (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  in AMI4CCM_MyFooReplyHandler ami4ccm_handler, 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  in string in_str);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void sendc_get_rw_attrib (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   in AMI4CCM_MyFooReplyHandler ami4ccm_handler);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void sendc_set_rw_attrib (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   in AMI4CCM_MyFooReplyHandler ami4ccm_handler);,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     in short rw_attrib );</a:t>
            </a: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};</a:t>
            </a:r>
          </a:p>
          <a:p>
            <a:pPr>
              <a:spcBef>
                <a:spcPct val="0"/>
              </a:spcBef>
            </a:pPr>
            <a:endParaRPr lang="en-US" sz="12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200" i="0">
                <a:latin typeface="Courier New" pitchFamily="49" charset="0"/>
                <a:cs typeface="Courier New" pitchFamily="49" charset="0"/>
              </a:rPr>
              <a:t>module CCM_AMI::Connector_T&lt;MyFoo, AMI4CCM_MyFoo&gt; AMI4CCM_MyFoo_Connector;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/>
            </a:r>
            <a:br>
              <a:rPr lang="nl-NL" sz="1200" i="0">
                <a:latin typeface="Courier New" pitchFamily="49" charset="0"/>
                <a:cs typeface="Courier New" pitchFamily="49" charset="0"/>
              </a:rPr>
            </a:br>
            <a:endParaRPr lang="nl-NL" sz="1200" i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4567" name="Rounded Rectangular Callout 7"/>
          <p:cNvSpPr>
            <a:spLocks noChangeArrowheads="1"/>
          </p:cNvSpPr>
          <p:nvPr/>
        </p:nvSpPr>
        <p:spPr bwMode="auto">
          <a:xfrm>
            <a:off x="1912938" y="5197475"/>
            <a:ext cx="5915025" cy="782638"/>
          </a:xfrm>
          <a:prstGeom prst="wedgeRoundRectCallout">
            <a:avLst>
              <a:gd name="adj1" fmla="val -38667"/>
              <a:gd name="adj2" fmla="val -100727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600"/>
              <a:t>Connector :  uses MyFoo, the interface of the receiver.</a:t>
            </a:r>
          </a:p>
          <a:p>
            <a:r>
              <a:rPr lang="en-US" sz="1600"/>
              <a:t>provides AMI4CCM_MyFoo, the interface for the sender.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 bwMode="black">
          <a:xfrm>
            <a:off x="495300" y="128588"/>
            <a:ext cx="77343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AMI4CCM Implied IDL (3/7)</a:t>
            </a:r>
          </a:p>
        </p:txBody>
      </p:sp>
      <p:sp>
        <p:nvSpPr>
          <p:cNvPr id="194569" name="Rounded Rectangular Callout 7"/>
          <p:cNvSpPr>
            <a:spLocks noChangeArrowheads="1"/>
          </p:cNvSpPr>
          <p:nvPr/>
        </p:nvSpPr>
        <p:spPr bwMode="auto">
          <a:xfrm>
            <a:off x="6486525" y="2852738"/>
            <a:ext cx="2373313" cy="969962"/>
          </a:xfrm>
          <a:prstGeom prst="wedgeRoundRectCallout">
            <a:avLst>
              <a:gd name="adj1" fmla="val -86940"/>
              <a:gd name="adj2" fmla="val 11977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/>
              <a:t>Type-specific asynch interface for making invocations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ChangeArrowheads="1"/>
          </p:cNvSpPr>
          <p:nvPr/>
        </p:nvSpPr>
        <p:spPr bwMode="auto">
          <a:xfrm>
            <a:off x="0" y="54292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195587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3540" name="Rectangle 4"/>
          <p:cNvSpPr>
            <a:spLocks noChangeArrowheads="1"/>
          </p:cNvSpPr>
          <p:nvPr/>
        </p:nvSpPr>
        <p:spPr bwMode="auto">
          <a:xfrm>
            <a:off x="381000" y="1295400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  <a:defRPr/>
            </a:pPr>
            <a:endParaRPr lang="en-US" sz="12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  <a:defRPr/>
            </a:pPr>
            <a:endParaRPr lang="en-US" sz="12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  <a:defRPr/>
            </a:pPr>
            <a:r>
              <a:rPr lang="en-US" sz="1200" i="0" dirty="0">
                <a:latin typeface="Courier New" pitchFamily="49" charset="0"/>
                <a:cs typeface="Courier New" pitchFamily="49" charset="0"/>
              </a:rPr>
              <a:t>#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pragma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ciao ami4ccm receptacle “Sender::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run_my_foo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"</a:t>
            </a:r>
            <a:endParaRPr lang="nl-NL" sz="12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  <a:defRPr/>
            </a:pPr>
            <a:endParaRPr lang="nl-NL" sz="1200" b="1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  <a:defRPr/>
            </a:pPr>
            <a:r>
              <a:rPr lang="nl-NL" sz="1200" b="1" i="0" dirty="0">
                <a:latin typeface="Courier New" pitchFamily="49" charset="0"/>
                <a:cs typeface="Courier New" pitchFamily="49" charset="0"/>
              </a:rPr>
              <a:t>// SENDER COMPONENT</a:t>
            </a:r>
            <a:endParaRPr lang="nl-NL" sz="12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  <a:defRPr/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component Sender</a:t>
            </a:r>
          </a:p>
          <a:p>
            <a:pPr>
              <a:spcBef>
                <a:spcPct val="0"/>
              </a:spcBef>
              <a:defRPr/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{</a:t>
            </a:r>
          </a:p>
          <a:p>
            <a:pPr>
              <a:spcBef>
                <a:spcPct val="0"/>
              </a:spcBef>
              <a:defRPr/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// For synchronous invocation</a:t>
            </a:r>
          </a:p>
          <a:p>
            <a:pPr>
              <a:spcBef>
                <a:spcPct val="0"/>
              </a:spcBef>
              <a:defRPr/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uses MyFoo run_my_foo;</a:t>
            </a:r>
          </a:p>
          <a:p>
            <a:pPr>
              <a:spcBef>
                <a:spcPct val="0"/>
              </a:spcBef>
              <a:defRPr/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};</a:t>
            </a:r>
          </a:p>
          <a:p>
            <a:pPr>
              <a:spcBef>
                <a:spcPct val="0"/>
              </a:spcBef>
              <a:defRPr/>
            </a:pPr>
            <a:endParaRPr lang="nl-NL" sz="1200" i="0" dirty="0">
              <a:latin typeface="Courier New" pitchFamily="49" charset="0"/>
              <a:cs typeface="Courier New" pitchFamily="49" charset="0"/>
            </a:endParaRPr>
          </a:p>
          <a:p>
            <a:pPr>
              <a:defRPr/>
            </a:pPr>
            <a:endParaRPr lang="en-US" sz="1200" i="0" dirty="0"/>
          </a:p>
          <a:p>
            <a:pPr>
              <a:defRPr/>
            </a:pPr>
            <a:r>
              <a:rPr lang="en-US" sz="1400" i="0" dirty="0">
                <a:latin typeface="+mn-lt"/>
              </a:rPr>
              <a:t>For asynchronous invocations, the Sender component uses the AMI4CCM_MyFoo interface of the AMI component and provides the AMI4CCM_MyFooReplyHandler interface to the AMI component.</a:t>
            </a:r>
          </a:p>
          <a:p>
            <a:pPr>
              <a:defRPr/>
            </a:pPr>
            <a:r>
              <a:rPr lang="en-US" sz="1400" i="0" dirty="0">
                <a:latin typeface="+mn-lt"/>
              </a:rPr>
              <a:t>For synchronous invocations, the Sender component uses the </a:t>
            </a:r>
            <a:r>
              <a:rPr lang="en-US" sz="1400" i="0" dirty="0" err="1">
                <a:latin typeface="+mn-lt"/>
              </a:rPr>
              <a:t>MyFoo</a:t>
            </a:r>
            <a:r>
              <a:rPr lang="en-US" sz="1400" i="0" dirty="0">
                <a:latin typeface="+mn-lt"/>
              </a:rPr>
              <a:t> interface (which the Receiver provides).</a:t>
            </a:r>
          </a:p>
          <a:p>
            <a:pPr>
              <a:spcBef>
                <a:spcPct val="0"/>
              </a:spcBef>
              <a:defRPr/>
            </a:pPr>
            <a:endParaRPr lang="nl-NL" sz="1200" i="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5589" name="Rounded Rectangular Callout 7"/>
          <p:cNvSpPr>
            <a:spLocks noChangeArrowheads="1"/>
          </p:cNvSpPr>
          <p:nvPr/>
        </p:nvSpPr>
        <p:spPr bwMode="auto">
          <a:xfrm>
            <a:off x="466725" y="1181100"/>
            <a:ext cx="8220075" cy="392113"/>
          </a:xfrm>
          <a:prstGeom prst="wedgeRoundRectCallout">
            <a:avLst>
              <a:gd name="adj1" fmla="val -50111"/>
              <a:gd name="adj2" fmla="val -6412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dirty="0"/>
              <a:t>The  interface to write for the Sender </a:t>
            </a:r>
            <a:r>
              <a:rPr lang="en-US" sz="1700" dirty="0" smtClean="0"/>
              <a:t>(Hello_Sender.idl</a:t>
            </a:r>
            <a:r>
              <a:rPr lang="en-US" sz="1700" dirty="0"/>
              <a:t>) :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 bwMode="black">
          <a:xfrm>
            <a:off x="495300" y="128588"/>
            <a:ext cx="77343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AMI4CCM Implied IDL (4/7)</a:t>
            </a:r>
          </a:p>
        </p:txBody>
      </p:sp>
      <p:sp>
        <p:nvSpPr>
          <p:cNvPr id="195591" name="Rounded Rectangular Callout 7"/>
          <p:cNvSpPr>
            <a:spLocks noChangeArrowheads="1"/>
          </p:cNvSpPr>
          <p:nvPr/>
        </p:nvSpPr>
        <p:spPr bwMode="auto">
          <a:xfrm>
            <a:off x="5886450" y="1933575"/>
            <a:ext cx="2419350" cy="969963"/>
          </a:xfrm>
          <a:prstGeom prst="wedgeRoundRectCallout">
            <a:avLst>
              <a:gd name="adj1" fmla="val -65463"/>
              <a:gd name="adj2" fmla="val -37815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/>
              <a:t>Pragma is used for implying the asynch receptacle. </a:t>
            </a:r>
          </a:p>
        </p:txBody>
      </p:sp>
      <p:sp>
        <p:nvSpPr>
          <p:cNvPr id="195592" name="Rounded Rectangular Callout 7"/>
          <p:cNvSpPr>
            <a:spLocks noChangeArrowheads="1"/>
          </p:cNvSpPr>
          <p:nvPr/>
        </p:nvSpPr>
        <p:spPr bwMode="auto">
          <a:xfrm>
            <a:off x="5786438" y="5176838"/>
            <a:ext cx="3000375" cy="509587"/>
          </a:xfrm>
          <a:prstGeom prst="wedgeRoundRectCallout">
            <a:avLst>
              <a:gd name="adj1" fmla="val -50111"/>
              <a:gd name="adj2" fmla="val -6412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200"/>
              <a:t>Part of the  implied interface for the Sender(Hello_SenderE.idl) </a:t>
            </a:r>
          </a:p>
        </p:txBody>
      </p:sp>
      <p:sp>
        <p:nvSpPr>
          <p:cNvPr id="195593" name="TextBox 11"/>
          <p:cNvSpPr txBox="1">
            <a:spLocks noChangeArrowheads="1"/>
          </p:cNvSpPr>
          <p:nvPr/>
        </p:nvSpPr>
        <p:spPr bwMode="auto">
          <a:xfrm>
            <a:off x="460375" y="4837113"/>
            <a:ext cx="7912100" cy="101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local interface CCM_Sender_Context: ::Components::SessionContext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  {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    ::MyFoo get_connection_run_my_foo ();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    ::AMI4CCM_MyFoo get_connection_sendc_run_my_foo ();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  };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ChangeArrowheads="1"/>
          </p:cNvSpPr>
          <p:nvPr/>
        </p:nvSpPr>
        <p:spPr bwMode="auto">
          <a:xfrm>
            <a:off x="0" y="54292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196611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6612" name="Rectangle 4"/>
          <p:cNvSpPr>
            <a:spLocks noChangeArrowheads="1"/>
          </p:cNvSpPr>
          <p:nvPr/>
        </p:nvSpPr>
        <p:spPr bwMode="auto">
          <a:xfrm>
            <a:off x="381000" y="1295400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endParaRPr lang="en-US" sz="12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endParaRPr lang="en-US" sz="12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endParaRPr lang="nl-NL" sz="1200" b="1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endParaRPr lang="nl-NL" sz="1200" i="0">
              <a:latin typeface="Courier New" pitchFamily="49" charset="0"/>
              <a:cs typeface="Courier New" pitchFamily="49" charset="0"/>
            </a:endParaRPr>
          </a:p>
          <a:p>
            <a:r>
              <a:rPr lang="nl-NL" sz="1200" i="0">
                <a:latin typeface="Courier New" pitchFamily="49" charset="0"/>
                <a:cs typeface="Courier New" pitchFamily="49" charset="0"/>
              </a:rPr>
              <a:t/>
            </a:r>
            <a:br>
              <a:rPr lang="nl-NL" sz="1200" i="0">
                <a:latin typeface="Courier New" pitchFamily="49" charset="0"/>
                <a:cs typeface="Courier New" pitchFamily="49" charset="0"/>
              </a:rPr>
            </a:br>
            <a:endParaRPr lang="en-US" sz="1200"/>
          </a:p>
        </p:txBody>
      </p:sp>
      <p:sp>
        <p:nvSpPr>
          <p:cNvPr id="196613" name="Rounded Rectangular Callout 7"/>
          <p:cNvSpPr>
            <a:spLocks noChangeArrowheads="1"/>
          </p:cNvSpPr>
          <p:nvPr/>
        </p:nvSpPr>
        <p:spPr bwMode="auto">
          <a:xfrm>
            <a:off x="401638" y="1368425"/>
            <a:ext cx="8220075" cy="681038"/>
          </a:xfrm>
          <a:prstGeom prst="wedgeRoundRectCallout">
            <a:avLst>
              <a:gd name="adj1" fmla="val -50111"/>
              <a:gd name="adj2" fmla="val -6412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i="0"/>
              <a:t>The  Connector, the AMI-Component, will be generated completely by the IDL compiler by implying ami4ccm.idl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 bwMode="black">
          <a:xfrm>
            <a:off x="495300" y="128588"/>
            <a:ext cx="77343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AMI4CCM Implied IDL (5/7)</a:t>
            </a:r>
          </a:p>
        </p:txBody>
      </p:sp>
      <p:sp>
        <p:nvSpPr>
          <p:cNvPr id="196615" name="Rounded Rectangular Callout 7"/>
          <p:cNvSpPr>
            <a:spLocks noChangeArrowheads="1"/>
          </p:cNvSpPr>
          <p:nvPr/>
        </p:nvSpPr>
        <p:spPr bwMode="auto">
          <a:xfrm>
            <a:off x="5172075" y="3694113"/>
            <a:ext cx="3001963" cy="511175"/>
          </a:xfrm>
          <a:prstGeom prst="wedgeRoundRectCallout">
            <a:avLst>
              <a:gd name="adj1" fmla="val -50111"/>
              <a:gd name="adj2" fmla="val -6412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200"/>
              <a:t>Part of ami4ccm.idl, defining the connector interface</a:t>
            </a:r>
          </a:p>
        </p:txBody>
      </p:sp>
      <p:sp>
        <p:nvSpPr>
          <p:cNvPr id="196616" name="TextBox 11"/>
          <p:cNvSpPr txBox="1">
            <a:spLocks noChangeArrowheads="1"/>
          </p:cNvSpPr>
          <p:nvPr/>
        </p:nvSpPr>
        <p:spPr bwMode="auto">
          <a:xfrm>
            <a:off x="485775" y="2181225"/>
            <a:ext cx="7913688" cy="3508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connector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AMI4CCM_Base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};</a:t>
            </a:r>
          </a:p>
          <a:p>
            <a:pPr>
              <a:spcBef>
                <a:spcPct val="0"/>
              </a:spcBef>
            </a:pPr>
            <a:endParaRPr lang="nl-NL" sz="12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fr-FR" sz="1200" i="0" dirty="0">
                <a:latin typeface="Courier New" pitchFamily="49" charset="0"/>
                <a:cs typeface="Courier New" pitchFamily="49" charset="0"/>
              </a:rPr>
              <a:t>module </a:t>
            </a:r>
            <a:r>
              <a:rPr lang="fr-FR" sz="1200" i="0" dirty="0" err="1">
                <a:latin typeface="Courier New" pitchFamily="49" charset="0"/>
                <a:cs typeface="Courier New" pitchFamily="49" charset="0"/>
              </a:rPr>
              <a:t>Connector_T</a:t>
            </a:r>
            <a:r>
              <a:rPr lang="fr-FR" sz="1200" i="0" dirty="0">
                <a:latin typeface="Courier New" pitchFamily="49" charset="0"/>
                <a:cs typeface="Courier New" pitchFamily="49" charset="0"/>
              </a:rPr>
              <a:t>&lt;interface T, interface AMI4CCM_T&gt;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porttype </a:t>
            </a: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AMI4CCM_Port_Type</a:t>
            </a:r>
            <a:endParaRPr lang="nl-NL" sz="12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{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  provides AMI4CCM_T ami4ccm_provides;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 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uses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T ami4ccm_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uses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; 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};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connector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AMI4CCM_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Connector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: AMI4CCM_Base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{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  port </a:t>
            </a: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AMI4CCM_Port_Type 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ami4ccm_port;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};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};</a:t>
            </a:r>
          </a:p>
          <a:p>
            <a:r>
              <a:rPr lang="nl-NL" sz="1200" i="0" dirty="0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2"/>
          <p:cNvSpPr>
            <a:spLocks noChangeArrowheads="1"/>
          </p:cNvSpPr>
          <p:nvPr/>
        </p:nvSpPr>
        <p:spPr bwMode="auto">
          <a:xfrm>
            <a:off x="0" y="54292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197635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7636" name="Rectangle 4"/>
          <p:cNvSpPr>
            <a:spLocks noChangeArrowheads="1"/>
          </p:cNvSpPr>
          <p:nvPr/>
        </p:nvSpPr>
        <p:spPr bwMode="auto">
          <a:xfrm>
            <a:off x="381000" y="1295400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endParaRPr lang="en-US" sz="12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endParaRPr lang="en-US" sz="12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endParaRPr lang="nl-NL" sz="1200" b="1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endParaRPr lang="nl-NL" sz="1200" i="0">
              <a:latin typeface="Courier New" pitchFamily="49" charset="0"/>
              <a:cs typeface="Courier New" pitchFamily="49" charset="0"/>
            </a:endParaRPr>
          </a:p>
          <a:p>
            <a:r>
              <a:rPr lang="nl-NL" sz="1200" i="0">
                <a:latin typeface="Courier New" pitchFamily="49" charset="0"/>
                <a:cs typeface="Courier New" pitchFamily="49" charset="0"/>
              </a:rPr>
              <a:t/>
            </a:r>
            <a:br>
              <a:rPr lang="nl-NL" sz="1200" i="0">
                <a:latin typeface="Courier New" pitchFamily="49" charset="0"/>
                <a:cs typeface="Courier New" pitchFamily="49" charset="0"/>
              </a:rPr>
            </a:br>
            <a:endParaRPr lang="en-US" sz="1200"/>
          </a:p>
        </p:txBody>
      </p:sp>
      <p:sp>
        <p:nvSpPr>
          <p:cNvPr id="197637" name="Rounded Rectangular Callout 7"/>
          <p:cNvSpPr>
            <a:spLocks noChangeArrowheads="1"/>
          </p:cNvSpPr>
          <p:nvPr/>
        </p:nvSpPr>
        <p:spPr bwMode="auto">
          <a:xfrm>
            <a:off x="419100" y="1277938"/>
            <a:ext cx="8221663" cy="971550"/>
          </a:xfrm>
          <a:prstGeom prst="wedgeRoundRectCallout">
            <a:avLst>
              <a:gd name="adj1" fmla="val -50111"/>
              <a:gd name="adj2" fmla="val -6412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i="0" dirty="0"/>
              <a:t>The Receiver </a:t>
            </a:r>
            <a:r>
              <a:rPr lang="en-US" sz="1700" i="0" dirty="0" smtClean="0"/>
              <a:t>just </a:t>
            </a:r>
            <a:r>
              <a:rPr lang="en-US" sz="1700" i="0" dirty="0"/>
              <a:t>implements the interface provided by the application programmer. The Receiver component has no idea which component (in this case Sender or AMI) uses his interface!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 bwMode="black">
          <a:xfrm>
            <a:off x="457200" y="166688"/>
            <a:ext cx="77343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AMI4CCM Implied IDL (6/7)</a:t>
            </a:r>
          </a:p>
        </p:txBody>
      </p:sp>
      <p:sp>
        <p:nvSpPr>
          <p:cNvPr id="197639" name="Rounded Rectangular Callout 7"/>
          <p:cNvSpPr>
            <a:spLocks noChangeArrowheads="1"/>
          </p:cNvSpPr>
          <p:nvPr/>
        </p:nvSpPr>
        <p:spPr bwMode="auto">
          <a:xfrm>
            <a:off x="460375" y="2517775"/>
            <a:ext cx="6958013" cy="374650"/>
          </a:xfrm>
          <a:prstGeom prst="wedgeRoundRectCallout">
            <a:avLst>
              <a:gd name="adj1" fmla="val -50111"/>
              <a:gd name="adj2" fmla="val -6412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i="0" dirty="0"/>
              <a:t>The </a:t>
            </a:r>
            <a:r>
              <a:rPr lang="en-US" sz="1600" i="0" dirty="0" smtClean="0"/>
              <a:t>interface </a:t>
            </a:r>
            <a:r>
              <a:rPr lang="en-US" sz="1600" i="0" dirty="0"/>
              <a:t>to write for the </a:t>
            </a:r>
            <a:r>
              <a:rPr lang="en-US" sz="1600" i="0" dirty="0" smtClean="0"/>
              <a:t>Receiver </a:t>
            </a:r>
            <a:r>
              <a:rPr lang="en-US" sz="1600" i="0" dirty="0"/>
              <a:t>( Hello_Receiver.idl) :</a:t>
            </a:r>
          </a:p>
        </p:txBody>
      </p:sp>
      <p:sp>
        <p:nvSpPr>
          <p:cNvPr id="197640" name="TextBox 11"/>
          <p:cNvSpPr txBox="1">
            <a:spLocks noChangeArrowheads="1"/>
          </p:cNvSpPr>
          <p:nvPr/>
        </p:nvSpPr>
        <p:spPr bwMode="auto">
          <a:xfrm>
            <a:off x="542925" y="3125788"/>
            <a:ext cx="791210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endParaRPr lang="nl-NL" sz="1200" b="1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nl-NL" sz="1200" b="1" i="0">
                <a:latin typeface="Courier New" pitchFamily="49" charset="0"/>
                <a:cs typeface="Courier New" pitchFamily="49" charset="0"/>
              </a:rPr>
              <a:t>// RECEIVER COMPONENT</a:t>
            </a:r>
            <a:endParaRPr lang="nl-NL" sz="12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component Receiver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  {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    provides MyFoo do_my_foo;</a:t>
            </a:r>
          </a:p>
          <a:p>
            <a:pPr>
              <a:spcBef>
                <a:spcPct val="0"/>
              </a:spcBef>
            </a:pPr>
            <a:r>
              <a:rPr lang="nl-NL" sz="1200" i="0">
                <a:latin typeface="Courier New" pitchFamily="49" charset="0"/>
                <a:cs typeface="Courier New" pitchFamily="49" charset="0"/>
              </a:rPr>
              <a:t>  };</a:t>
            </a:r>
          </a:p>
          <a:p>
            <a:r>
              <a:rPr lang="nl-NL" sz="1200" i="0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ChangeArrowheads="1"/>
          </p:cNvSpPr>
          <p:nvPr/>
        </p:nvSpPr>
        <p:spPr bwMode="auto">
          <a:xfrm>
            <a:off x="0" y="54292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198659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98660" name="Rectangle 4"/>
          <p:cNvSpPr>
            <a:spLocks noChangeArrowheads="1"/>
          </p:cNvSpPr>
          <p:nvPr/>
        </p:nvSpPr>
        <p:spPr bwMode="auto">
          <a:xfrm>
            <a:off x="381000" y="1295400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endParaRPr lang="en-US" sz="12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endParaRPr lang="en-US" sz="1200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endParaRPr lang="nl-NL" sz="1200" b="1" i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endParaRPr lang="nl-NL" sz="1200" i="0">
              <a:latin typeface="Courier New" pitchFamily="49" charset="0"/>
              <a:cs typeface="Courier New" pitchFamily="49" charset="0"/>
            </a:endParaRPr>
          </a:p>
          <a:p>
            <a:r>
              <a:rPr lang="nl-NL" sz="1200" i="0">
                <a:latin typeface="Courier New" pitchFamily="49" charset="0"/>
                <a:cs typeface="Courier New" pitchFamily="49" charset="0"/>
              </a:rPr>
              <a:t/>
            </a:r>
            <a:br>
              <a:rPr lang="nl-NL" sz="1200" i="0">
                <a:latin typeface="Courier New" pitchFamily="49" charset="0"/>
                <a:cs typeface="Courier New" pitchFamily="49" charset="0"/>
              </a:rPr>
            </a:br>
            <a:endParaRPr lang="en-US" sz="1200"/>
          </a:p>
        </p:txBody>
      </p:sp>
      <p:sp>
        <p:nvSpPr>
          <p:cNvPr id="198661" name="Rounded Rectangular Callout 7"/>
          <p:cNvSpPr>
            <a:spLocks noChangeArrowheads="1"/>
          </p:cNvSpPr>
          <p:nvPr/>
        </p:nvSpPr>
        <p:spPr bwMode="auto">
          <a:xfrm>
            <a:off x="419100" y="1277938"/>
            <a:ext cx="8221663" cy="392112"/>
          </a:xfrm>
          <a:prstGeom prst="wedgeRoundRectCallout">
            <a:avLst>
              <a:gd name="adj1" fmla="val -50111"/>
              <a:gd name="adj2" fmla="val -6412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i="0"/>
              <a:t>The ExceptionHolder only delivers the functionality to rethrow the original exception</a:t>
            </a:r>
          </a:p>
        </p:txBody>
      </p:sp>
      <p:sp>
        <p:nvSpPr>
          <p:cNvPr id="11" name="Title 5"/>
          <p:cNvSpPr txBox="1">
            <a:spLocks/>
          </p:cNvSpPr>
          <p:nvPr/>
        </p:nvSpPr>
        <p:spPr bwMode="black">
          <a:xfrm>
            <a:off x="457200" y="166688"/>
            <a:ext cx="77343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AMI4CCM Implied IDL (7/7)</a:t>
            </a:r>
          </a:p>
        </p:txBody>
      </p:sp>
      <p:sp>
        <p:nvSpPr>
          <p:cNvPr id="198663" name="TextBox 11"/>
          <p:cNvSpPr txBox="1">
            <a:spLocks noChangeArrowheads="1"/>
          </p:cNvSpPr>
          <p:nvPr/>
        </p:nvSpPr>
        <p:spPr bwMode="auto">
          <a:xfrm>
            <a:off x="385763" y="1993900"/>
            <a:ext cx="7912100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nl-NL" sz="1200" i="0">
                <a:latin typeface="Courier New" pitchFamily="49" charset="0"/>
                <a:cs typeface="Courier New" pitchFamily="49" charset="0"/>
              </a:rPr>
              <a:t>native UserExceptionBase;</a:t>
            </a:r>
          </a:p>
          <a:p>
            <a:r>
              <a:rPr lang="nl-NL" sz="1200" i="0">
                <a:latin typeface="Courier New" pitchFamily="49" charset="0"/>
                <a:cs typeface="Courier New" pitchFamily="49" charset="0"/>
              </a:rPr>
              <a:t>local interface ExceptionHolder</a:t>
            </a:r>
          </a:p>
          <a:p>
            <a:r>
              <a:rPr lang="nl-NL" sz="1200" i="0">
                <a:latin typeface="Courier New" pitchFamily="49" charset="0"/>
                <a:cs typeface="Courier New" pitchFamily="49" charset="0"/>
              </a:rPr>
              <a:t>  {</a:t>
            </a:r>
          </a:p>
          <a:p>
            <a:r>
              <a:rPr lang="nl-NL" sz="1200" i="0">
                <a:latin typeface="Courier New" pitchFamily="49" charset="0"/>
                <a:cs typeface="Courier New" pitchFamily="49" charset="0"/>
              </a:rPr>
              <a:t>    void raise_exception() raises (UserExceptionBase);</a:t>
            </a:r>
          </a:p>
          <a:p>
            <a:r>
              <a:rPr lang="nl-NL" sz="1200" i="0">
                <a:latin typeface="Courier New" pitchFamily="49" charset="0"/>
                <a:cs typeface="Courier New" pitchFamily="49" charset="0"/>
              </a:rPr>
              <a:t>  };</a:t>
            </a:r>
          </a:p>
          <a:p>
            <a:r>
              <a:rPr lang="nl-NL" sz="1200" i="0">
                <a:latin typeface="Courier New" pitchFamily="49" charset="0"/>
                <a:cs typeface="Courier New" pitchFamily="49" charset="0"/>
              </a:rPr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Overview of the implied ports</a:t>
            </a:r>
          </a:p>
        </p:txBody>
      </p:sp>
      <p:sp>
        <p:nvSpPr>
          <p:cNvPr id="199683" name="Picture 2"/>
          <p:cNvSpPr>
            <a:spLocks noChangeAspect="1"/>
          </p:cNvSpPr>
          <p:nvPr/>
        </p:nvSpPr>
        <p:spPr bwMode="auto">
          <a:xfrm>
            <a:off x="1873250" y="1152525"/>
            <a:ext cx="5041900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3667" name="Rounded Rectangular Callout 3"/>
          <p:cNvSpPr>
            <a:spLocks noChangeArrowheads="1"/>
          </p:cNvSpPr>
          <p:nvPr/>
        </p:nvSpPr>
        <p:spPr bwMode="auto">
          <a:xfrm>
            <a:off x="0" y="1654175"/>
            <a:ext cx="5159375" cy="1293813"/>
          </a:xfrm>
          <a:prstGeom prst="wedgeRoundRectCallout">
            <a:avLst>
              <a:gd name="adj1" fmla="val 23588"/>
              <a:gd name="adj2" fmla="val -49819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nl-NL" sz="1400" b="1" i="0" dirty="0">
                <a:latin typeface="Courier New" pitchFamily="49" charset="0"/>
                <a:cs typeface="Courier New" pitchFamily="49" charset="0"/>
              </a:rPr>
              <a:t>// SENDER COMPONENT</a:t>
            </a:r>
            <a:endParaRPr lang="nl-NL" sz="14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nl-NL" sz="1400" i="0" dirty="0">
                <a:latin typeface="Courier New" pitchFamily="49" charset="0"/>
                <a:cs typeface="Courier New" pitchFamily="49" charset="0"/>
              </a:rPr>
              <a:t>// For </a:t>
            </a:r>
            <a:r>
              <a:rPr lang="nl-NL" sz="1400" i="0" dirty="0" err="1">
                <a:latin typeface="Courier New" pitchFamily="49" charset="0"/>
                <a:cs typeface="Courier New" pitchFamily="49" charset="0"/>
              </a:rPr>
              <a:t>synchronous</a:t>
            </a:r>
            <a:r>
              <a:rPr lang="nl-NL" sz="14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nl-NL" sz="1400" i="0" dirty="0" err="1">
                <a:latin typeface="Courier New" pitchFamily="49" charset="0"/>
                <a:cs typeface="Courier New" pitchFamily="49" charset="0"/>
              </a:rPr>
              <a:t>invocation</a:t>
            </a:r>
            <a:endParaRPr lang="nl-NL" sz="14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nl-NL" sz="1400" i="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nl-NL" sz="1400" i="0" dirty="0" err="1">
                <a:latin typeface="Courier New" pitchFamily="49" charset="0"/>
                <a:cs typeface="Courier New" pitchFamily="49" charset="0"/>
              </a:rPr>
              <a:t>uses</a:t>
            </a:r>
            <a:r>
              <a:rPr lang="nl-NL" sz="14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nl-NL" sz="14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400" i="0" dirty="0">
                <a:latin typeface="Courier New" pitchFamily="49" charset="0"/>
                <a:cs typeface="Courier New" pitchFamily="49" charset="0"/>
              </a:rPr>
              <a:t> run_</a:t>
            </a:r>
            <a:r>
              <a:rPr lang="nl-NL" sz="1400" i="0" dirty="0" err="1">
                <a:latin typeface="Courier New" pitchFamily="49" charset="0"/>
                <a:cs typeface="Courier New" pitchFamily="49" charset="0"/>
              </a:rPr>
              <a:t>my</a:t>
            </a:r>
            <a:r>
              <a:rPr lang="nl-NL" sz="1400" i="0" dirty="0">
                <a:latin typeface="Courier New" pitchFamily="49" charset="0"/>
                <a:cs typeface="Courier New" pitchFamily="49" charset="0"/>
              </a:rPr>
              <a:t>_</a:t>
            </a:r>
            <a:r>
              <a:rPr lang="nl-NL" sz="1400" i="0" dirty="0" err="1">
                <a:latin typeface="Courier New" pitchFamily="49" charset="0"/>
                <a:cs typeface="Courier New" pitchFamily="49" charset="0"/>
              </a:rPr>
              <a:t>foo</a:t>
            </a:r>
            <a:r>
              <a:rPr lang="nl-NL" sz="1400" i="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// </a:t>
            </a:r>
            <a:r>
              <a:rPr lang="nl-NL" sz="1400" i="0" dirty="0">
                <a:latin typeface="Courier New" pitchFamily="49" charset="0"/>
                <a:cs typeface="Courier New" pitchFamily="49" charset="0"/>
              </a:rPr>
              <a:t>For </a:t>
            </a:r>
            <a:r>
              <a:rPr lang="nl-NL" sz="1400" i="0" dirty="0" err="1">
                <a:latin typeface="Courier New" pitchFamily="49" charset="0"/>
                <a:cs typeface="Courier New" pitchFamily="49" charset="0"/>
              </a:rPr>
              <a:t>asynchronous</a:t>
            </a:r>
            <a:r>
              <a:rPr lang="nl-NL" sz="14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nl-NL" sz="1400" i="0" dirty="0" err="1">
                <a:latin typeface="Courier New" pitchFamily="49" charset="0"/>
                <a:cs typeface="Courier New" pitchFamily="49" charset="0"/>
              </a:rPr>
              <a:t>invocation</a:t>
            </a:r>
            <a:endParaRPr lang="nl-NL" sz="14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400" i="0" dirty="0">
                <a:latin typeface="Courier New" pitchFamily="49" charset="0"/>
                <a:cs typeface="Courier New" pitchFamily="49" charset="0"/>
              </a:rPr>
              <a:t>    uses AMI4CCM_MyFoo </a:t>
            </a:r>
            <a:r>
              <a:rPr lang="en-US" sz="1400" i="0" dirty="0" err="1">
                <a:latin typeface="Courier New" pitchFamily="49" charset="0"/>
                <a:cs typeface="Courier New" pitchFamily="49" charset="0"/>
              </a:rPr>
              <a:t>sendc_run_my_foo</a:t>
            </a:r>
            <a:r>
              <a:rPr lang="nl-NL" sz="1400" i="0" dirty="0">
                <a:latin typeface="Courier New" pitchFamily="49" charset="0"/>
                <a:cs typeface="Courier New" pitchFamily="49" charset="0"/>
              </a:rPr>
              <a:t>  </a:t>
            </a:r>
          </a:p>
        </p:txBody>
      </p:sp>
      <p:sp>
        <p:nvSpPr>
          <p:cNvPr id="113668" name="Rounded Rectangular Callout 4"/>
          <p:cNvSpPr>
            <a:spLocks noChangeArrowheads="1"/>
          </p:cNvSpPr>
          <p:nvPr/>
        </p:nvSpPr>
        <p:spPr bwMode="auto">
          <a:xfrm>
            <a:off x="5314950" y="2703513"/>
            <a:ext cx="3829050" cy="1174750"/>
          </a:xfrm>
          <a:prstGeom prst="wedgeRoundRectCallout">
            <a:avLst>
              <a:gd name="adj1" fmla="val -18097"/>
              <a:gd name="adj2" fmla="val -51884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sz="1400" b="1" i="0">
                <a:latin typeface="Courier New" pitchFamily="49" charset="0"/>
                <a:cs typeface="Courier New" pitchFamily="49" charset="0"/>
              </a:rPr>
              <a:t>// RECEIVER COMPONENT</a:t>
            </a:r>
          </a:p>
          <a:p>
            <a:pPr>
              <a:spcBef>
                <a:spcPct val="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// Provides</a:t>
            </a:r>
          </a:p>
          <a:p>
            <a:pPr>
              <a:spcBef>
                <a:spcPct val="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 provides MyFoo do_my_foo;</a:t>
            </a:r>
          </a:p>
          <a:p>
            <a:endParaRPr lang="en-US" sz="140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3669" name="Rounded Rectangular Callout 5"/>
          <p:cNvSpPr>
            <a:spLocks noChangeArrowheads="1"/>
          </p:cNvSpPr>
          <p:nvPr/>
        </p:nvSpPr>
        <p:spPr bwMode="auto">
          <a:xfrm>
            <a:off x="1670050" y="4403725"/>
            <a:ext cx="5541963" cy="1293813"/>
          </a:xfrm>
          <a:prstGeom prst="wedgeRoundRectCallout">
            <a:avLst>
              <a:gd name="adj1" fmla="val -13681"/>
              <a:gd name="adj2" fmla="val -49898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sz="1400" b="1" i="0">
                <a:latin typeface="Courier New" pitchFamily="49" charset="0"/>
                <a:cs typeface="Courier New" pitchFamily="49" charset="0"/>
              </a:rPr>
              <a:t>//AMI connector 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// Provides the interface for Sender:</a:t>
            </a:r>
          </a:p>
          <a:p>
            <a:pPr>
              <a:spcBef>
                <a:spcPct val="0"/>
              </a:spcBef>
            </a:pPr>
            <a:r>
              <a:rPr lang="nl-NL" sz="1400" i="0">
                <a:latin typeface="Courier New" pitchFamily="49" charset="0"/>
                <a:cs typeface="Courier New" pitchFamily="49" charset="0"/>
              </a:rPr>
              <a:t>   provides AMI4CCM_MyFoo ami4ccm_provides;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// Uses the interface of the Receiver ('server')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uses MyFoo  ami4ccm_uses;</a:t>
            </a:r>
            <a:r>
              <a:rPr lang="en-US" sz="1400">
                <a:latin typeface="Courier New" pitchFamily="49" charset="0"/>
                <a:cs typeface="Courier New" pitchFamily="49" charset="0"/>
              </a:rPr>
              <a:t>  </a:t>
            </a:r>
          </a:p>
        </p:txBody>
      </p:sp>
      <p:cxnSp>
        <p:nvCxnSpPr>
          <p:cNvPr id="199687" name="Straight Arrow Connector 17"/>
          <p:cNvCxnSpPr>
            <a:cxnSpLocks noChangeShapeType="1"/>
          </p:cNvCxnSpPr>
          <p:nvPr/>
        </p:nvCxnSpPr>
        <p:spPr bwMode="auto">
          <a:xfrm>
            <a:off x="2855913" y="2370138"/>
            <a:ext cx="914400" cy="914400"/>
          </a:xfrm>
          <a:prstGeom prst="straightConnector1">
            <a:avLst/>
          </a:prstGeom>
          <a:noFill/>
          <a:ln w="9525" algn="ctr">
            <a:noFill/>
            <a:round/>
            <a:headEnd/>
            <a:tailEnd type="arrow" w="med" len="med"/>
          </a:ln>
        </p:spPr>
      </p:cxnSp>
      <p:cxnSp>
        <p:nvCxnSpPr>
          <p:cNvPr id="199688" name="Straight Arrow Connector 33"/>
          <p:cNvCxnSpPr>
            <a:cxnSpLocks noChangeShapeType="1"/>
          </p:cNvCxnSpPr>
          <p:nvPr/>
        </p:nvCxnSpPr>
        <p:spPr bwMode="auto">
          <a:xfrm>
            <a:off x="3097213" y="2324100"/>
            <a:ext cx="914400" cy="914400"/>
          </a:xfrm>
          <a:prstGeom prst="straightConnector1">
            <a:avLst/>
          </a:prstGeom>
          <a:noFill/>
          <a:ln w="9525" algn="ctr">
            <a:noFill/>
            <a:round/>
            <a:headEnd type="arrow" w="med" len="med"/>
            <a:tailEnd type="arrow" w="med" len="med"/>
          </a:ln>
        </p:spPr>
      </p:cxnSp>
      <p:cxnSp>
        <p:nvCxnSpPr>
          <p:cNvPr id="36" name="Straight Arrow Connector 35"/>
          <p:cNvCxnSpPr/>
          <p:nvPr/>
        </p:nvCxnSpPr>
        <p:spPr bwMode="auto">
          <a:xfrm>
            <a:off x="3162300" y="2295525"/>
            <a:ext cx="2473325" cy="107315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 bwMode="auto">
          <a:xfrm rot="16200000" flipH="1">
            <a:off x="289719" y="3331369"/>
            <a:ext cx="2305050" cy="12969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 bwMode="auto">
          <a:xfrm rot="5400000" flipH="1" flipV="1">
            <a:off x="4231482" y="4091781"/>
            <a:ext cx="2062162" cy="76517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3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3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3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7" grpId="0" animBg="1"/>
      <p:bldP spid="113668" grpId="0" animBg="1"/>
      <p:bldP spid="11366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Available CCM Implementations</a:t>
            </a:r>
          </a:p>
        </p:txBody>
      </p:sp>
      <p:graphicFrame>
        <p:nvGraphicFramePr>
          <p:cNvPr id="515299" name="Group 227"/>
          <p:cNvGraphicFramePr>
            <a:graphicFrameLocks noGrp="1"/>
          </p:cNvGraphicFramePr>
          <p:nvPr/>
        </p:nvGraphicFramePr>
        <p:xfrm>
          <a:off x="85725" y="971550"/>
          <a:ext cx="8991600" cy="5844223"/>
        </p:xfrm>
        <a:graphic>
          <a:graphicData uri="http://schemas.openxmlformats.org/drawingml/2006/table">
            <a:tbl>
              <a:tblPr/>
              <a:tblGrid>
                <a:gridCol w="2257425"/>
                <a:gridCol w="1514475"/>
                <a:gridCol w="1019175"/>
                <a:gridCol w="1276350"/>
                <a:gridCol w="2924175"/>
              </a:tblGrid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Provider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Open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Source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Language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URL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Component Integrated ACE ORB (CIAO)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Vanderbilt University &amp; Washington University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C++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www.dre.vanderbilt.edu/CIAO/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1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Enterprise Java CORBA Component Model (EJCCM)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Computational Physics, Inc.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Java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www.cpi.com/ejccm/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K2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iCMG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No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C++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www.icmgworld.com/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products.asp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MicoCCM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FPX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C++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www.fpx.de/MicoCCM/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682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OpenCCM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ObjectWeb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Java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openccm.ow2.org/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 Unicode MS" pitchFamily="34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QoS Enabled Distributed Object (Qedo)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Fokus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C++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www.qedo.org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681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StarCCM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Source Forge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C++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sourceforge.net/projects/ starccm/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ChangeArrowheads="1"/>
          </p:cNvSpPr>
          <p:nvPr/>
        </p:nvSpPr>
        <p:spPr bwMode="auto">
          <a:xfrm>
            <a:off x="0" y="54292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200707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200708" name="Rectangle 4"/>
          <p:cNvSpPr>
            <a:spLocks noChangeArrowheads="1"/>
          </p:cNvSpPr>
          <p:nvPr/>
        </p:nvSpPr>
        <p:spPr bwMode="auto">
          <a:xfrm>
            <a:off x="3862388" y="1333500"/>
            <a:ext cx="5205412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nl-NL" sz="1400">
                <a:latin typeface="Courier New" pitchFamily="49" charset="0"/>
                <a:cs typeface="Courier New" pitchFamily="49" charset="0"/>
              </a:rPr>
              <a:t/>
            </a:r>
            <a:br>
              <a:rPr lang="nl-NL" sz="1400">
                <a:latin typeface="Courier New" pitchFamily="49" charset="0"/>
                <a:cs typeface="Courier New" pitchFamily="49" charset="0"/>
              </a:rPr>
            </a:br>
            <a:endParaRPr lang="nl-NL" sz="140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00709" name="Rectangle 4"/>
          <p:cNvSpPr>
            <a:spLocks noChangeArrowheads="1"/>
          </p:cNvSpPr>
          <p:nvPr/>
        </p:nvSpPr>
        <p:spPr bwMode="auto">
          <a:xfrm>
            <a:off x="247650" y="1708150"/>
            <a:ext cx="4067175" cy="420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AMI4CCM_MyFooReplyHandler :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::CCM_AMI::ReplyHandler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void foo (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in long ami_return_val, 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in string answer);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void foo_excep (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in CCM_AMI::ExceptionHolder 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  exception_holder);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void get_rw_attrib (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in short rw_attrib);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void get_rw_attrib_excep (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in CCM_AMI::ExceptionHolder 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  exception_holder);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sp>
        <p:nvSpPr>
          <p:cNvPr id="9" name="Title 5"/>
          <p:cNvSpPr txBox="1">
            <a:spLocks/>
          </p:cNvSpPr>
          <p:nvPr/>
        </p:nvSpPr>
        <p:spPr bwMode="black">
          <a:xfrm>
            <a:off x="504825" y="138113"/>
            <a:ext cx="77343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AMI4CCM Example Implementation (1/2)</a:t>
            </a:r>
          </a:p>
        </p:txBody>
      </p:sp>
      <p:sp>
        <p:nvSpPr>
          <p:cNvPr id="200711" name="Line 10"/>
          <p:cNvSpPr>
            <a:spLocks noChangeShapeType="1"/>
          </p:cNvSpPr>
          <p:nvPr/>
        </p:nvSpPr>
        <p:spPr bwMode="auto">
          <a:xfrm>
            <a:off x="2389188" y="3162300"/>
            <a:ext cx="2144712" cy="6635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200712" name="Line 11"/>
          <p:cNvSpPr>
            <a:spLocks noChangeShapeType="1"/>
          </p:cNvSpPr>
          <p:nvPr/>
        </p:nvSpPr>
        <p:spPr bwMode="auto">
          <a:xfrm>
            <a:off x="1790700" y="2509838"/>
            <a:ext cx="2827338" cy="9525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200713" name="Line 12"/>
          <p:cNvSpPr>
            <a:spLocks noChangeShapeType="1"/>
          </p:cNvSpPr>
          <p:nvPr/>
        </p:nvSpPr>
        <p:spPr bwMode="auto">
          <a:xfrm>
            <a:off x="3171825" y="2098675"/>
            <a:ext cx="1157288" cy="476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200714" name="Rounded Rectangular Callout 7"/>
          <p:cNvSpPr>
            <a:spLocks noChangeArrowheads="1"/>
          </p:cNvSpPr>
          <p:nvPr/>
        </p:nvSpPr>
        <p:spPr bwMode="auto">
          <a:xfrm>
            <a:off x="1035050" y="960438"/>
            <a:ext cx="2936875" cy="392112"/>
          </a:xfrm>
          <a:prstGeom prst="wedgeRoundRectCallout">
            <a:avLst>
              <a:gd name="adj1" fmla="val -17958"/>
              <a:gd name="adj2" fmla="val 131009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/>
              <a:t>Implied Reply Handler IDL.</a:t>
            </a:r>
          </a:p>
        </p:txBody>
      </p:sp>
      <p:sp>
        <p:nvSpPr>
          <p:cNvPr id="200715" name="Rounded Rectangular Callout 7"/>
          <p:cNvSpPr>
            <a:spLocks noChangeArrowheads="1"/>
          </p:cNvSpPr>
          <p:nvPr/>
        </p:nvSpPr>
        <p:spPr bwMode="auto">
          <a:xfrm>
            <a:off x="4602163" y="960438"/>
            <a:ext cx="3814762" cy="374650"/>
          </a:xfrm>
          <a:prstGeom prst="wedgeRoundRectCallout">
            <a:avLst>
              <a:gd name="adj1" fmla="val -19671"/>
              <a:gd name="adj2" fmla="val 127218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600"/>
              <a:t>Implementation Sender_exec.h</a:t>
            </a:r>
          </a:p>
        </p:txBody>
      </p:sp>
      <p:sp>
        <p:nvSpPr>
          <p:cNvPr id="200716" name="TextBox 13"/>
          <p:cNvSpPr txBox="1">
            <a:spLocks noChangeArrowheads="1"/>
          </p:cNvSpPr>
          <p:nvPr/>
        </p:nvSpPr>
        <p:spPr bwMode="auto">
          <a:xfrm>
            <a:off x="4319588" y="1633538"/>
            <a:ext cx="4264025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class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_RH_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exec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_i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: public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virtual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 ::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Hello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::AMI4CCM_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MyFooReplyHandler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,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 public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virtual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::CORBA::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LocalObject</a:t>
            </a:r>
            <a:endParaRPr lang="nl-NL" sz="12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{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public: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_RH_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exec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_i ();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virtual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~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_RH_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exec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_i ();</a:t>
            </a:r>
          </a:p>
          <a:p>
            <a:pPr>
              <a:spcBef>
                <a:spcPct val="0"/>
              </a:spcBef>
            </a:pPr>
            <a:endParaRPr lang="nl-NL" sz="12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  virtual void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foo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(::CORBA::Long </a:t>
            </a:r>
          </a:p>
          <a:p>
            <a:pPr>
              <a:spcBef>
                <a:spcPct val="0"/>
              </a:spcBef>
            </a:pP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1200" i="0" dirty="0" err="1">
                <a:latin typeface="Courier New" pitchFamily="49" charset="0"/>
                <a:cs typeface="Courier New" pitchFamily="49" charset="0"/>
              </a:rPr>
              <a:t>ami_return_val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, const char * answer);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virtual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void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excep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 ::CCM_AMI::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ExceptionHolder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ptr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excep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holder</a:t>
            </a: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);</a:t>
            </a:r>
            <a:endParaRPr lang="nl-NL" sz="1200" i="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2"/>
          <p:cNvSpPr>
            <a:spLocks noChangeArrowheads="1"/>
          </p:cNvSpPr>
          <p:nvPr/>
        </p:nvSpPr>
        <p:spPr bwMode="auto">
          <a:xfrm>
            <a:off x="0" y="54292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201731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201732" name="Rectangle 4"/>
          <p:cNvSpPr>
            <a:spLocks noChangeArrowheads="1"/>
          </p:cNvSpPr>
          <p:nvPr/>
        </p:nvSpPr>
        <p:spPr bwMode="auto">
          <a:xfrm>
            <a:off x="3862388" y="1333500"/>
            <a:ext cx="5205412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_RH_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exec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_i ::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_RH_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exec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_i(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void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{}</a:t>
            </a:r>
          </a:p>
          <a:p>
            <a:pPr>
              <a:spcBef>
                <a:spcPct val="0"/>
              </a:spcBef>
            </a:pP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_RH_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exec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_i :: ~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_RH_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exec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_i (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void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{} </a:t>
            </a:r>
          </a:p>
          <a:p>
            <a:pPr>
              <a:spcBef>
                <a:spcPct val="0"/>
              </a:spcBef>
            </a:pP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void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</a:t>
            </a:r>
          </a:p>
          <a:p>
            <a:pPr>
              <a:spcBef>
                <a:spcPct val="0"/>
              </a:spcBef>
            </a:pP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_RH_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exec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_i ::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(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      ::CORBA::Long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ami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_return_val, 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const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char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* 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answer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>
              <a:spcBef>
                <a:spcPct val="0"/>
              </a:spcBef>
            </a:pP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{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printf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(“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Answer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&lt;%s&gt;\n",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answer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); }</a:t>
            </a:r>
          </a:p>
          <a:p>
            <a:pPr>
              <a:spcBef>
                <a:spcPct val="0"/>
              </a:spcBef>
            </a:pP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 </a:t>
            </a:r>
            <a:endParaRPr lang="nl-NL" sz="12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void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spcBef>
                <a:spcPct val="0"/>
              </a:spcBef>
            </a:pP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_RH_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exec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_i ::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excep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(</a:t>
            </a:r>
          </a:p>
          <a:p>
            <a:pPr>
              <a:spcBef>
                <a:spcPct val="0"/>
              </a:spcBef>
            </a:pP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const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::CCM_AMI::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ExceptionHolder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*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exception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holder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);</a:t>
            </a:r>
          </a:p>
          <a:p>
            <a:pPr>
              <a:spcBef>
                <a:spcPct val="0"/>
              </a:spcBef>
            </a:pP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{</a:t>
            </a: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nl-NL" sz="1200" i="0" dirty="0" err="1" smtClean="0">
                <a:latin typeface="Courier New" pitchFamily="49" charset="0"/>
                <a:cs typeface="Courier New" pitchFamily="49" charset="0"/>
              </a:rPr>
              <a:t>try</a:t>
            </a: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 { </a:t>
            </a:r>
          </a:p>
          <a:p>
            <a:pPr>
              <a:spcBef>
                <a:spcPct val="0"/>
              </a:spcBef>
            </a:pP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nl-NL" sz="1200" i="0" dirty="0" err="1" smtClean="0">
                <a:latin typeface="Courier New" pitchFamily="49" charset="0"/>
                <a:cs typeface="Courier New" pitchFamily="49" charset="0"/>
              </a:rPr>
              <a:t>exception</a:t>
            </a: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_</a:t>
            </a:r>
            <a:r>
              <a:rPr lang="nl-NL" sz="1200" i="0" dirty="0" err="1" smtClean="0">
                <a:latin typeface="Courier New" pitchFamily="49" charset="0"/>
                <a:cs typeface="Courier New" pitchFamily="49" charset="0"/>
              </a:rPr>
              <a:t>holder</a:t>
            </a:r>
            <a:r>
              <a:rPr lang="nl-NL" sz="1200" i="0" dirty="0" smtClean="0">
                <a:latin typeface="Courier New" pitchFamily="49" charset="0"/>
                <a:cs typeface="Courier New" pitchFamily="49" charset="0"/>
              </a:rPr>
              <a:t>-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&gt;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raise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exception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 ();</a:t>
            </a:r>
            <a:r>
              <a:rPr lang="en-US" sz="1200" i="0" dirty="0">
                <a:latin typeface="Courier New" pitchFamily="49" charset="0"/>
                <a:cs typeface="Courier New" pitchFamily="49" charset="0"/>
              </a:rPr>
              <a:t> </a:t>
            </a:r>
            <a:endParaRPr lang="en-US" sz="1200" i="0" dirty="0" smtClean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} </a:t>
            </a:r>
          </a:p>
          <a:p>
            <a:pPr>
              <a:spcBef>
                <a:spcPct val="0"/>
              </a:spcBef>
            </a:pP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catch (…) </a:t>
            </a:r>
          </a:p>
          <a:p>
            <a:pPr>
              <a:spcBef>
                <a:spcPct val="0"/>
              </a:spcBef>
            </a:pP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{</a:t>
            </a:r>
          </a:p>
          <a:p>
            <a:pPr>
              <a:spcBef>
                <a:spcPct val="0"/>
              </a:spcBef>
            </a:pP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  } </a:t>
            </a:r>
          </a:p>
          <a:p>
            <a:pPr>
              <a:spcBef>
                <a:spcPct val="0"/>
              </a:spcBef>
            </a:pPr>
            <a:r>
              <a:rPr lang="en-US" sz="1200" i="0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en-US" sz="1200" i="0" dirty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</a:pPr>
            <a:endParaRPr lang="en-US" sz="1200" i="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01733" name="Rectangle 4"/>
          <p:cNvSpPr>
            <a:spLocks noChangeArrowheads="1"/>
          </p:cNvSpPr>
          <p:nvPr/>
        </p:nvSpPr>
        <p:spPr bwMode="auto">
          <a:xfrm>
            <a:off x="247650" y="1708150"/>
            <a:ext cx="4067175" cy="420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AMI4CCM_MyFooReplyHandler :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::CCM_AMI::ReplyHandler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void foo (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in long ami_return_val, 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in string answer);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void foo_excep (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in CCM_AMI::ExceptionHolder 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  exception_holder);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void get_rw_attrib (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in short rw_attrib);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void get_rw_attrib_excep (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in CCM_AMI::ExceptionHolder 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      exception_holder);</a:t>
            </a:r>
          </a:p>
          <a:p>
            <a:pPr>
              <a:spcBef>
                <a:spcPct val="0"/>
              </a:spcBef>
            </a:pPr>
            <a:r>
              <a:rPr lang="en-US" sz="1400" i="0">
                <a:latin typeface="Courier New" pitchFamily="49" charset="0"/>
                <a:cs typeface="Courier New" pitchFamily="49" charset="0"/>
              </a:rPr>
              <a:t>};</a:t>
            </a:r>
          </a:p>
        </p:txBody>
      </p:sp>
      <p:sp>
        <p:nvSpPr>
          <p:cNvPr id="9" name="Title 5"/>
          <p:cNvSpPr txBox="1">
            <a:spLocks/>
          </p:cNvSpPr>
          <p:nvPr/>
        </p:nvSpPr>
        <p:spPr bwMode="black">
          <a:xfrm>
            <a:off x="495300" y="128588"/>
            <a:ext cx="77343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AMI4CCM Example Implementation (1/2)</a:t>
            </a:r>
          </a:p>
        </p:txBody>
      </p:sp>
      <p:sp>
        <p:nvSpPr>
          <p:cNvPr id="201735" name="Line 10"/>
          <p:cNvSpPr>
            <a:spLocks noChangeShapeType="1"/>
          </p:cNvSpPr>
          <p:nvPr/>
        </p:nvSpPr>
        <p:spPr bwMode="auto">
          <a:xfrm>
            <a:off x="2351088" y="3154363"/>
            <a:ext cx="1511300" cy="3730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201736" name="Line 11"/>
          <p:cNvSpPr>
            <a:spLocks noChangeShapeType="1"/>
          </p:cNvSpPr>
          <p:nvPr/>
        </p:nvSpPr>
        <p:spPr bwMode="auto">
          <a:xfrm flipV="1">
            <a:off x="1716088" y="2416175"/>
            <a:ext cx="2090737" cy="1222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201737" name="Rounded Rectangular Callout 7"/>
          <p:cNvSpPr>
            <a:spLocks noChangeArrowheads="1"/>
          </p:cNvSpPr>
          <p:nvPr/>
        </p:nvSpPr>
        <p:spPr bwMode="auto">
          <a:xfrm>
            <a:off x="622300" y="960438"/>
            <a:ext cx="3260725" cy="392112"/>
          </a:xfrm>
          <a:prstGeom prst="wedgeRoundRectCallout">
            <a:avLst>
              <a:gd name="adj1" fmla="val -17958"/>
              <a:gd name="adj2" fmla="val 131009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/>
              <a:t>Implied Reply Handler IDL.</a:t>
            </a:r>
          </a:p>
        </p:txBody>
      </p:sp>
      <p:sp>
        <p:nvSpPr>
          <p:cNvPr id="201738" name="Rounded Rectangular Callout 7"/>
          <p:cNvSpPr>
            <a:spLocks noChangeArrowheads="1"/>
          </p:cNvSpPr>
          <p:nvPr/>
        </p:nvSpPr>
        <p:spPr bwMode="auto">
          <a:xfrm>
            <a:off x="4564063" y="895350"/>
            <a:ext cx="3814762" cy="374650"/>
          </a:xfrm>
          <a:prstGeom prst="wedgeRoundRectCallout">
            <a:avLst>
              <a:gd name="adj1" fmla="val -19181"/>
              <a:gd name="adj2" fmla="val 104801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600"/>
              <a:t>Implementation Sender_exec.cpp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ChangeArrowheads="1"/>
          </p:cNvSpPr>
          <p:nvPr/>
        </p:nvSpPr>
        <p:spPr bwMode="auto">
          <a:xfrm>
            <a:off x="0" y="54292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202755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202756" name="Rectangle 4"/>
          <p:cNvSpPr>
            <a:spLocks noChangeArrowheads="1"/>
          </p:cNvSpPr>
          <p:nvPr/>
        </p:nvSpPr>
        <p:spPr bwMode="auto">
          <a:xfrm>
            <a:off x="381000" y="13430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11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::AMI4CCM_MyFoo_var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my_foo_ami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=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this-&gt;context_-&gt;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get_connection_sendc_run_my_foo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();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my_foo_ami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_-&gt;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sendc_foo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(new 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MyFoo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_RH_</a:t>
            </a:r>
            <a:r>
              <a:rPr lang="nl-NL" sz="1200" i="0" dirty="0" err="1">
                <a:latin typeface="Courier New" pitchFamily="49" charset="0"/>
                <a:cs typeface="Courier New" pitchFamily="49" charset="0"/>
              </a:rPr>
              <a:t>exec</a:t>
            </a:r>
            <a:r>
              <a:rPr lang="nl-NL" sz="1200" i="0" dirty="0">
                <a:latin typeface="Courier New" pitchFamily="49" charset="0"/>
                <a:cs typeface="Courier New" pitchFamily="49" charset="0"/>
              </a:rPr>
              <a:t>_i 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(), "Do something asynchronous");</a:t>
            </a: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::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MyFoo_var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my_foo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=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this-&gt;context_-&gt;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get_connection_run_my_foo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();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my_foo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_-&gt;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foo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("Do something synchronous“, answer);</a:t>
            </a:r>
            <a:endParaRPr lang="nl-NL" sz="1200" dirty="0">
              <a:latin typeface="Courier New" pitchFamily="49" charset="0"/>
              <a:cs typeface="Courier New" pitchFamily="49" charset="0"/>
            </a:endParaRPr>
          </a:p>
          <a:p>
            <a:endParaRPr lang="nl-NL" sz="14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Title 5"/>
          <p:cNvSpPr txBox="1">
            <a:spLocks/>
          </p:cNvSpPr>
          <p:nvPr/>
        </p:nvSpPr>
        <p:spPr bwMode="black">
          <a:xfrm>
            <a:off x="495300" y="128588"/>
            <a:ext cx="77343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Arial" pitchFamily="34" charset="0"/>
              </a:rPr>
              <a:t>AMI4CCM Example Implementation (2/2)</a:t>
            </a:r>
          </a:p>
        </p:txBody>
      </p:sp>
      <p:sp>
        <p:nvSpPr>
          <p:cNvPr id="202758" name="Rounded Rectangular Callout 7"/>
          <p:cNvSpPr>
            <a:spLocks noChangeArrowheads="1"/>
          </p:cNvSpPr>
          <p:nvPr/>
        </p:nvSpPr>
        <p:spPr bwMode="auto">
          <a:xfrm>
            <a:off x="6464300" y="1020763"/>
            <a:ext cx="2373313" cy="681038"/>
          </a:xfrm>
          <a:prstGeom prst="wedgeRoundRectCallout">
            <a:avLst>
              <a:gd name="adj1" fmla="val -162099"/>
              <a:gd name="adj2" fmla="val 48153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dirty="0"/>
              <a:t>Get the </a:t>
            </a:r>
            <a:r>
              <a:rPr lang="en-US" sz="1700" dirty="0" err="1"/>
              <a:t>asynch</a:t>
            </a:r>
            <a:r>
              <a:rPr lang="en-US" sz="1700" dirty="0"/>
              <a:t> </a:t>
            </a:r>
            <a:r>
              <a:rPr lang="en-US" sz="1700" dirty="0" smtClean="0"/>
              <a:t>receptacle</a:t>
            </a:r>
            <a:endParaRPr lang="en-US" sz="1700" dirty="0"/>
          </a:p>
        </p:txBody>
      </p:sp>
      <p:sp>
        <p:nvSpPr>
          <p:cNvPr id="202759" name="Rounded Rectangular Callout 7"/>
          <p:cNvSpPr>
            <a:spLocks noChangeArrowheads="1"/>
          </p:cNvSpPr>
          <p:nvPr/>
        </p:nvSpPr>
        <p:spPr bwMode="auto">
          <a:xfrm>
            <a:off x="1169988" y="2921000"/>
            <a:ext cx="2373312" cy="681038"/>
          </a:xfrm>
          <a:prstGeom prst="wedgeRoundRectCallout">
            <a:avLst>
              <a:gd name="adj1" fmla="val -11238"/>
              <a:gd name="adj2" fmla="val -169531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/>
              <a:t>Make the asynch invocation</a:t>
            </a:r>
          </a:p>
        </p:txBody>
      </p:sp>
      <p:sp>
        <p:nvSpPr>
          <p:cNvPr id="202760" name="Rounded Rectangular Callout 7"/>
          <p:cNvSpPr>
            <a:spLocks noChangeArrowheads="1"/>
          </p:cNvSpPr>
          <p:nvPr/>
        </p:nvSpPr>
        <p:spPr bwMode="auto">
          <a:xfrm>
            <a:off x="4492625" y="2673350"/>
            <a:ext cx="2373313" cy="971550"/>
          </a:xfrm>
          <a:prstGeom prst="wedgeRoundRectCallout">
            <a:avLst>
              <a:gd name="adj1" fmla="val -70907"/>
              <a:gd name="adj2" fmla="val -104475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dirty="0" smtClean="0"/>
              <a:t>Reply handler</a:t>
            </a:r>
            <a:r>
              <a:rPr lang="en-US" sz="1700" dirty="0"/>
              <a:t>, can be a global one or one per request</a:t>
            </a:r>
          </a:p>
        </p:txBody>
      </p:sp>
      <p:sp>
        <p:nvSpPr>
          <p:cNvPr id="202761" name="Rounded Rectangular Callout 7"/>
          <p:cNvSpPr>
            <a:spLocks noChangeArrowheads="1"/>
          </p:cNvSpPr>
          <p:nvPr/>
        </p:nvSpPr>
        <p:spPr bwMode="auto">
          <a:xfrm>
            <a:off x="687388" y="5322888"/>
            <a:ext cx="2373312" cy="681037"/>
          </a:xfrm>
          <a:prstGeom prst="wedgeRoundRectCallout">
            <a:avLst>
              <a:gd name="adj1" fmla="val -36926"/>
              <a:gd name="adj2" fmla="val -110231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dirty="0"/>
              <a:t>Make the synch invocation</a:t>
            </a:r>
          </a:p>
        </p:txBody>
      </p:sp>
      <p:sp>
        <p:nvSpPr>
          <p:cNvPr id="202762" name="Rounded Rectangular Callout 7"/>
          <p:cNvSpPr>
            <a:spLocks noChangeArrowheads="1"/>
          </p:cNvSpPr>
          <p:nvPr/>
        </p:nvSpPr>
        <p:spPr bwMode="auto">
          <a:xfrm>
            <a:off x="6457950" y="4849813"/>
            <a:ext cx="2373313" cy="681038"/>
          </a:xfrm>
          <a:prstGeom prst="wedgeRoundRectCallout">
            <a:avLst>
              <a:gd name="adj1" fmla="val -106751"/>
              <a:gd name="adj2" fmla="val -100504"/>
              <a:gd name="adj3" fmla="val 16667"/>
            </a:avLst>
          </a:prstGeom>
          <a:solidFill>
            <a:srgbClr val="FFFF99"/>
          </a:soli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en-US" sz="1700" dirty="0"/>
              <a:t>Get the synch </a:t>
            </a:r>
            <a:r>
              <a:rPr lang="en-US" sz="1700" dirty="0" smtClean="0"/>
              <a:t>receptacle</a:t>
            </a:r>
            <a:endParaRPr lang="en-US" sz="1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ChangeArrowheads="1"/>
          </p:cNvSpPr>
          <p:nvPr/>
        </p:nvSpPr>
        <p:spPr bwMode="auto">
          <a:xfrm>
            <a:off x="0" y="54292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altLang="zh-CN" sz="320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203779" name="Rectangle 3"/>
          <p:cNvSpPr>
            <a:spLocks noChangeArrowheads="1"/>
          </p:cNvSpPr>
          <p:nvPr/>
        </p:nvSpPr>
        <p:spPr bwMode="auto">
          <a:xfrm>
            <a:off x="228600" y="1190625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 algn="ctr">
              <a:spcBef>
                <a:spcPct val="40000"/>
              </a:spcBef>
              <a:buFontTx/>
              <a:buChar char="•"/>
            </a:pPr>
            <a:endParaRPr lang="en-US" altLang="zh-CN" sz="200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294916" name="Rectangle 4"/>
          <p:cNvSpPr>
            <a:spLocks noChangeArrowheads="1"/>
          </p:cNvSpPr>
          <p:nvPr/>
        </p:nvSpPr>
        <p:spPr bwMode="auto">
          <a:xfrm>
            <a:off x="381000" y="1371600"/>
            <a:ext cx="8763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buFont typeface="Arial" pitchFamily="34" charset="0"/>
              <a:buChar char="•"/>
              <a:defRPr/>
            </a:pPr>
            <a:endParaRPr lang="nl-NL" sz="2200" dirty="0">
              <a:latin typeface="+mn-lt"/>
              <a:ea typeface="Courier New" charset="0"/>
              <a:cs typeface="Courier New" charset="0"/>
            </a:endParaRPr>
          </a:p>
        </p:txBody>
      </p:sp>
      <p:sp>
        <p:nvSpPr>
          <p:cNvPr id="203781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>
                <a:ea typeface="宋体" pitchFamily="2" charset="-122"/>
              </a:rPr>
              <a:t>$CIAO_ROOT/connectors/ami4ccm/examples/Hello</a:t>
            </a:r>
          </a:p>
          <a:p>
            <a:r>
              <a:rPr lang="en-US" smtClean="0"/>
              <a:t>Sender component</a:t>
            </a:r>
          </a:p>
          <a:p>
            <a:r>
              <a:rPr lang="en-US" smtClean="0"/>
              <a:t>Receiver component</a:t>
            </a:r>
          </a:p>
          <a:p>
            <a:r>
              <a:rPr lang="en-US" smtClean="0"/>
              <a:t>AMI connector </a:t>
            </a:r>
          </a:p>
          <a:p>
            <a:r>
              <a:rPr lang="en-US" smtClean="0"/>
              <a:t>Deployment plan for these 3 components</a:t>
            </a:r>
            <a:br>
              <a:rPr lang="en-US" smtClean="0"/>
            </a:br>
            <a:endParaRPr lang="en-US" smtClean="0"/>
          </a:p>
          <a:p>
            <a:endParaRPr lang="en-US" smtClean="0"/>
          </a:p>
        </p:txBody>
      </p:sp>
      <p:sp>
        <p:nvSpPr>
          <p:cNvPr id="7" name="Title 5"/>
          <p:cNvSpPr txBox="1">
            <a:spLocks/>
          </p:cNvSpPr>
          <p:nvPr/>
        </p:nvSpPr>
        <p:spPr bwMode="black">
          <a:xfrm>
            <a:off x="495300" y="128588"/>
            <a:ext cx="77343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lnSpc>
                <a:spcPct val="90000"/>
              </a:lnSpc>
              <a:spcAft>
                <a:spcPct val="10000"/>
              </a:spcAft>
              <a:defRPr/>
            </a:pPr>
            <a:r>
              <a:rPr lang="en-US" sz="2600" b="1" kern="0" dirty="0">
                <a:solidFill>
                  <a:schemeClr val="tx2"/>
                </a:solidFill>
                <a:latin typeface="Arial" pitchFamily="34" charset="0"/>
              </a:rPr>
              <a:t>AMI4CCM Prototype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178B3061-5AF2-479F-9E9C-AB388DBE0C0B}" type="slidenum">
              <a:rPr lang="zh-CN" altLang="en-US" smtClean="0">
                <a:latin typeface="Arial" charset="0"/>
              </a:rPr>
              <a:pPr/>
              <a:t>184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0480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1275" y="1066800"/>
            <a:ext cx="7213600" cy="5019675"/>
          </a:xfrm>
          <a:noFill/>
        </p:spPr>
        <p:txBody>
          <a:bodyPr anchor="ctr" anchorCtr="1"/>
          <a:lstStyle/>
          <a:p>
            <a:pPr algn="ctr" eaLnBrk="1" hangingPunct="1">
              <a:buFont typeface="Wingdings" pitchFamily="2" charset="2"/>
              <a:buNone/>
            </a:pPr>
            <a:endParaRPr lang="zh-CN" altLang="en-US" sz="5400" smtClean="0">
              <a:solidFill>
                <a:srgbClr val="FF3300"/>
              </a:solidFill>
              <a:ea typeface="ＭＳ Ｐゴシック" pitchFamily="34" charset="-128"/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Overview of CIAO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&amp; Future R&amp;D Directions</a:t>
            </a:r>
          </a:p>
          <a:p>
            <a:pPr algn="ctr" eaLnBrk="1" hangingPunct="1">
              <a:buFont typeface="Wingdings" pitchFamily="2" charset="2"/>
              <a:buNone/>
            </a:pPr>
            <a:endParaRPr lang="zh-CN" altLang="en-US" sz="5400" smtClean="0">
              <a:solidFill>
                <a:srgbClr val="FF3300"/>
              </a:solidFill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Overview of CIAO</a:t>
            </a:r>
          </a:p>
        </p:txBody>
      </p:sp>
      <p:pic>
        <p:nvPicPr>
          <p:cNvPr id="205827" name="Picture 3" descr="CIA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18038" y="1166813"/>
            <a:ext cx="4364037" cy="479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828" name="Rectangle 4"/>
          <p:cNvSpPr>
            <a:spLocks noChangeArrowheads="1"/>
          </p:cNvSpPr>
          <p:nvPr/>
        </p:nvSpPr>
        <p:spPr bwMode="auto">
          <a:xfrm>
            <a:off x="-38100" y="923925"/>
            <a:ext cx="4665663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038" indent="-173038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solidFill>
                  <a:srgbClr val="FF3300"/>
                </a:solidFill>
                <a:ea typeface="宋体" pitchFamily="2" charset="-122"/>
              </a:rPr>
              <a:t>C</a:t>
            </a:r>
            <a:r>
              <a:rPr lang="en-US" altLang="zh-CN" sz="2000" i="0">
                <a:ea typeface="宋体" pitchFamily="2" charset="-122"/>
              </a:rPr>
              <a:t>omponent </a:t>
            </a:r>
            <a:r>
              <a:rPr lang="en-US" altLang="zh-CN" sz="2000" i="0">
                <a:solidFill>
                  <a:srgbClr val="FF3300"/>
                </a:solidFill>
                <a:ea typeface="宋体" pitchFamily="2" charset="-122"/>
              </a:rPr>
              <a:t>I</a:t>
            </a:r>
            <a:r>
              <a:rPr lang="en-US" altLang="zh-CN" sz="2000" i="0">
                <a:ea typeface="宋体" pitchFamily="2" charset="-122"/>
              </a:rPr>
              <a:t>ntegrated </a:t>
            </a:r>
            <a:r>
              <a:rPr lang="en-US" altLang="zh-CN" sz="2000" i="0">
                <a:solidFill>
                  <a:srgbClr val="FF3300"/>
                </a:solidFill>
                <a:ea typeface="宋体" pitchFamily="2" charset="-122"/>
              </a:rPr>
              <a:t>A</a:t>
            </a:r>
            <a:r>
              <a:rPr lang="en-US" altLang="zh-CN" sz="2000" i="0">
                <a:ea typeface="宋体" pitchFamily="2" charset="-122"/>
              </a:rPr>
              <a:t>CE </a:t>
            </a:r>
            <a:r>
              <a:rPr lang="en-US" altLang="zh-CN" sz="2000" i="0">
                <a:solidFill>
                  <a:srgbClr val="FF3300"/>
                </a:solidFill>
                <a:ea typeface="宋体" pitchFamily="2" charset="-122"/>
              </a:rPr>
              <a:t>O</a:t>
            </a:r>
            <a:r>
              <a:rPr lang="en-US" altLang="zh-CN" sz="2000" i="0">
                <a:ea typeface="宋体" pitchFamily="2" charset="-122"/>
              </a:rPr>
              <a:t>RB</a:t>
            </a:r>
          </a:p>
          <a:p>
            <a:pPr marL="517525" lvl="1" indent="-173038">
              <a:spcBef>
                <a:spcPct val="4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Lightweight CCM implementation atop TAO</a:t>
            </a:r>
          </a:p>
          <a:p>
            <a:pPr marL="517525" lvl="1" indent="-173038">
              <a:spcBef>
                <a:spcPct val="4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Supports component-oriented paradigm for DRE applications</a:t>
            </a:r>
          </a:p>
          <a:p>
            <a:pPr marL="854075" lvl="2" indent="-163513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Provides Real-time CORBA policies &amp; mechanisms  required for DRE applications</a:t>
            </a:r>
          </a:p>
          <a:p>
            <a:pPr marL="854075" lvl="2" indent="-163513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Key DRE aspects are supported as first-class metadata</a:t>
            </a:r>
          </a:p>
          <a:p>
            <a:pPr marL="173038" indent="-173038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First official release (CIAO 0.4) was at end of December 2003</a:t>
            </a:r>
          </a:p>
          <a:p>
            <a:pPr marL="173038" indent="-173038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Latest release is downloadable from </a:t>
            </a:r>
          </a:p>
          <a:p>
            <a:pPr marL="517525" lvl="1" indent="-173038">
              <a:spcBef>
                <a:spcPct val="40000"/>
              </a:spcBef>
            </a:pPr>
            <a:r>
              <a:rPr lang="en-US" altLang="zh-CN" sz="2000" i="0">
                <a:ea typeface="宋体" pitchFamily="2" charset="-122"/>
                <a:hlinkClick r:id="rId3"/>
              </a:rPr>
              <a:t>download.dre.vanderbilt.edu</a:t>
            </a:r>
            <a:endParaRPr lang="en-US" altLang="zh-CN" sz="2000" i="0">
              <a:ea typeface="宋体" pitchFamily="2" charset="-122"/>
            </a:endParaRPr>
          </a:p>
          <a:p>
            <a:pPr marL="517525" lvl="1" indent="-173038">
              <a:spcBef>
                <a:spcPct val="40000"/>
              </a:spcBef>
              <a:buFontTx/>
              <a:buChar char="–"/>
            </a:pPr>
            <a:endParaRPr lang="en-US" altLang="zh-CN" sz="2000" i="0"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CIAO Status</a:t>
            </a:r>
          </a:p>
        </p:txBody>
      </p:sp>
      <p:sp>
        <p:nvSpPr>
          <p:cNvPr id="1719299" name="AutoShape 3"/>
          <p:cNvSpPr>
            <a:spLocks noChangeArrowheads="1"/>
          </p:cNvSpPr>
          <p:nvPr/>
        </p:nvSpPr>
        <p:spPr bwMode="auto">
          <a:xfrm>
            <a:off x="1108075" y="2673350"/>
            <a:ext cx="595313" cy="665163"/>
          </a:xfrm>
          <a:prstGeom prst="upArrow">
            <a:avLst>
              <a:gd name="adj1" fmla="val 50000"/>
              <a:gd name="adj2" fmla="val 27933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206852" name="AutoShape 4"/>
          <p:cNvSpPr>
            <a:spLocks noChangeArrowheads="1"/>
          </p:cNvSpPr>
          <p:nvPr/>
        </p:nvSpPr>
        <p:spPr bwMode="auto">
          <a:xfrm>
            <a:off x="2006600" y="5497513"/>
            <a:ext cx="485775" cy="976312"/>
          </a:xfrm>
          <a:prstGeom prst="upArrow">
            <a:avLst>
              <a:gd name="adj1" fmla="val 50000"/>
              <a:gd name="adj2" fmla="val 50245"/>
            </a:avLst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719301" name="AutoShape 5"/>
          <p:cNvSpPr>
            <a:spLocks noChangeArrowheads="1"/>
          </p:cNvSpPr>
          <p:nvPr/>
        </p:nvSpPr>
        <p:spPr bwMode="auto">
          <a:xfrm>
            <a:off x="2727325" y="2312988"/>
            <a:ext cx="631825" cy="866775"/>
          </a:xfrm>
          <a:prstGeom prst="upArrow">
            <a:avLst>
              <a:gd name="adj1" fmla="val 50000"/>
              <a:gd name="adj2" fmla="val 34296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719302" name="AutoShape 6"/>
          <p:cNvSpPr>
            <a:spLocks noChangeArrowheads="1"/>
          </p:cNvSpPr>
          <p:nvPr/>
        </p:nvSpPr>
        <p:spPr bwMode="auto">
          <a:xfrm rot="-7855756">
            <a:off x="3234532" y="867569"/>
            <a:ext cx="407987" cy="669925"/>
          </a:xfrm>
          <a:prstGeom prst="upArrow">
            <a:avLst>
              <a:gd name="adj1" fmla="val 50000"/>
              <a:gd name="adj2" fmla="val 41051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anchor="ctr">
            <a:spAutoFit/>
          </a:bodyPr>
          <a:lstStyle/>
          <a:p>
            <a:pPr algn="ctr">
              <a:lnSpc>
                <a:spcPct val="35000"/>
              </a:lnSpc>
            </a:pPr>
            <a:endParaRPr lang="zh-CN" altLang="en-US" sz="2000" i="0">
              <a:ea typeface="宋体" pitchFamily="2" charset="-122"/>
            </a:endParaRPr>
          </a:p>
        </p:txBody>
      </p:sp>
      <p:sp>
        <p:nvSpPr>
          <p:cNvPr id="1719303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5064125" y="996950"/>
            <a:ext cx="4024313" cy="5181600"/>
          </a:xfrm>
          <a:solidFill>
            <a:schemeClr val="bg1"/>
          </a:solidFill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Components can be built as shared libs or static libs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Component server supported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MDD tools to install, host, load, &amp; manage component implementations are available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The CIAO Deployment and Configuration Engine (DAnCE) provides support for component assemblies in compliance with </a:t>
            </a:r>
            <a:r>
              <a:rPr lang="en-US" altLang="zh-CN" sz="2000" u="sng" smtClean="0">
                <a:ea typeface="宋体" pitchFamily="2" charset="-122"/>
                <a:hlinkClick r:id="rId2"/>
              </a:rPr>
              <a:t>ptc/</a:t>
            </a:r>
            <a:r>
              <a:rPr lang="en-US" altLang="zh-CN" sz="2000" u="sng" smtClean="0">
                <a:solidFill>
                  <a:schemeClr val="hlink"/>
                </a:solidFill>
                <a:ea typeface="宋体" pitchFamily="2" charset="-122"/>
                <a:hlinkClick r:id="rId2"/>
              </a:rPr>
              <a:t>0</a:t>
            </a:r>
            <a:r>
              <a:rPr lang="en-US" altLang="zh-CN" sz="2000" u="sng" smtClean="0">
                <a:solidFill>
                  <a:schemeClr val="hlink"/>
                </a:solidFill>
                <a:ea typeface="宋体" pitchFamily="2" charset="-122"/>
              </a:rPr>
              <a:t>6-04-01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CIAO also supports Real-time CCM extensions 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www.cs.wustl.edu/~schmidt/CIAO.html</a:t>
            </a:r>
          </a:p>
        </p:txBody>
      </p:sp>
      <p:sp>
        <p:nvSpPr>
          <p:cNvPr id="1719304" name="Rectangle 8"/>
          <p:cNvSpPr>
            <a:spLocks noChangeArrowheads="1"/>
          </p:cNvSpPr>
          <p:nvPr/>
        </p:nvSpPr>
        <p:spPr bwMode="auto">
          <a:xfrm>
            <a:off x="87313" y="3325813"/>
            <a:ext cx="5068887" cy="284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20000"/>
              </a:spcBef>
              <a:buFontTx/>
              <a:buChar char="•"/>
            </a:pPr>
            <a:r>
              <a:rPr lang="en-US" altLang="zh-CN" sz="2000" i="0" dirty="0">
                <a:ea typeface="宋体" pitchFamily="2" charset="-122"/>
              </a:rPr>
              <a:t>Support for IDL 3 (</a:t>
            </a:r>
            <a:r>
              <a:rPr lang="en-US" altLang="zh-CN" sz="2000" b="1" i="0" dirty="0">
                <a:latin typeface="Courier New" pitchFamily="49" charset="0"/>
                <a:ea typeface="宋体" pitchFamily="2" charset="-122"/>
              </a:rPr>
              <a:t>component, home</a:t>
            </a:r>
            <a:r>
              <a:rPr lang="en-US" altLang="zh-CN" sz="2000" i="0" dirty="0">
                <a:latin typeface="Courier New" pitchFamily="49" charset="0"/>
                <a:ea typeface="宋体" pitchFamily="2" charset="-122"/>
              </a:rPr>
              <a:t> </a:t>
            </a:r>
            <a:r>
              <a:rPr lang="en-US" altLang="zh-CN" sz="2000" i="0" dirty="0">
                <a:ea typeface="宋体" pitchFamily="2" charset="-122"/>
              </a:rPr>
              <a:t>&amp; related keywords) &amp; most CIDL features have been added</a:t>
            </a:r>
          </a:p>
          <a:p>
            <a:pPr marL="169863" indent="-169863">
              <a:spcBef>
                <a:spcPct val="20000"/>
              </a:spcBef>
              <a:buFontTx/>
              <a:buChar char="•"/>
            </a:pPr>
            <a:r>
              <a:rPr lang="en-US" altLang="zh-CN" sz="2000" i="0" dirty="0">
                <a:ea typeface="宋体" pitchFamily="2" charset="-122"/>
              </a:rPr>
              <a:t>Support for all types of ports: facets (</a:t>
            </a:r>
            <a:r>
              <a:rPr lang="en-US" altLang="zh-CN" sz="2000" b="1" i="0" dirty="0">
                <a:latin typeface="Courier New" pitchFamily="49" charset="0"/>
                <a:ea typeface="宋体" pitchFamily="2" charset="-122"/>
              </a:rPr>
              <a:t>provides</a:t>
            </a:r>
            <a:r>
              <a:rPr lang="en-US" altLang="zh-CN" sz="2000" i="0" dirty="0">
                <a:ea typeface="宋体" pitchFamily="2" charset="-122"/>
              </a:rPr>
              <a:t>), receptacles (</a:t>
            </a:r>
            <a:r>
              <a:rPr lang="en-US" altLang="zh-CN" sz="2000" b="1" i="0" dirty="0">
                <a:latin typeface="Courier New" pitchFamily="49" charset="0"/>
                <a:ea typeface="宋体" pitchFamily="2" charset="-122"/>
              </a:rPr>
              <a:t>uses, uses multiple</a:t>
            </a:r>
            <a:r>
              <a:rPr lang="en-US" altLang="zh-CN" sz="2000" i="0" dirty="0">
                <a:ea typeface="宋体" pitchFamily="2" charset="-122"/>
              </a:rPr>
              <a:t>), event sources (</a:t>
            </a:r>
            <a:r>
              <a:rPr lang="en-US" altLang="zh-CN" sz="2000" b="1" i="0" dirty="0">
                <a:latin typeface="Courier New" pitchFamily="49" charset="0"/>
                <a:ea typeface="宋体" pitchFamily="2" charset="-122"/>
              </a:rPr>
              <a:t>emits, publishes</a:t>
            </a:r>
            <a:r>
              <a:rPr lang="en-US" altLang="zh-CN" sz="2000" i="0" dirty="0">
                <a:ea typeface="宋体" pitchFamily="2" charset="-122"/>
              </a:rPr>
              <a:t>) &amp; event sinks (</a:t>
            </a:r>
            <a:r>
              <a:rPr lang="en-US" altLang="zh-CN" sz="2000" b="1" i="0" dirty="0">
                <a:latin typeface="Courier New" pitchFamily="49" charset="0"/>
                <a:ea typeface="宋体" pitchFamily="2" charset="-122"/>
              </a:rPr>
              <a:t>consumes</a:t>
            </a:r>
            <a:r>
              <a:rPr lang="en-US" altLang="zh-CN" sz="2000" i="0" dirty="0">
                <a:ea typeface="宋体" pitchFamily="2" charset="-122"/>
              </a:rPr>
              <a:t>)</a:t>
            </a:r>
          </a:p>
          <a:p>
            <a:pPr marL="169863" indent="-169863">
              <a:spcBef>
                <a:spcPct val="20000"/>
              </a:spcBef>
              <a:buFontTx/>
              <a:buChar char="•"/>
            </a:pPr>
            <a:r>
              <a:rPr lang="en-US" altLang="zh-CN" sz="2000" i="0" dirty="0">
                <a:ea typeface="宋体" pitchFamily="2" charset="-122"/>
              </a:rPr>
              <a:t>Support for the Session container via </a:t>
            </a:r>
            <a:r>
              <a:rPr lang="en-US" altLang="zh-CN" sz="2000" i="0" dirty="0" smtClean="0">
                <a:ea typeface="宋体" pitchFamily="2" charset="-122"/>
              </a:rPr>
              <a:t>IDL </a:t>
            </a:r>
            <a:r>
              <a:rPr lang="en-US" altLang="zh-CN" sz="2000" i="0" dirty="0">
                <a:ea typeface="宋体" pitchFamily="2" charset="-122"/>
              </a:rPr>
              <a:t>compiler</a:t>
            </a:r>
          </a:p>
        </p:txBody>
      </p:sp>
      <p:grpSp>
        <p:nvGrpSpPr>
          <p:cNvPr id="206857" name="Group 9"/>
          <p:cNvGrpSpPr>
            <a:grpSpLocks/>
          </p:cNvGrpSpPr>
          <p:nvPr/>
        </p:nvGrpSpPr>
        <p:grpSpPr bwMode="auto">
          <a:xfrm>
            <a:off x="361950" y="873125"/>
            <a:ext cx="2889250" cy="1752600"/>
            <a:chOff x="0" y="2031"/>
            <a:chExt cx="1727" cy="933"/>
          </a:xfrm>
        </p:grpSpPr>
        <p:sp>
          <p:nvSpPr>
            <p:cNvPr id="206880" name="Rectangle 10"/>
            <p:cNvSpPr>
              <a:spLocks noChangeArrowheads="1"/>
            </p:cNvSpPr>
            <p:nvPr/>
          </p:nvSpPr>
          <p:spPr bwMode="auto">
            <a:xfrm>
              <a:off x="198" y="2182"/>
              <a:ext cx="1187" cy="782"/>
            </a:xfrm>
            <a:prstGeom prst="rect">
              <a:avLst/>
            </a:prstGeom>
            <a:solidFill>
              <a:srgbClr val="FFAC3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81" name="Text Box 11"/>
            <p:cNvSpPr txBox="1">
              <a:spLocks noChangeArrowheads="1"/>
            </p:cNvSpPr>
            <p:nvPr/>
          </p:nvSpPr>
          <p:spPr bwMode="auto">
            <a:xfrm>
              <a:off x="435" y="2757"/>
              <a:ext cx="676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en-GB" sz="1600" b="1" i="0"/>
                <a:t>Container</a:t>
              </a:r>
            </a:p>
          </p:txBody>
        </p:sp>
        <p:sp>
          <p:nvSpPr>
            <p:cNvPr id="206882" name="AutoShape 12"/>
            <p:cNvSpPr>
              <a:spLocks noChangeArrowheads="1"/>
            </p:cNvSpPr>
            <p:nvPr/>
          </p:nvSpPr>
          <p:spPr bwMode="auto">
            <a:xfrm>
              <a:off x="224" y="2198"/>
              <a:ext cx="396" cy="332"/>
            </a:xfrm>
            <a:prstGeom prst="roundRect">
              <a:avLst>
                <a:gd name="adj" fmla="val 16667"/>
              </a:avLst>
            </a:prstGeom>
            <a:solidFill>
              <a:srgbClr val="CC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 anchorCtr="1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2400" b="1" i="0">
                  <a:latin typeface="Times New Roman" pitchFamily="18" charset="0"/>
                </a:rPr>
                <a:t>…</a:t>
              </a:r>
            </a:p>
          </p:txBody>
        </p:sp>
        <p:grpSp>
          <p:nvGrpSpPr>
            <p:cNvPr id="206883" name="Group 13"/>
            <p:cNvGrpSpPr>
              <a:grpSpLocks/>
            </p:cNvGrpSpPr>
            <p:nvPr/>
          </p:nvGrpSpPr>
          <p:grpSpPr bwMode="auto">
            <a:xfrm rot="5400000">
              <a:off x="348" y="2049"/>
              <a:ext cx="157" cy="125"/>
              <a:chOff x="204" y="3349"/>
              <a:chExt cx="259" cy="204"/>
            </a:xfrm>
          </p:grpSpPr>
          <p:sp>
            <p:nvSpPr>
              <p:cNvPr id="206914" name="Line 14"/>
              <p:cNvSpPr>
                <a:spLocks noChangeShapeType="1"/>
              </p:cNvSpPr>
              <p:nvPr/>
            </p:nvSpPr>
            <p:spPr bwMode="auto">
              <a:xfrm flipH="1" flipV="1">
                <a:off x="253" y="3451"/>
                <a:ext cx="21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06915" name="Oval 15"/>
              <p:cNvSpPr>
                <a:spLocks noChangeArrowheads="1"/>
              </p:cNvSpPr>
              <p:nvPr/>
            </p:nvSpPr>
            <p:spPr bwMode="auto">
              <a:xfrm>
                <a:off x="204" y="3349"/>
                <a:ext cx="203" cy="204"/>
              </a:xfrm>
              <a:prstGeom prst="ellipse">
                <a:avLst/>
              </a:prstGeom>
              <a:solidFill>
                <a:srgbClr val="3366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grpSp>
          <p:nvGrpSpPr>
            <p:cNvPr id="206884" name="Group 16"/>
            <p:cNvGrpSpPr>
              <a:grpSpLocks/>
            </p:cNvGrpSpPr>
            <p:nvPr/>
          </p:nvGrpSpPr>
          <p:grpSpPr bwMode="auto">
            <a:xfrm>
              <a:off x="571" y="2143"/>
              <a:ext cx="299" cy="234"/>
              <a:chOff x="1431" y="3508"/>
              <a:chExt cx="489" cy="384"/>
            </a:xfrm>
          </p:grpSpPr>
          <p:grpSp>
            <p:nvGrpSpPr>
              <p:cNvPr id="206910" name="Group 17"/>
              <p:cNvGrpSpPr>
                <a:grpSpLocks/>
              </p:cNvGrpSpPr>
              <p:nvPr/>
            </p:nvGrpSpPr>
            <p:grpSpPr bwMode="auto">
              <a:xfrm>
                <a:off x="1431" y="3679"/>
                <a:ext cx="151" cy="54"/>
                <a:chOff x="1431" y="3679"/>
                <a:chExt cx="151" cy="54"/>
              </a:xfrm>
            </p:grpSpPr>
            <p:sp>
              <p:nvSpPr>
                <p:cNvPr id="206912" name="Line 18"/>
                <p:cNvSpPr>
                  <a:spLocks noChangeShapeType="1"/>
                </p:cNvSpPr>
                <p:nvPr/>
              </p:nvSpPr>
              <p:spPr bwMode="auto">
                <a:xfrm flipH="1">
                  <a:off x="1469" y="3706"/>
                  <a:ext cx="113" cy="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  <p:sp>
              <p:nvSpPr>
                <p:cNvPr id="206913" name="Rectangle 19"/>
                <p:cNvSpPr>
                  <a:spLocks noChangeArrowheads="1"/>
                </p:cNvSpPr>
                <p:nvPr/>
              </p:nvSpPr>
              <p:spPr bwMode="auto">
                <a:xfrm>
                  <a:off x="1431" y="3679"/>
                  <a:ext cx="56" cy="54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</p:grpSp>
          <p:sp>
            <p:nvSpPr>
              <p:cNvPr id="206911" name="AutoShape 20"/>
              <p:cNvSpPr>
                <a:spLocks noChangeArrowheads="1"/>
              </p:cNvSpPr>
              <p:nvPr/>
            </p:nvSpPr>
            <p:spPr bwMode="auto">
              <a:xfrm rot="-5400000">
                <a:off x="1560" y="3532"/>
                <a:ext cx="38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14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400"/>
                      <a:pt x="16199" y="7817"/>
                      <a:pt x="16199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grpSp>
          <p:nvGrpSpPr>
            <p:cNvPr id="206885" name="Group 21"/>
            <p:cNvGrpSpPr>
              <a:grpSpLocks/>
            </p:cNvGrpSpPr>
            <p:nvPr/>
          </p:nvGrpSpPr>
          <p:grpSpPr bwMode="auto">
            <a:xfrm>
              <a:off x="1" y="2391"/>
              <a:ext cx="231" cy="117"/>
              <a:chOff x="2765" y="3760"/>
              <a:chExt cx="378" cy="192"/>
            </a:xfrm>
          </p:grpSpPr>
          <p:sp>
            <p:nvSpPr>
              <p:cNvPr id="206908" name="Line 22"/>
              <p:cNvSpPr>
                <a:spLocks noChangeShapeType="1"/>
              </p:cNvSpPr>
              <p:nvPr/>
            </p:nvSpPr>
            <p:spPr bwMode="auto">
              <a:xfrm flipH="1" flipV="1">
                <a:off x="2948" y="3855"/>
                <a:ext cx="19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06909" name="AutoShape 23"/>
              <p:cNvSpPr>
                <a:spLocks noChangeArrowheads="1"/>
              </p:cNvSpPr>
              <p:nvPr/>
            </p:nvSpPr>
            <p:spPr bwMode="auto">
              <a:xfrm>
                <a:off x="2765" y="3760"/>
                <a:ext cx="195" cy="192"/>
              </a:xfrm>
              <a:prstGeom prst="chevron">
                <a:avLst>
                  <a:gd name="adj" fmla="val 25391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grpSp>
          <p:nvGrpSpPr>
            <p:cNvPr id="206886" name="Group 24"/>
            <p:cNvGrpSpPr>
              <a:grpSpLocks/>
            </p:cNvGrpSpPr>
            <p:nvPr/>
          </p:nvGrpSpPr>
          <p:grpSpPr bwMode="auto">
            <a:xfrm>
              <a:off x="537" y="2391"/>
              <a:ext cx="248" cy="117"/>
              <a:chOff x="2039" y="3708"/>
              <a:chExt cx="405" cy="192"/>
            </a:xfrm>
          </p:grpSpPr>
          <p:sp>
            <p:nvSpPr>
              <p:cNvPr id="206905" name="Line 25"/>
              <p:cNvSpPr>
                <a:spLocks noChangeShapeType="1"/>
              </p:cNvSpPr>
              <p:nvPr/>
            </p:nvSpPr>
            <p:spPr bwMode="auto">
              <a:xfrm flipH="1" flipV="1">
                <a:off x="2121" y="3804"/>
                <a:ext cx="16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06906" name="Rectangle 26"/>
              <p:cNvSpPr>
                <a:spLocks noChangeArrowheads="1"/>
              </p:cNvSpPr>
              <p:nvPr/>
            </p:nvSpPr>
            <p:spPr bwMode="auto">
              <a:xfrm>
                <a:off x="2039" y="3758"/>
                <a:ext cx="81" cy="92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06907" name="AutoShape 27"/>
              <p:cNvSpPr>
                <a:spLocks noChangeArrowheads="1"/>
              </p:cNvSpPr>
              <p:nvPr/>
            </p:nvSpPr>
            <p:spPr bwMode="auto">
              <a:xfrm>
                <a:off x="2260" y="3708"/>
                <a:ext cx="184" cy="192"/>
              </a:xfrm>
              <a:prstGeom prst="homePlate">
                <a:avLst>
                  <a:gd name="adj" fmla="val 2500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grpSp>
          <p:nvGrpSpPr>
            <p:cNvPr id="206887" name="Group 28"/>
            <p:cNvGrpSpPr>
              <a:grpSpLocks/>
            </p:cNvGrpSpPr>
            <p:nvPr/>
          </p:nvGrpSpPr>
          <p:grpSpPr bwMode="auto">
            <a:xfrm>
              <a:off x="0" y="2204"/>
              <a:ext cx="232" cy="124"/>
              <a:chOff x="1884" y="3349"/>
              <a:chExt cx="379" cy="204"/>
            </a:xfrm>
          </p:grpSpPr>
          <p:sp>
            <p:nvSpPr>
              <p:cNvPr id="206903" name="Line 29"/>
              <p:cNvSpPr>
                <a:spLocks noChangeShapeType="1"/>
              </p:cNvSpPr>
              <p:nvPr/>
            </p:nvSpPr>
            <p:spPr bwMode="auto">
              <a:xfrm flipH="1" flipV="1">
                <a:off x="2053" y="3451"/>
                <a:ext cx="21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06904" name="Oval 30"/>
              <p:cNvSpPr>
                <a:spLocks noChangeArrowheads="1"/>
              </p:cNvSpPr>
              <p:nvPr/>
            </p:nvSpPr>
            <p:spPr bwMode="auto">
              <a:xfrm>
                <a:off x="1884" y="3349"/>
                <a:ext cx="203" cy="204"/>
              </a:xfrm>
              <a:prstGeom prst="ellipse">
                <a:avLst/>
              </a:prstGeom>
              <a:solidFill>
                <a:srgbClr val="3366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206888" name="Rectangle 31"/>
            <p:cNvSpPr>
              <a:spLocks noChangeArrowheads="1"/>
            </p:cNvSpPr>
            <p:nvPr/>
          </p:nvSpPr>
          <p:spPr bwMode="auto">
            <a:xfrm>
              <a:off x="371" y="2501"/>
              <a:ext cx="110" cy="5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89" name="AutoShape 32"/>
            <p:cNvSpPr>
              <a:spLocks noChangeArrowheads="1"/>
            </p:cNvSpPr>
            <p:nvPr/>
          </p:nvSpPr>
          <p:spPr bwMode="auto">
            <a:xfrm>
              <a:off x="976" y="2196"/>
              <a:ext cx="395" cy="332"/>
            </a:xfrm>
            <a:prstGeom prst="roundRect">
              <a:avLst>
                <a:gd name="adj" fmla="val 16667"/>
              </a:avLst>
            </a:prstGeom>
            <a:solidFill>
              <a:srgbClr val="CC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 anchorCtr="1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2400" b="1" i="0">
                  <a:latin typeface="Times New Roman" pitchFamily="18" charset="0"/>
                </a:rPr>
                <a:t>…</a:t>
              </a:r>
            </a:p>
          </p:txBody>
        </p:sp>
        <p:sp>
          <p:nvSpPr>
            <p:cNvPr id="206890" name="Line 33"/>
            <p:cNvSpPr>
              <a:spLocks noChangeShapeType="1"/>
            </p:cNvSpPr>
            <p:nvPr/>
          </p:nvSpPr>
          <p:spPr bwMode="auto">
            <a:xfrm rot="5400000" flipH="1" flipV="1">
              <a:off x="1115" y="2125"/>
              <a:ext cx="1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91" name="Oval 34"/>
            <p:cNvSpPr>
              <a:spLocks noChangeArrowheads="1"/>
            </p:cNvSpPr>
            <p:nvPr/>
          </p:nvSpPr>
          <p:spPr bwMode="auto">
            <a:xfrm rot="5400000">
              <a:off x="1116" y="2031"/>
              <a:ext cx="123" cy="124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92" name="Line 35"/>
            <p:cNvSpPr>
              <a:spLocks noChangeShapeType="1"/>
            </p:cNvSpPr>
            <p:nvPr/>
          </p:nvSpPr>
          <p:spPr bwMode="auto">
            <a:xfrm flipH="1" flipV="1">
              <a:off x="1346" y="2264"/>
              <a:ext cx="184" cy="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93" name="Rectangle 36"/>
            <p:cNvSpPr>
              <a:spLocks noChangeArrowheads="1"/>
            </p:cNvSpPr>
            <p:nvPr/>
          </p:nvSpPr>
          <p:spPr bwMode="auto">
            <a:xfrm>
              <a:off x="1323" y="2245"/>
              <a:ext cx="34" cy="33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94" name="AutoShape 37"/>
            <p:cNvSpPr>
              <a:spLocks noChangeArrowheads="1"/>
            </p:cNvSpPr>
            <p:nvPr/>
          </p:nvSpPr>
          <p:spPr bwMode="auto">
            <a:xfrm rot="-5400000">
              <a:off x="1508" y="2289"/>
              <a:ext cx="234" cy="20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69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95" name="Line 38"/>
            <p:cNvSpPr>
              <a:spLocks noChangeShapeType="1"/>
            </p:cNvSpPr>
            <p:nvPr/>
          </p:nvSpPr>
          <p:spPr bwMode="auto">
            <a:xfrm flipH="1" flipV="1">
              <a:off x="865" y="2447"/>
              <a:ext cx="11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96" name="AutoShape 39"/>
            <p:cNvSpPr>
              <a:spLocks noChangeArrowheads="1"/>
            </p:cNvSpPr>
            <p:nvPr/>
          </p:nvSpPr>
          <p:spPr bwMode="auto">
            <a:xfrm>
              <a:off x="752" y="2390"/>
              <a:ext cx="119" cy="116"/>
            </a:xfrm>
            <a:prstGeom prst="chevron">
              <a:avLst>
                <a:gd name="adj" fmla="val 25647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97" name="Line 40"/>
            <p:cNvSpPr>
              <a:spLocks noChangeShapeType="1"/>
            </p:cNvSpPr>
            <p:nvPr/>
          </p:nvSpPr>
          <p:spPr bwMode="auto">
            <a:xfrm flipH="1" flipV="1">
              <a:off x="1339" y="2448"/>
              <a:ext cx="168" cy="27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98" name="Rectangle 41"/>
            <p:cNvSpPr>
              <a:spLocks noChangeArrowheads="1"/>
            </p:cNvSpPr>
            <p:nvPr/>
          </p:nvSpPr>
          <p:spPr bwMode="auto">
            <a:xfrm>
              <a:off x="1289" y="2420"/>
              <a:ext cx="49" cy="5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99" name="AutoShape 42"/>
            <p:cNvSpPr>
              <a:spLocks noChangeArrowheads="1"/>
            </p:cNvSpPr>
            <p:nvPr/>
          </p:nvSpPr>
          <p:spPr bwMode="auto">
            <a:xfrm>
              <a:off x="1501" y="2649"/>
              <a:ext cx="112" cy="116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900" name="Line 43"/>
            <p:cNvSpPr>
              <a:spLocks noChangeShapeType="1"/>
            </p:cNvSpPr>
            <p:nvPr/>
          </p:nvSpPr>
          <p:spPr bwMode="auto">
            <a:xfrm flipH="1" flipV="1">
              <a:off x="855" y="2265"/>
              <a:ext cx="1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901" name="Oval 44"/>
            <p:cNvSpPr>
              <a:spLocks noChangeArrowheads="1"/>
            </p:cNvSpPr>
            <p:nvPr/>
          </p:nvSpPr>
          <p:spPr bwMode="auto">
            <a:xfrm>
              <a:off x="752" y="2203"/>
              <a:ext cx="124" cy="124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902" name="Rectangle 45"/>
            <p:cNvSpPr>
              <a:spLocks noChangeArrowheads="1"/>
            </p:cNvSpPr>
            <p:nvPr/>
          </p:nvSpPr>
          <p:spPr bwMode="auto">
            <a:xfrm>
              <a:off x="1123" y="2499"/>
              <a:ext cx="110" cy="5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206858" name="Group 46"/>
          <p:cNvGrpSpPr>
            <a:grpSpLocks/>
          </p:cNvGrpSpPr>
          <p:nvPr/>
        </p:nvGrpSpPr>
        <p:grpSpPr bwMode="auto">
          <a:xfrm>
            <a:off x="3000375" y="1384300"/>
            <a:ext cx="1793875" cy="1765300"/>
            <a:chOff x="1577" y="2303"/>
            <a:chExt cx="1072" cy="940"/>
          </a:xfrm>
        </p:grpSpPr>
        <p:sp>
          <p:nvSpPr>
            <p:cNvPr id="206860" name="Rectangle 47"/>
            <p:cNvSpPr>
              <a:spLocks noChangeArrowheads="1"/>
            </p:cNvSpPr>
            <p:nvPr/>
          </p:nvSpPr>
          <p:spPr bwMode="auto">
            <a:xfrm>
              <a:off x="1888" y="2452"/>
              <a:ext cx="673" cy="791"/>
            </a:xfrm>
            <a:prstGeom prst="rect">
              <a:avLst/>
            </a:prstGeom>
            <a:solidFill>
              <a:srgbClr val="FFAC3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61" name="Text Box 48"/>
            <p:cNvSpPr txBox="1">
              <a:spLocks noChangeArrowheads="1"/>
            </p:cNvSpPr>
            <p:nvPr/>
          </p:nvSpPr>
          <p:spPr bwMode="auto">
            <a:xfrm>
              <a:off x="1868" y="3027"/>
              <a:ext cx="677" cy="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en-GB" sz="1600" b="1" i="0"/>
                <a:t>Container</a:t>
              </a:r>
            </a:p>
          </p:txBody>
        </p:sp>
        <p:sp>
          <p:nvSpPr>
            <p:cNvPr id="206862" name="AutoShape 49"/>
            <p:cNvSpPr>
              <a:spLocks noChangeArrowheads="1"/>
            </p:cNvSpPr>
            <p:nvPr/>
          </p:nvSpPr>
          <p:spPr bwMode="auto">
            <a:xfrm>
              <a:off x="2003" y="2468"/>
              <a:ext cx="396" cy="332"/>
            </a:xfrm>
            <a:prstGeom prst="roundRect">
              <a:avLst>
                <a:gd name="adj" fmla="val 16667"/>
              </a:avLst>
            </a:prstGeom>
            <a:solidFill>
              <a:srgbClr val="CCCC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 anchorCtr="1"/>
            <a:lstStyle/>
            <a:p>
              <a:pPr algn="ctr" eaLnBrk="0" hangingPunct="0">
                <a:spcBef>
                  <a:spcPct val="0"/>
                </a:spcBef>
              </a:pPr>
              <a:r>
                <a:rPr lang="en-GB" sz="2400" b="1" i="0">
                  <a:latin typeface="Times New Roman" pitchFamily="18" charset="0"/>
                </a:rPr>
                <a:t>…</a:t>
              </a:r>
            </a:p>
          </p:txBody>
        </p:sp>
        <p:grpSp>
          <p:nvGrpSpPr>
            <p:cNvPr id="206863" name="Group 50"/>
            <p:cNvGrpSpPr>
              <a:grpSpLocks/>
            </p:cNvGrpSpPr>
            <p:nvPr/>
          </p:nvGrpSpPr>
          <p:grpSpPr bwMode="auto">
            <a:xfrm rot="5400000">
              <a:off x="2127" y="2319"/>
              <a:ext cx="157" cy="125"/>
              <a:chOff x="204" y="3349"/>
              <a:chExt cx="259" cy="204"/>
            </a:xfrm>
          </p:grpSpPr>
          <p:sp>
            <p:nvSpPr>
              <p:cNvPr id="206878" name="Line 51"/>
              <p:cNvSpPr>
                <a:spLocks noChangeShapeType="1"/>
              </p:cNvSpPr>
              <p:nvPr/>
            </p:nvSpPr>
            <p:spPr bwMode="auto">
              <a:xfrm flipH="1" flipV="1">
                <a:off x="253" y="3451"/>
                <a:ext cx="21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06879" name="Oval 52"/>
              <p:cNvSpPr>
                <a:spLocks noChangeArrowheads="1"/>
              </p:cNvSpPr>
              <p:nvPr/>
            </p:nvSpPr>
            <p:spPr bwMode="auto">
              <a:xfrm>
                <a:off x="204" y="3349"/>
                <a:ext cx="203" cy="204"/>
              </a:xfrm>
              <a:prstGeom prst="ellipse">
                <a:avLst/>
              </a:prstGeom>
              <a:solidFill>
                <a:srgbClr val="3366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grpSp>
          <p:nvGrpSpPr>
            <p:cNvPr id="206864" name="Group 53"/>
            <p:cNvGrpSpPr>
              <a:grpSpLocks/>
            </p:cNvGrpSpPr>
            <p:nvPr/>
          </p:nvGrpSpPr>
          <p:grpSpPr bwMode="auto">
            <a:xfrm>
              <a:off x="2350" y="2413"/>
              <a:ext cx="299" cy="234"/>
              <a:chOff x="1431" y="3508"/>
              <a:chExt cx="489" cy="384"/>
            </a:xfrm>
          </p:grpSpPr>
          <p:grpSp>
            <p:nvGrpSpPr>
              <p:cNvPr id="206874" name="Group 54"/>
              <p:cNvGrpSpPr>
                <a:grpSpLocks/>
              </p:cNvGrpSpPr>
              <p:nvPr/>
            </p:nvGrpSpPr>
            <p:grpSpPr bwMode="auto">
              <a:xfrm>
                <a:off x="1431" y="3679"/>
                <a:ext cx="151" cy="54"/>
                <a:chOff x="1431" y="3679"/>
                <a:chExt cx="151" cy="54"/>
              </a:xfrm>
            </p:grpSpPr>
            <p:sp>
              <p:nvSpPr>
                <p:cNvPr id="206876" name="Line 55"/>
                <p:cNvSpPr>
                  <a:spLocks noChangeShapeType="1"/>
                </p:cNvSpPr>
                <p:nvPr/>
              </p:nvSpPr>
              <p:spPr bwMode="auto">
                <a:xfrm flipH="1">
                  <a:off x="1469" y="3706"/>
                  <a:ext cx="113" cy="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  <p:sp>
              <p:nvSpPr>
                <p:cNvPr id="206877" name="Rectangle 56"/>
                <p:cNvSpPr>
                  <a:spLocks noChangeArrowheads="1"/>
                </p:cNvSpPr>
                <p:nvPr/>
              </p:nvSpPr>
              <p:spPr bwMode="auto">
                <a:xfrm>
                  <a:off x="1431" y="3679"/>
                  <a:ext cx="56" cy="54"/>
                </a:xfrm>
                <a:prstGeom prst="rect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nl-NL"/>
                </a:p>
              </p:txBody>
            </p:sp>
          </p:grpSp>
          <p:sp>
            <p:nvSpPr>
              <p:cNvPr id="206875" name="AutoShape 57"/>
              <p:cNvSpPr>
                <a:spLocks noChangeArrowheads="1"/>
              </p:cNvSpPr>
              <p:nvPr/>
            </p:nvSpPr>
            <p:spPr bwMode="auto">
              <a:xfrm rot="-5400000">
                <a:off x="1560" y="3532"/>
                <a:ext cx="38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14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400"/>
                      <a:pt x="16199" y="7817"/>
                      <a:pt x="16199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206865" name="Line 58"/>
            <p:cNvSpPr>
              <a:spLocks noChangeShapeType="1"/>
            </p:cNvSpPr>
            <p:nvPr/>
          </p:nvSpPr>
          <p:spPr bwMode="auto">
            <a:xfrm flipH="1" flipV="1">
              <a:off x="1699" y="2708"/>
              <a:ext cx="31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66" name="AutoShape 59"/>
            <p:cNvSpPr>
              <a:spLocks noChangeArrowheads="1"/>
            </p:cNvSpPr>
            <p:nvPr/>
          </p:nvSpPr>
          <p:spPr bwMode="auto">
            <a:xfrm>
              <a:off x="1587" y="2650"/>
              <a:ext cx="119" cy="117"/>
            </a:xfrm>
            <a:prstGeom prst="chevron">
              <a:avLst>
                <a:gd name="adj" fmla="val 25427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grpSp>
          <p:nvGrpSpPr>
            <p:cNvPr id="206867" name="Group 60"/>
            <p:cNvGrpSpPr>
              <a:grpSpLocks/>
            </p:cNvGrpSpPr>
            <p:nvPr/>
          </p:nvGrpSpPr>
          <p:grpSpPr bwMode="auto">
            <a:xfrm>
              <a:off x="2316" y="2661"/>
              <a:ext cx="248" cy="117"/>
              <a:chOff x="2039" y="3708"/>
              <a:chExt cx="405" cy="192"/>
            </a:xfrm>
          </p:grpSpPr>
          <p:sp>
            <p:nvSpPr>
              <p:cNvPr id="206871" name="Line 61"/>
              <p:cNvSpPr>
                <a:spLocks noChangeShapeType="1"/>
              </p:cNvSpPr>
              <p:nvPr/>
            </p:nvSpPr>
            <p:spPr bwMode="auto">
              <a:xfrm flipH="1" flipV="1">
                <a:off x="2121" y="3804"/>
                <a:ext cx="16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06872" name="Rectangle 62"/>
              <p:cNvSpPr>
                <a:spLocks noChangeArrowheads="1"/>
              </p:cNvSpPr>
              <p:nvPr/>
            </p:nvSpPr>
            <p:spPr bwMode="auto">
              <a:xfrm>
                <a:off x="2039" y="3758"/>
                <a:ext cx="81" cy="92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206873" name="AutoShape 63"/>
              <p:cNvSpPr>
                <a:spLocks noChangeArrowheads="1"/>
              </p:cNvSpPr>
              <p:nvPr/>
            </p:nvSpPr>
            <p:spPr bwMode="auto">
              <a:xfrm>
                <a:off x="2260" y="3708"/>
                <a:ext cx="184" cy="192"/>
              </a:xfrm>
              <a:prstGeom prst="homePlate">
                <a:avLst>
                  <a:gd name="adj" fmla="val 2500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206868" name="Line 64"/>
            <p:cNvSpPr>
              <a:spLocks noChangeShapeType="1"/>
            </p:cNvSpPr>
            <p:nvPr/>
          </p:nvSpPr>
          <p:spPr bwMode="auto">
            <a:xfrm flipH="1" flipV="1">
              <a:off x="1711" y="2411"/>
              <a:ext cx="282" cy="1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69" name="Oval 65"/>
            <p:cNvSpPr>
              <a:spLocks noChangeArrowheads="1"/>
            </p:cNvSpPr>
            <p:nvPr/>
          </p:nvSpPr>
          <p:spPr bwMode="auto">
            <a:xfrm>
              <a:off x="1577" y="2329"/>
              <a:ext cx="124" cy="124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206870" name="Rectangle 66"/>
            <p:cNvSpPr>
              <a:spLocks noChangeArrowheads="1"/>
            </p:cNvSpPr>
            <p:nvPr/>
          </p:nvSpPr>
          <p:spPr bwMode="auto">
            <a:xfrm>
              <a:off x="2150" y="2771"/>
              <a:ext cx="110" cy="5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719363" name="Rectangle 67"/>
          <p:cNvSpPr>
            <a:spLocks noChangeArrowheads="1"/>
          </p:cNvSpPr>
          <p:nvPr/>
        </p:nvSpPr>
        <p:spPr bwMode="auto">
          <a:xfrm>
            <a:off x="3595688" y="1287463"/>
            <a:ext cx="963612" cy="11255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719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3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9299" grpId="0" animBg="1"/>
      <p:bldP spid="1719301" grpId="0" animBg="1"/>
      <p:bldP spid="1719302" grpId="0" animBg="1"/>
      <p:bldP spid="1719303" grpId="0" build="p" animBg="1"/>
      <p:bldP spid="1719304" grpId="0"/>
      <p:bldP spid="1719363" grpId="0" animBg="1"/>
    </p:bld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5563" y="890588"/>
            <a:ext cx="9002712" cy="5534025"/>
          </a:xfrm>
          <a:noFill/>
        </p:spPr>
        <p:txBody>
          <a:bodyPr/>
          <a:lstStyle/>
          <a:p>
            <a:pPr marL="176213" indent="-176213" eaLnBrk="1" hangingPunct="1">
              <a:spcBef>
                <a:spcPct val="25000"/>
              </a:spcBef>
            </a:pPr>
            <a:r>
              <a:rPr lang="en-US" altLang="zh-CN" sz="2000" b="1" dirty="0" smtClean="0">
                <a:ea typeface="宋体" pitchFamily="2" charset="-122"/>
              </a:rPr>
              <a:t>Deployment &amp; Configuration (Leads: Will </a:t>
            </a:r>
            <a:r>
              <a:rPr lang="en-US" altLang="zh-CN" sz="2000" b="1" dirty="0" err="1" smtClean="0">
                <a:ea typeface="宋体" pitchFamily="2" charset="-122"/>
              </a:rPr>
              <a:t>Otte</a:t>
            </a:r>
            <a:r>
              <a:rPr lang="en-US" altLang="zh-CN" sz="2000" b="1" dirty="0" smtClean="0">
                <a:ea typeface="宋体" pitchFamily="2" charset="-122"/>
              </a:rPr>
              <a:t> &amp; Johnny </a:t>
            </a:r>
            <a:r>
              <a:rPr lang="en-US" altLang="zh-CN" sz="2000" b="1" dirty="0" err="1" smtClean="0">
                <a:ea typeface="宋体" pitchFamily="2" charset="-122"/>
              </a:rPr>
              <a:t>Willemsen</a:t>
            </a:r>
            <a:r>
              <a:rPr lang="en-US" altLang="zh-CN" sz="2000" b="1" dirty="0" smtClean="0">
                <a:ea typeface="宋体" pitchFamily="2" charset="-122"/>
              </a:rPr>
              <a:t>)</a:t>
            </a:r>
          </a:p>
          <a:p>
            <a:pPr marL="571500" lvl="1" indent="-228600" eaLnBrk="1" hangingPunct="1">
              <a:spcBef>
                <a:spcPct val="25000"/>
              </a:spcBef>
            </a:pPr>
            <a:r>
              <a:rPr lang="en-US" altLang="zh-CN" sz="2000" dirty="0" smtClean="0">
                <a:ea typeface="宋体" pitchFamily="2" charset="-122"/>
              </a:rPr>
              <a:t>Implementing the new deployment &amp; configuration specification, </a:t>
            </a:r>
            <a:r>
              <a:rPr lang="en-US" altLang="zh-CN" sz="2000" u="sng" dirty="0" err="1" smtClean="0">
                <a:solidFill>
                  <a:schemeClr val="hlink"/>
                </a:solidFill>
                <a:ea typeface="宋体" pitchFamily="2" charset="-122"/>
              </a:rPr>
              <a:t>ptc</a:t>
            </a:r>
            <a:r>
              <a:rPr lang="en-US" altLang="zh-CN" sz="2000" u="sng" dirty="0" smtClean="0">
                <a:solidFill>
                  <a:schemeClr val="hlink"/>
                </a:solidFill>
                <a:ea typeface="宋体" pitchFamily="2" charset="-122"/>
              </a:rPr>
              <a:t>/06-04-02</a:t>
            </a:r>
          </a:p>
          <a:p>
            <a:pPr marL="571500" lvl="1" indent="-228600" eaLnBrk="1" hangingPunct="1">
              <a:spcBef>
                <a:spcPct val="25000"/>
              </a:spcBef>
            </a:pPr>
            <a:r>
              <a:rPr lang="en-US" altLang="zh-CN" sz="2000" dirty="0" smtClean="0">
                <a:ea typeface="宋体" pitchFamily="2" charset="-122"/>
              </a:rPr>
              <a:t>Changes to the deployment &amp; assembly toolset to support lightweight components, as prescribed by </a:t>
            </a:r>
            <a:r>
              <a:rPr lang="en-US" altLang="zh-CN" sz="2000" u="sng" dirty="0" err="1" smtClean="0">
                <a:solidFill>
                  <a:schemeClr val="hlink"/>
                </a:solidFill>
                <a:ea typeface="宋体" pitchFamily="2" charset="-122"/>
              </a:rPr>
              <a:t>ptc</a:t>
            </a:r>
            <a:r>
              <a:rPr lang="en-US" altLang="zh-CN" sz="2000" u="sng" dirty="0" smtClean="0">
                <a:solidFill>
                  <a:schemeClr val="hlink"/>
                </a:solidFill>
                <a:ea typeface="宋体" pitchFamily="2" charset="-122"/>
              </a:rPr>
              <a:t>/06-04-01</a:t>
            </a:r>
          </a:p>
          <a:p>
            <a:pPr marL="176213" indent="-176213" eaLnBrk="1" hangingPunct="1">
              <a:spcBef>
                <a:spcPct val="25000"/>
              </a:spcBef>
            </a:pPr>
            <a:r>
              <a:rPr lang="en-US" altLang="zh-CN" sz="2000" b="1" dirty="0" smtClean="0">
                <a:ea typeface="宋体" pitchFamily="2" charset="-122"/>
              </a:rPr>
              <a:t>Core CCM Infrastructure (Leads: Will </a:t>
            </a:r>
            <a:r>
              <a:rPr lang="en-US" altLang="zh-CN" sz="2000" b="1" dirty="0" err="1" smtClean="0">
                <a:ea typeface="宋体" pitchFamily="2" charset="-122"/>
              </a:rPr>
              <a:t>Otte</a:t>
            </a:r>
            <a:r>
              <a:rPr lang="en-US" altLang="zh-CN" sz="2000" b="1" dirty="0" smtClean="0">
                <a:ea typeface="宋体" pitchFamily="2" charset="-122"/>
              </a:rPr>
              <a:t> &amp; Johnny </a:t>
            </a:r>
            <a:r>
              <a:rPr lang="en-US" altLang="zh-CN" sz="2000" b="1" dirty="0" err="1" smtClean="0">
                <a:ea typeface="宋体" pitchFamily="2" charset="-122"/>
              </a:rPr>
              <a:t>Willemsen</a:t>
            </a:r>
            <a:r>
              <a:rPr lang="en-US" altLang="zh-CN" sz="2000" b="1" dirty="0" smtClean="0">
                <a:ea typeface="宋体" pitchFamily="2" charset="-122"/>
              </a:rPr>
              <a:t>)</a:t>
            </a:r>
          </a:p>
          <a:p>
            <a:pPr marL="571500" lvl="1" indent="-228600" eaLnBrk="1" hangingPunct="1">
              <a:spcBef>
                <a:spcPct val="25000"/>
              </a:spcBef>
            </a:pPr>
            <a:r>
              <a:rPr lang="en-US" altLang="zh-CN" sz="2000" dirty="0" smtClean="0">
                <a:ea typeface="宋体" pitchFamily="2" charset="-122"/>
              </a:rPr>
              <a:t>Additional support for Real-time CORBA Policies at the ORB level &amp; object level</a:t>
            </a:r>
          </a:p>
          <a:p>
            <a:pPr marL="914400" lvl="2" indent="-166688" eaLnBrk="1" hangingPunct="1">
              <a:spcBef>
                <a:spcPct val="25000"/>
              </a:spcBef>
            </a:pPr>
            <a:r>
              <a:rPr lang="en-US" altLang="zh-CN" dirty="0" smtClean="0">
                <a:ea typeface="宋体" pitchFamily="2" charset="-122"/>
              </a:rPr>
              <a:t>i.e., at the object reference level of a component receptacle</a:t>
            </a:r>
          </a:p>
          <a:p>
            <a:pPr marL="571500" lvl="1" indent="-228600" eaLnBrk="1" hangingPunct="1">
              <a:spcBef>
                <a:spcPct val="25000"/>
              </a:spcBef>
            </a:pPr>
            <a:r>
              <a:rPr lang="en-US" altLang="zh-CN" sz="2000" dirty="0" smtClean="0">
                <a:ea typeface="宋体" pitchFamily="2" charset="-122"/>
              </a:rPr>
              <a:t>Integration of different event propagation mechanisms (such as Event &amp; Notification Services) within the container</a:t>
            </a:r>
          </a:p>
          <a:p>
            <a:pPr marL="176213" indent="-176213" eaLnBrk="1" hangingPunct="1">
              <a:spcBef>
                <a:spcPct val="25000"/>
              </a:spcBef>
            </a:pPr>
            <a:r>
              <a:rPr lang="en-US" altLang="zh-CN" sz="2000" b="1" dirty="0" smtClean="0">
                <a:ea typeface="宋体" pitchFamily="2" charset="-122"/>
              </a:rPr>
              <a:t>Modeling tool support for CIAO (Leads: James Hill &amp; Jeff Parsons)</a:t>
            </a:r>
          </a:p>
          <a:p>
            <a:pPr marL="571500" lvl="1" indent="-228600" eaLnBrk="1" hangingPunct="1">
              <a:spcBef>
                <a:spcPct val="25000"/>
              </a:spcBef>
            </a:pPr>
            <a:r>
              <a:rPr lang="en-US" altLang="zh-CN" sz="2000" dirty="0" smtClean="0">
                <a:ea typeface="宋体" pitchFamily="2" charset="-122"/>
              </a:rPr>
              <a:t>See </a:t>
            </a:r>
            <a:r>
              <a:rPr lang="en-US" altLang="zh-CN" sz="2000" dirty="0" smtClean="0">
                <a:ea typeface="宋体" pitchFamily="2" charset="-122"/>
                <a:hlinkClick r:id="rId2"/>
              </a:rPr>
              <a:t>www.dre.vanderbilt.edu/cosmic</a:t>
            </a:r>
            <a:r>
              <a:rPr lang="en-US" altLang="zh-CN" sz="2000" dirty="0" smtClean="0">
                <a:ea typeface="宋体" pitchFamily="2" charset="-122"/>
              </a:rPr>
              <a:t> for details</a:t>
            </a:r>
          </a:p>
        </p:txBody>
      </p:sp>
      <p:sp>
        <p:nvSpPr>
          <p:cNvPr id="207875" name="Rectangle 3"/>
          <p:cNvSpPr>
            <a:spLocks noChangeArrowheads="1"/>
          </p:cNvSpPr>
          <p:nvPr/>
        </p:nvSpPr>
        <p:spPr bwMode="auto">
          <a:xfrm>
            <a:off x="149225" y="519113"/>
            <a:ext cx="8839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en-US" altLang="zh-CN" sz="3200" i="0">
                <a:solidFill>
                  <a:srgbClr val="FF0000"/>
                </a:solidFill>
                <a:ea typeface="宋体" pitchFamily="2" charset="-122"/>
              </a:rPr>
              <a:t>CIAO Next Steps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5563" y="995363"/>
            <a:ext cx="8688387" cy="5534025"/>
          </a:xfrm>
        </p:spPr>
        <p:txBody>
          <a:bodyPr/>
          <a:lstStyle/>
          <a:p>
            <a:pPr marL="176213" indent="-17621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Examples available with the distribution</a:t>
            </a:r>
          </a:p>
          <a:p>
            <a:pPr marL="571500" lvl="1" indent="-228600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b="1" dirty="0" smtClean="0">
                <a:latin typeface="Courier New" pitchFamily="49" charset="0"/>
                <a:ea typeface="宋体" pitchFamily="2" charset="-122"/>
              </a:rPr>
              <a:t>CIAO/docs/tutorial/Hello</a:t>
            </a:r>
            <a:r>
              <a:rPr lang="en-US" altLang="zh-CN" sz="2000" dirty="0" smtClean="0">
                <a:ea typeface="宋体" pitchFamily="2" charset="-122"/>
              </a:rPr>
              <a:t>, a simple example that illustrates the use of some basic CCM concepts</a:t>
            </a:r>
          </a:p>
          <a:p>
            <a:pPr marL="571500" lvl="1" indent="-228600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b="1" dirty="0" smtClean="0">
                <a:latin typeface="Courier New" pitchFamily="49" charset="0"/>
                <a:ea typeface="宋体" pitchFamily="2" charset="-122"/>
              </a:rPr>
              <a:t>CIAO/examples/</a:t>
            </a:r>
            <a:r>
              <a:rPr lang="en-US" altLang="zh-CN" sz="2000" b="1" dirty="0" err="1" smtClean="0">
                <a:latin typeface="Courier New" pitchFamily="49" charset="0"/>
                <a:ea typeface="宋体" pitchFamily="2" charset="-122"/>
              </a:rPr>
              <a:t>BasicSP</a:t>
            </a:r>
            <a:endParaRPr lang="en-US" altLang="zh-CN" sz="2000" b="1" dirty="0" smtClean="0">
              <a:latin typeface="Courier New" pitchFamily="49" charset="0"/>
              <a:ea typeface="宋体" pitchFamily="2" charset="-122"/>
            </a:endParaRPr>
          </a:p>
          <a:p>
            <a:pPr marL="914400" lvl="2" indent="-166688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dirty="0" smtClean="0">
                <a:ea typeface="宋体" pitchFamily="2" charset="-122"/>
              </a:rPr>
              <a:t>A simple example that shows the interaction between 4 components</a:t>
            </a:r>
          </a:p>
          <a:p>
            <a:pPr marL="571500" lvl="1" indent="-228600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b="1" dirty="0" smtClean="0">
                <a:latin typeface="Courier New" pitchFamily="49" charset="0"/>
                <a:ea typeface="宋体" pitchFamily="2" charset="-122"/>
              </a:rPr>
              <a:t>CIAO/examples/Display</a:t>
            </a:r>
          </a:p>
          <a:p>
            <a:pPr marL="914400" lvl="2" indent="-166688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dirty="0" smtClean="0">
                <a:ea typeface="宋体" pitchFamily="2" charset="-122"/>
              </a:rPr>
              <a:t>Similar to the </a:t>
            </a:r>
            <a:r>
              <a:rPr lang="en-US" altLang="zh-CN" dirty="0" err="1" smtClean="0">
                <a:ea typeface="宋体" pitchFamily="2" charset="-122"/>
              </a:rPr>
              <a:t>BasicSP</a:t>
            </a:r>
            <a:r>
              <a:rPr lang="en-US" altLang="zh-CN" dirty="0" smtClean="0">
                <a:ea typeface="宋体" pitchFamily="2" charset="-122"/>
              </a:rPr>
              <a:t>, but has an additional feature showing integration with Qt toolkit</a:t>
            </a:r>
          </a:p>
          <a:p>
            <a:pPr marL="176213" indent="-17621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Step-by-step to create &amp; deploy components based on CIAO available at</a:t>
            </a:r>
          </a:p>
          <a:p>
            <a:pPr marL="571500" lvl="1" indent="-228600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b="1" dirty="0" smtClean="0">
                <a:latin typeface="Courier New" pitchFamily="49" charset="0"/>
                <a:ea typeface="宋体" pitchFamily="2" charset="-122"/>
              </a:rPr>
              <a:t>CIAO/examples/Hello</a:t>
            </a:r>
          </a:p>
          <a:p>
            <a:pPr marL="176213" indent="-17621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“Quick CORBA 3”, Jon Siegel, John Wiley &amp; Sons  provides a quick start</a:t>
            </a:r>
          </a:p>
          <a:p>
            <a:pPr marL="176213" indent="-17621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C/C++ User Journal articles with Steve </a:t>
            </a:r>
            <a:r>
              <a:rPr lang="en-US" altLang="zh-CN" sz="2000" dirty="0" err="1" smtClean="0">
                <a:ea typeface="宋体" pitchFamily="2" charset="-122"/>
              </a:rPr>
              <a:t>Vinoski</a:t>
            </a:r>
            <a:endParaRPr lang="en-US" altLang="zh-CN" sz="2000" dirty="0" smtClean="0">
              <a:ea typeface="宋体" pitchFamily="2" charset="-122"/>
            </a:endParaRPr>
          </a:p>
          <a:p>
            <a:pPr marL="571500" lvl="1" indent="-228600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www.cs.wustl.edu/~schmidt/report-doc.html</a:t>
            </a:r>
            <a:endParaRPr lang="zh-CN" altLang="en-US" sz="2000" dirty="0" smtClean="0">
              <a:ea typeface="宋体" pitchFamily="2" charset="-122"/>
            </a:endParaRPr>
          </a:p>
        </p:txBody>
      </p:sp>
      <p:sp>
        <p:nvSpPr>
          <p:cNvPr id="208899" name="Rectangle 3"/>
          <p:cNvSpPr>
            <a:spLocks noChangeArrowheads="1"/>
          </p:cNvSpPr>
          <p:nvPr/>
        </p:nvSpPr>
        <p:spPr bwMode="auto">
          <a:xfrm>
            <a:off x="149225" y="519113"/>
            <a:ext cx="8839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en-US" altLang="zh-CN" sz="3200" i="0">
                <a:solidFill>
                  <a:srgbClr val="FF0000"/>
                </a:solidFill>
                <a:ea typeface="宋体" pitchFamily="2" charset="-122"/>
              </a:rPr>
              <a:t>How to Learn about CCM &amp; CIAO Programming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ACDEC790-3C15-4503-A8A1-EBFA7343B0CE}" type="datetime1">
              <a:rPr lang="zh-CN" altLang="en-US">
                <a:ea typeface="宋体" pitchFamily="2" charset="-122"/>
              </a:rPr>
              <a:pPr/>
              <a:t>2010-6-30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209923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DC497929-6EC7-4FFB-A49A-7A0961593581}" type="slidenum">
              <a:rPr lang="zh-CN" altLang="en-US" smtClean="0">
                <a:latin typeface="Arial" charset="0"/>
              </a:rPr>
              <a:pPr/>
              <a:t>189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0992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1275" y="1066800"/>
            <a:ext cx="7213600" cy="5019675"/>
          </a:xfrm>
          <a:noFill/>
        </p:spPr>
        <p:txBody>
          <a:bodyPr anchor="ctr" anchorCtr="1"/>
          <a:lstStyle/>
          <a:p>
            <a:pPr algn="ctr" eaLnBrk="1" hangingPunct="1">
              <a:buFont typeface="Wingdings" pitchFamily="2" charset="2"/>
              <a:buNone/>
            </a:pPr>
            <a:endParaRPr lang="zh-CN" altLang="en-US" sz="5400" smtClean="0">
              <a:solidFill>
                <a:srgbClr val="FF3300"/>
              </a:solidFill>
              <a:ea typeface="ＭＳ Ｐゴシック" pitchFamily="34" charset="-128"/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Wrapping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Up</a:t>
            </a:r>
          </a:p>
          <a:p>
            <a:pPr algn="ctr" eaLnBrk="1" hangingPunct="1">
              <a:buFont typeface="Wingdings" pitchFamily="2" charset="2"/>
              <a:buNone/>
            </a:pPr>
            <a:endParaRPr lang="zh-CN" altLang="en-US" sz="5400" smtClean="0">
              <a:solidFill>
                <a:srgbClr val="FF3300"/>
              </a:solidFill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Compared to EJB, COM, &amp; .NET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35050"/>
            <a:ext cx="3113088" cy="5181600"/>
          </a:xfrm>
        </p:spPr>
        <p:txBody>
          <a:bodyPr/>
          <a:lstStyle/>
          <a:p>
            <a:pPr marL="174625" indent="-174625" eaLnBrk="1" hangingPunct="1">
              <a:spcBef>
                <a:spcPct val="15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Like Sun Microsystems’ Enterprise Java Beans (EJB)</a:t>
            </a:r>
          </a:p>
          <a:p>
            <a:pPr marL="511175" lvl="1" indent="-163513" eaLnBrk="1" hangingPunct="1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smtClean="0">
                <a:ea typeface="宋体" pitchFamily="2" charset="-122"/>
              </a:rPr>
              <a:t>CORBA components created &amp; managed by </a:t>
            </a:r>
            <a:r>
              <a:rPr lang="en-US" altLang="zh-CN" sz="2000" u="sng" smtClean="0">
                <a:ea typeface="宋体" pitchFamily="2" charset="-122"/>
              </a:rPr>
              <a:t>homes</a:t>
            </a:r>
          </a:p>
          <a:p>
            <a:pPr marL="511175" lvl="1" indent="-163513" eaLnBrk="1" hangingPunct="1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smtClean="0">
                <a:ea typeface="宋体" pitchFamily="2" charset="-122"/>
              </a:rPr>
              <a:t>Run in </a:t>
            </a:r>
            <a:r>
              <a:rPr lang="en-US" altLang="zh-CN" sz="2000" u="sng" smtClean="0">
                <a:ea typeface="宋体" pitchFamily="2" charset="-122"/>
              </a:rPr>
              <a:t>containers</a:t>
            </a:r>
            <a:r>
              <a:rPr lang="en-US" altLang="zh-CN" sz="2000" smtClean="0">
                <a:ea typeface="宋体" pitchFamily="2" charset="-122"/>
              </a:rPr>
              <a:t> that manage system services transparently</a:t>
            </a:r>
          </a:p>
          <a:p>
            <a:pPr marL="511175" lvl="1" indent="-163513" eaLnBrk="1" hangingPunct="1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u="sng" smtClean="0">
                <a:ea typeface="宋体" pitchFamily="2" charset="-122"/>
              </a:rPr>
              <a:t>Hosted</a:t>
            </a:r>
            <a:r>
              <a:rPr lang="en-US" altLang="zh-CN" sz="2000" smtClean="0">
                <a:ea typeface="宋体" pitchFamily="2" charset="-122"/>
              </a:rPr>
              <a:t> by generic application component servers</a:t>
            </a:r>
          </a:p>
          <a:p>
            <a:pPr marL="511175" lvl="1" indent="-163513" eaLnBrk="1" hangingPunct="1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smtClean="0">
                <a:solidFill>
                  <a:srgbClr val="FF3300"/>
                </a:solidFill>
                <a:ea typeface="宋体" pitchFamily="2" charset="-122"/>
              </a:rPr>
              <a:t>But can be written in more languages than Java</a:t>
            </a:r>
          </a:p>
        </p:txBody>
      </p:sp>
      <p:sp>
        <p:nvSpPr>
          <p:cNvPr id="90116" name="Rectangle 4"/>
          <p:cNvSpPr>
            <a:spLocks noChangeArrowheads="1"/>
          </p:cNvSpPr>
          <p:nvPr/>
        </p:nvSpPr>
        <p:spPr bwMode="auto">
          <a:xfrm>
            <a:off x="3105150" y="1035050"/>
            <a:ext cx="3368675" cy="517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4625" indent="-174625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Like Microsoft’s Component Object Model (COM)</a:t>
            </a:r>
          </a:p>
          <a:p>
            <a:pPr marL="511175" lvl="1" indent="-163513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Have </a:t>
            </a:r>
            <a:r>
              <a:rPr lang="en-US" altLang="zh-CN" sz="2000" i="0" u="sng">
                <a:ea typeface="宋体" pitchFamily="2" charset="-122"/>
              </a:rPr>
              <a:t>several input &amp; output interfaces</a:t>
            </a:r>
            <a:r>
              <a:rPr lang="en-US" altLang="zh-CN" sz="2000" i="0">
                <a:ea typeface="宋体" pitchFamily="2" charset="-122"/>
              </a:rPr>
              <a:t> per component</a:t>
            </a:r>
          </a:p>
          <a:p>
            <a:pPr marL="511175" lvl="1" indent="-163513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Both point-to-point sync/async operations &amp; publish/subscribe events</a:t>
            </a:r>
          </a:p>
          <a:p>
            <a:pPr marL="511175" lvl="1" indent="-163513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Component </a:t>
            </a:r>
            <a:r>
              <a:rPr lang="en-US" altLang="zh-CN" sz="2000" i="0" u="sng">
                <a:ea typeface="宋体" pitchFamily="2" charset="-122"/>
              </a:rPr>
              <a:t>navigation &amp; introspection</a:t>
            </a:r>
            <a:r>
              <a:rPr lang="en-US" altLang="zh-CN" sz="2000" i="0">
                <a:ea typeface="宋体" pitchFamily="2" charset="-122"/>
              </a:rPr>
              <a:t> capabilities</a:t>
            </a:r>
          </a:p>
          <a:p>
            <a:pPr marL="511175" lvl="1" indent="-163513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solidFill>
                  <a:srgbClr val="FF3300"/>
                </a:solidFill>
                <a:ea typeface="宋体" pitchFamily="2" charset="-122"/>
              </a:rPr>
              <a:t>But has more effective support for distribution &amp; QoS properties</a:t>
            </a:r>
          </a:p>
        </p:txBody>
      </p:sp>
      <p:sp>
        <p:nvSpPr>
          <p:cNvPr id="90117" name="Rectangle 5"/>
          <p:cNvSpPr>
            <a:spLocks noChangeArrowheads="1"/>
          </p:cNvSpPr>
          <p:nvPr/>
        </p:nvSpPr>
        <p:spPr bwMode="auto">
          <a:xfrm>
            <a:off x="6408738" y="1035050"/>
            <a:ext cx="260985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4625" indent="-174625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Like Microsoft’s .NET Framework</a:t>
            </a:r>
          </a:p>
          <a:p>
            <a:pPr marL="511175" lvl="1" indent="-163513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Could be written in </a:t>
            </a:r>
            <a:r>
              <a:rPr lang="en-US" altLang="zh-CN" sz="2000" i="0" u="sng">
                <a:ea typeface="宋体" pitchFamily="2" charset="-122"/>
              </a:rPr>
              <a:t>different programming languages</a:t>
            </a:r>
          </a:p>
          <a:p>
            <a:pPr marL="511175" lvl="1" indent="-163513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Could be </a:t>
            </a:r>
            <a:r>
              <a:rPr lang="en-US" altLang="zh-CN" sz="2000" i="0" u="sng">
                <a:ea typeface="宋体" pitchFamily="2" charset="-122"/>
              </a:rPr>
              <a:t>packaged</a:t>
            </a:r>
            <a:r>
              <a:rPr lang="en-US" altLang="zh-CN" sz="2000" i="0">
                <a:ea typeface="宋体" pitchFamily="2" charset="-122"/>
              </a:rPr>
              <a:t> to be distributed</a:t>
            </a:r>
          </a:p>
          <a:p>
            <a:pPr marL="511175" lvl="1" indent="-163513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0">
                <a:solidFill>
                  <a:srgbClr val="FF3300"/>
                </a:solidFill>
                <a:ea typeface="宋体" pitchFamily="2" charset="-122"/>
              </a:rPr>
              <a:t>But runs on more platforms than just Microsoft Windows</a:t>
            </a:r>
          </a:p>
          <a:p>
            <a:pPr marL="174625" indent="-174625">
              <a:spcBef>
                <a:spcPct val="15000"/>
              </a:spcBef>
              <a:buClr>
                <a:schemeClr val="tx1"/>
              </a:buClr>
              <a:buFontTx/>
              <a:buChar char="•"/>
            </a:pPr>
            <a:endParaRPr lang="zh-CN" altLang="en-US" sz="2000" i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Tutorial Summary</a:t>
            </a:r>
          </a:p>
        </p:txBody>
      </p:sp>
      <p:sp>
        <p:nvSpPr>
          <p:cNvPr id="2109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742950"/>
            <a:ext cx="8839200" cy="4876800"/>
          </a:xfrm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b="1" smtClean="0">
                <a:ea typeface="宋体" pitchFamily="2" charset="-122"/>
              </a:rPr>
              <a:t>CCM spec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Extends the CORBA object model to support application development via composition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CORBA Implementation Framework (CIF) defines ways to automate the  implementation of many component features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Defines standard run-time environment with Containers &amp; Component Servers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Specifies deployment &amp; configuration framework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b="1" smtClean="0">
                <a:ea typeface="宋体" pitchFamily="2" charset="-122"/>
              </a:rPr>
              <a:t>Deployment &amp; Configuration</a:t>
            </a:r>
            <a:r>
              <a:rPr lang="en-US" altLang="zh-CN" sz="2000" smtClean="0">
                <a:ea typeface="宋体" pitchFamily="2" charset="-122"/>
              </a:rPr>
              <a:t> specification separates key configuration concerns</a:t>
            </a:r>
            <a:endParaRPr lang="en-US" altLang="zh-CN" sz="2000" i="1" smtClean="0">
              <a:ea typeface="宋体" pitchFamily="2" charset="-122"/>
            </a:endParaRP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Server configuration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Object/service configuration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Application configuration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Object/service deployment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Additional Information on CORBA &amp; CCM</a:t>
            </a:r>
          </a:p>
        </p:txBody>
      </p:sp>
      <p:sp>
        <p:nvSpPr>
          <p:cNvPr id="211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5250" y="1017588"/>
            <a:ext cx="4276725" cy="5002212"/>
          </a:xfrm>
        </p:spPr>
        <p:txBody>
          <a:bodyPr/>
          <a:lstStyle/>
          <a:p>
            <a:pPr marL="115888" indent="-115888" eaLnBrk="1" hangingPunct="1">
              <a:spcBef>
                <a:spcPct val="35000"/>
              </a:spcBef>
              <a:buFontTx/>
              <a:buNone/>
            </a:pPr>
            <a:r>
              <a:rPr lang="en-US" altLang="zh-CN" sz="1800" dirty="0" smtClean="0">
                <a:ea typeface="宋体" pitchFamily="2" charset="-122"/>
              </a:rPr>
              <a:t>OMG specifications pertaining to CCM</a:t>
            </a:r>
          </a:p>
          <a:p>
            <a:pPr marL="346075" lvl="1" indent="-114300" eaLnBrk="1" hangingPunct="1">
              <a:spcBef>
                <a:spcPct val="35000"/>
              </a:spcBef>
              <a:buFontTx/>
              <a:buChar char="•"/>
            </a:pPr>
            <a:r>
              <a:rPr lang="en-US" altLang="zh-CN" sz="1800" dirty="0" smtClean="0">
                <a:ea typeface="宋体" pitchFamily="2" charset="-122"/>
              </a:rPr>
              <a:t>CORBA Component Model (CCM) </a:t>
            </a:r>
          </a:p>
          <a:p>
            <a:pPr marL="568325" lvl="2" indent="-106363" eaLnBrk="1" hangingPunct="1">
              <a:spcBef>
                <a:spcPct val="35000"/>
              </a:spcBef>
              <a:buClr>
                <a:schemeClr val="tx1"/>
              </a:buClr>
            </a:pPr>
            <a:r>
              <a:rPr lang="en-US" altLang="zh-CN" sz="1800" u="sng" dirty="0" smtClean="0">
                <a:solidFill>
                  <a:schemeClr val="hlink"/>
                </a:solidFill>
                <a:ea typeface="宋体" pitchFamily="2" charset="-122"/>
                <a:hlinkClick r:id="rId2"/>
              </a:rPr>
              <a:t>formal/06-04-01</a:t>
            </a:r>
            <a:endParaRPr lang="en-US" altLang="zh-CN" sz="1800" u="sng" dirty="0" smtClean="0">
              <a:solidFill>
                <a:schemeClr val="hlink"/>
              </a:solidFill>
              <a:ea typeface="宋体" pitchFamily="2" charset="-122"/>
            </a:endParaRPr>
          </a:p>
          <a:p>
            <a:pPr marL="346075" lvl="1" indent="-114300" eaLnBrk="1" hangingPunct="1">
              <a:spcBef>
                <a:spcPct val="35000"/>
              </a:spcBef>
              <a:buFontTx/>
              <a:buChar char="•"/>
            </a:pPr>
            <a:r>
              <a:rPr lang="en-US" altLang="zh-CN" sz="1800" dirty="0" err="1" smtClean="0">
                <a:ea typeface="宋体" pitchFamily="2" charset="-122"/>
              </a:rPr>
              <a:t>QoS</a:t>
            </a:r>
            <a:r>
              <a:rPr lang="en-US" altLang="zh-CN" sz="1800" dirty="0" smtClean="0">
                <a:ea typeface="宋体" pitchFamily="2" charset="-122"/>
              </a:rPr>
              <a:t> for CCM</a:t>
            </a:r>
          </a:p>
          <a:p>
            <a:pPr marL="568325" lvl="2" indent="-106363" eaLnBrk="1" hangingPunct="1">
              <a:spcBef>
                <a:spcPct val="35000"/>
              </a:spcBef>
            </a:pPr>
            <a:r>
              <a:rPr lang="en-US" altLang="zh-CN" sz="1800" dirty="0" smtClean="0">
                <a:ea typeface="宋体" pitchFamily="2" charset="-122"/>
                <a:hlinkClick r:id="rId3"/>
              </a:rPr>
              <a:t>formal/08-10-02</a:t>
            </a:r>
            <a:endParaRPr lang="en-US" altLang="zh-CN" sz="1800" dirty="0" smtClean="0">
              <a:ea typeface="宋体" pitchFamily="2" charset="-122"/>
            </a:endParaRPr>
          </a:p>
          <a:p>
            <a:pPr marL="346075" lvl="1" indent="-114300" eaLnBrk="1" hangingPunct="1">
              <a:spcBef>
                <a:spcPct val="35000"/>
              </a:spcBef>
              <a:buFontTx/>
              <a:buChar char="•"/>
            </a:pPr>
            <a:r>
              <a:rPr lang="en-US" altLang="zh-CN" sz="1800" dirty="0" smtClean="0">
                <a:ea typeface="宋体" pitchFamily="2" charset="-122"/>
              </a:rPr>
              <a:t>Streams for CCM </a:t>
            </a:r>
          </a:p>
          <a:p>
            <a:pPr marL="568325" lvl="2" indent="-106363" eaLnBrk="1" hangingPunct="1">
              <a:spcBef>
                <a:spcPct val="35000"/>
              </a:spcBef>
            </a:pPr>
            <a:r>
              <a:rPr lang="en-US" altLang="zh-CN" sz="1800" dirty="0" err="1" smtClean="0">
                <a:ea typeface="宋体" pitchFamily="2" charset="-122"/>
                <a:hlinkClick r:id="rId4"/>
              </a:rPr>
              <a:t>ptc</a:t>
            </a:r>
            <a:r>
              <a:rPr lang="en-US" altLang="zh-CN" sz="1800" dirty="0" smtClean="0">
                <a:ea typeface="宋体" pitchFamily="2" charset="-122"/>
                <a:hlinkClick r:id="rId4"/>
              </a:rPr>
              <a:t>/05-07-01</a:t>
            </a:r>
            <a:endParaRPr lang="en-US" altLang="zh-CN" sz="1800" dirty="0" smtClean="0">
              <a:ea typeface="宋体" pitchFamily="2" charset="-122"/>
            </a:endParaRPr>
          </a:p>
          <a:p>
            <a:pPr marL="346075" lvl="1" indent="-114300" eaLnBrk="1" hangingPunct="1">
              <a:spcBef>
                <a:spcPct val="35000"/>
              </a:spcBef>
              <a:buFontTx/>
              <a:buChar char="•"/>
            </a:pPr>
            <a:r>
              <a:rPr lang="en-US" altLang="zh-CN" sz="1800" dirty="0" smtClean="0">
                <a:ea typeface="宋体" pitchFamily="2" charset="-122"/>
              </a:rPr>
              <a:t>UML Profile for CCM</a:t>
            </a:r>
          </a:p>
          <a:p>
            <a:pPr marL="568325" lvl="2" indent="-106363" eaLnBrk="1" hangingPunct="1">
              <a:spcBef>
                <a:spcPct val="35000"/>
              </a:spcBef>
            </a:pPr>
            <a:r>
              <a:rPr lang="en-US" altLang="zh-CN" sz="1800" dirty="0" smtClean="0">
                <a:ea typeface="宋体" pitchFamily="2" charset="-122"/>
                <a:hlinkClick r:id="rId5"/>
              </a:rPr>
              <a:t>formal/08-04-07</a:t>
            </a:r>
            <a:endParaRPr lang="en-US" altLang="zh-CN" sz="1800" dirty="0" smtClean="0">
              <a:ea typeface="宋体" pitchFamily="2" charset="-122"/>
            </a:endParaRPr>
          </a:p>
          <a:p>
            <a:pPr marL="346075" lvl="1" indent="-114300" eaLnBrk="1" hangingPunct="1">
              <a:spcBef>
                <a:spcPct val="35000"/>
              </a:spcBef>
              <a:buFontTx/>
              <a:buChar char="•"/>
            </a:pPr>
            <a:r>
              <a:rPr lang="en-US" altLang="zh-CN" sz="1800" dirty="0" smtClean="0">
                <a:ea typeface="宋体" pitchFamily="2" charset="-122"/>
              </a:rPr>
              <a:t>Deployment &amp; Configuration (D&amp;C)</a:t>
            </a:r>
          </a:p>
          <a:p>
            <a:pPr marL="568325" lvl="2" indent="-106363" eaLnBrk="1" hangingPunct="1">
              <a:spcBef>
                <a:spcPct val="35000"/>
              </a:spcBef>
            </a:pPr>
            <a:r>
              <a:rPr lang="en-US" altLang="zh-CN" sz="1800" dirty="0" smtClean="0">
                <a:solidFill>
                  <a:schemeClr val="hlink"/>
                </a:solidFill>
                <a:ea typeface="宋体" pitchFamily="2" charset="-122"/>
                <a:hlinkClick r:id="rId6"/>
              </a:rPr>
              <a:t>formal/06-04-02</a:t>
            </a:r>
            <a:endParaRPr lang="en-US" altLang="zh-CN" sz="1800" dirty="0" smtClean="0">
              <a:solidFill>
                <a:schemeClr val="hlink"/>
              </a:solidFill>
              <a:ea typeface="宋体" pitchFamily="2" charset="-122"/>
            </a:endParaRPr>
          </a:p>
          <a:p>
            <a:pPr marL="346075" lvl="1" indent="-114300" eaLnBrk="1" hangingPunct="1">
              <a:spcBef>
                <a:spcPct val="35000"/>
              </a:spcBef>
              <a:buFontTx/>
              <a:buChar char="•"/>
            </a:pPr>
            <a:r>
              <a:rPr lang="en-US" altLang="zh-CN" sz="1800" dirty="0" smtClean="0">
                <a:ea typeface="宋体" pitchFamily="2" charset="-122"/>
              </a:rPr>
              <a:t>DDS4CCM</a:t>
            </a:r>
          </a:p>
          <a:p>
            <a:pPr marL="568325" lvl="2" indent="-106363" eaLnBrk="1" hangingPunct="1">
              <a:spcBef>
                <a:spcPct val="35000"/>
              </a:spcBef>
            </a:pPr>
            <a:r>
              <a:rPr lang="en-US" altLang="zh-CN" sz="1800" dirty="0" err="1" smtClean="0">
                <a:solidFill>
                  <a:schemeClr val="hlink"/>
                </a:solidFill>
                <a:ea typeface="宋体" pitchFamily="2" charset="-122"/>
                <a:hlinkClick r:id="rId7"/>
              </a:rPr>
              <a:t>ptc</a:t>
            </a:r>
            <a:r>
              <a:rPr lang="en-US" altLang="zh-CN" sz="1800" dirty="0" smtClean="0">
                <a:solidFill>
                  <a:schemeClr val="hlink"/>
                </a:solidFill>
                <a:ea typeface="宋体" pitchFamily="2" charset="-122"/>
                <a:hlinkClick r:id="rId7"/>
              </a:rPr>
              <a:t>/10-05-08</a:t>
            </a:r>
            <a:endParaRPr lang="en-US" altLang="zh-CN" sz="1800" dirty="0" smtClean="0">
              <a:solidFill>
                <a:schemeClr val="hlink"/>
              </a:solidFill>
              <a:ea typeface="宋体" pitchFamily="2" charset="-122"/>
            </a:endParaRPr>
          </a:p>
          <a:p>
            <a:pPr marL="568325" lvl="2" indent="-106363" eaLnBrk="1" hangingPunct="1">
              <a:spcBef>
                <a:spcPct val="35000"/>
              </a:spcBef>
            </a:pPr>
            <a:endParaRPr lang="en-US" altLang="zh-CN" sz="1800" dirty="0" smtClean="0">
              <a:solidFill>
                <a:schemeClr val="hlink"/>
              </a:solidFill>
              <a:ea typeface="宋体" pitchFamily="2" charset="-122"/>
            </a:endParaRPr>
          </a:p>
        </p:txBody>
      </p:sp>
      <p:sp>
        <p:nvSpPr>
          <p:cNvPr id="211972" name="Rectangle 4"/>
          <p:cNvSpPr>
            <a:spLocks noChangeArrowheads="1"/>
          </p:cNvSpPr>
          <p:nvPr/>
        </p:nvSpPr>
        <p:spPr bwMode="auto">
          <a:xfrm>
            <a:off x="4292600" y="1017588"/>
            <a:ext cx="4851400" cy="476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5888" indent="-115888"/>
            <a:r>
              <a:rPr lang="en-US" altLang="zh-CN" i="0" dirty="0">
                <a:ea typeface="宋体" pitchFamily="2" charset="-122"/>
              </a:rPr>
              <a:t>Books pertaining to CCM</a:t>
            </a:r>
          </a:p>
          <a:p>
            <a:pPr marL="346075" lvl="1" indent="-114300">
              <a:buFontTx/>
              <a:buChar char="•"/>
            </a:pPr>
            <a:r>
              <a:rPr lang="en-US" altLang="zh-CN" dirty="0">
                <a:ea typeface="宋体" pitchFamily="2" charset="-122"/>
              </a:rPr>
              <a:t>CORBA 3 Fundamentals &amp; Programming</a:t>
            </a:r>
            <a:r>
              <a:rPr lang="en-US" altLang="zh-CN" i="0" dirty="0">
                <a:ea typeface="宋体" pitchFamily="2" charset="-122"/>
              </a:rPr>
              <a:t>, Dr. John Siegel, published at John Wiley &amp; Sons</a:t>
            </a:r>
          </a:p>
          <a:p>
            <a:pPr marL="115888" indent="-115888"/>
            <a:r>
              <a:rPr lang="en-US" altLang="zh-CN" i="0" dirty="0">
                <a:ea typeface="宋体" pitchFamily="2" charset="-122"/>
              </a:rPr>
              <a:t>Web resources pertaining to CCM</a:t>
            </a:r>
          </a:p>
          <a:p>
            <a:pPr marL="346075" lvl="1" indent="-114300">
              <a:buFontTx/>
              <a:buChar char="•"/>
            </a:pPr>
            <a:r>
              <a:rPr lang="en-US" altLang="zh-CN" i="0" dirty="0">
                <a:ea typeface="宋体" pitchFamily="2" charset="-122"/>
              </a:rPr>
              <a:t>“The CCM Page” by Diego </a:t>
            </a:r>
            <a:r>
              <a:rPr lang="en-US" altLang="zh-CN" i="0" dirty="0" err="1">
                <a:ea typeface="宋体" pitchFamily="2" charset="-122"/>
              </a:rPr>
              <a:t>Sevilla</a:t>
            </a:r>
            <a:r>
              <a:rPr lang="en-US" altLang="zh-CN" i="0" dirty="0">
                <a:ea typeface="宋体" pitchFamily="2" charset="-122"/>
              </a:rPr>
              <a:t> Ruiz</a:t>
            </a:r>
          </a:p>
          <a:p>
            <a:pPr marL="568325" lvl="2" indent="-106363">
              <a:buFontTx/>
              <a:buChar char="•"/>
            </a:pPr>
            <a:r>
              <a:rPr lang="en-US" altLang="zh-CN" i="0" dirty="0">
                <a:ea typeface="宋体" pitchFamily="2" charset="-122"/>
              </a:rPr>
              <a:t>www.ditec.um.es/~dsevilla/ccm/</a:t>
            </a:r>
          </a:p>
          <a:p>
            <a:pPr marL="346075" lvl="1" indent="-114300">
              <a:buFontTx/>
              <a:buChar char="•"/>
            </a:pPr>
            <a:r>
              <a:rPr lang="en-US" altLang="zh-CN" i="0" dirty="0">
                <a:ea typeface="宋体" pitchFamily="2" charset="-122"/>
              </a:rPr>
              <a:t>OMG CCM specification</a:t>
            </a:r>
          </a:p>
          <a:p>
            <a:pPr marL="568325" lvl="2" indent="-106363">
              <a:buFontTx/>
              <a:buChar char="•"/>
            </a:pPr>
            <a:r>
              <a:rPr lang="en-US" altLang="zh-CN" i="0" dirty="0">
                <a:ea typeface="宋体" pitchFamily="2" charset="-122"/>
              </a:rPr>
              <a:t>www.omg.org/technology/ documents/formal/components.htm</a:t>
            </a:r>
          </a:p>
          <a:p>
            <a:pPr marL="346075" lvl="1" indent="-114300">
              <a:buFontTx/>
              <a:buChar char="•"/>
            </a:pPr>
            <a:r>
              <a:rPr lang="en-US" altLang="zh-CN" i="0" dirty="0">
                <a:ea typeface="宋体" pitchFamily="2" charset="-122"/>
              </a:rPr>
              <a:t>CUJ columns by Schmidt &amp; </a:t>
            </a:r>
            <a:r>
              <a:rPr lang="en-US" altLang="zh-CN" i="0" dirty="0" err="1">
                <a:ea typeface="宋体" pitchFamily="2" charset="-122"/>
              </a:rPr>
              <a:t>Vinoski</a:t>
            </a:r>
            <a:endParaRPr lang="en-US" altLang="zh-CN" i="0" dirty="0">
              <a:ea typeface="宋体" pitchFamily="2" charset="-122"/>
            </a:endParaRPr>
          </a:p>
          <a:p>
            <a:pPr marL="568325" lvl="2" indent="-106363">
              <a:buFontTx/>
              <a:buChar char="•"/>
            </a:pPr>
            <a:r>
              <a:rPr lang="en-US" altLang="zh-CN" i="0" dirty="0">
                <a:ea typeface="宋体" pitchFamily="2" charset="-122"/>
              </a:rPr>
              <a:t>www.cs.wustl.edu/~schmidt/report-doc.html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6814C4B3-8D75-4237-B76F-312D3AA3E09F}" type="slidenum">
              <a:rPr lang="zh-CN" altLang="en-US" smtClean="0">
                <a:latin typeface="Arial" charset="0"/>
              </a:rPr>
              <a:pPr/>
              <a:t>192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12995" name="Rectangle 4"/>
          <p:cNvSpPr>
            <a:spLocks noChangeArrowheads="1"/>
          </p:cNvSpPr>
          <p:nvPr/>
        </p:nvSpPr>
        <p:spPr bwMode="auto">
          <a:xfrm>
            <a:off x="685800" y="914400"/>
            <a:ext cx="7993063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marL="342900" indent="-342900" algn="ctr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en-US" altLang="zh-CN" sz="5400" i="0">
                <a:solidFill>
                  <a:srgbClr val="FF3300"/>
                </a:solidFill>
                <a:ea typeface="宋体" pitchFamily="2" charset="-122"/>
              </a:rPr>
              <a:t>Overview of an Conventional 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4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0463"/>
          <a:ext cx="9144000" cy="4987925"/>
        </p:xfrm>
        <a:graphic>
          <a:graphicData uri="http://schemas.openxmlformats.org/presentationml/2006/ole">
            <p:oleObj spid="_x0000_s54274" name="Visio" r:id="rId3" imgW="12585192" imgH="6974434" progId="Visio.Drawing.11">
              <p:embed/>
            </p:oleObj>
          </a:graphicData>
        </a:graphic>
      </p:graphicFrame>
      <p:sp>
        <p:nvSpPr>
          <p:cNvPr id="5427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Application Development Lifecycle</a:t>
            </a:r>
          </a:p>
        </p:txBody>
      </p:sp>
      <p:sp>
        <p:nvSpPr>
          <p:cNvPr id="54276" name="AutoShape 4"/>
          <p:cNvSpPr>
            <a:spLocks noChangeArrowheads="1"/>
          </p:cNvSpPr>
          <p:nvPr/>
        </p:nvSpPr>
        <p:spPr bwMode="auto">
          <a:xfrm>
            <a:off x="155575" y="4926013"/>
            <a:ext cx="2447925" cy="914400"/>
          </a:xfrm>
          <a:prstGeom prst="wedgeRoundRectCallout">
            <a:avLst>
              <a:gd name="adj1" fmla="val -38394"/>
              <a:gd name="adj2" fmla="val -298611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Manually specify IDL 2 types, e.g., </a:t>
            </a:r>
            <a:r>
              <a:rPr lang="en-US" altLang="zh-CN">
                <a:ea typeface="宋体" pitchFamily="2" charset="-122"/>
              </a:rPr>
              <a:t>supported</a:t>
            </a:r>
            <a:r>
              <a:rPr lang="en-US" altLang="zh-CN" i="0">
                <a:ea typeface="宋体" pitchFamily="2" charset="-122"/>
              </a:rPr>
              <a:t> interfaces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84750"/>
        </p:xfrm>
        <a:graphic>
          <a:graphicData uri="http://schemas.openxmlformats.org/presentationml/2006/ole">
            <p:oleObj spid="_x0000_s55298" name="Visio" r:id="rId3" imgW="12585192" imgH="6974434" progId="Visio.Drawing.11">
              <p:embed/>
            </p:oleObj>
          </a:graphicData>
        </a:graphic>
      </p:graphicFrame>
      <p:sp>
        <p:nvSpPr>
          <p:cNvPr id="55299" name="AutoShape 3"/>
          <p:cNvSpPr>
            <a:spLocks noChangeArrowheads="1"/>
          </p:cNvSpPr>
          <p:nvPr/>
        </p:nvSpPr>
        <p:spPr bwMode="auto">
          <a:xfrm>
            <a:off x="6084888" y="1060450"/>
            <a:ext cx="2908300" cy="915988"/>
          </a:xfrm>
          <a:prstGeom prst="wedgeRoundRectCallout">
            <a:avLst>
              <a:gd name="adj1" fmla="val -187884"/>
              <a:gd name="adj2" fmla="val 67852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Manually specify IDL 3 types, e.g., </a:t>
            </a:r>
            <a:r>
              <a:rPr lang="en-US" altLang="zh-CN">
                <a:ea typeface="宋体" pitchFamily="2" charset="-122"/>
              </a:rPr>
              <a:t>provided &amp; required</a:t>
            </a:r>
            <a:r>
              <a:rPr lang="en-US" altLang="zh-CN" i="0">
                <a:ea typeface="宋体" pitchFamily="2" charset="-122"/>
              </a:rPr>
              <a:t> interfaces</a:t>
            </a:r>
          </a:p>
        </p:txBody>
      </p:sp>
      <p:sp>
        <p:nvSpPr>
          <p:cNvPr id="55300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2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87925"/>
        </p:xfrm>
        <a:graphic>
          <a:graphicData uri="http://schemas.openxmlformats.org/presentationml/2006/ole">
            <p:oleObj spid="_x0000_s56322" name="Visio" r:id="rId3" imgW="12585192" imgH="6974434" progId="Visio.Drawing.11">
              <p:embed/>
            </p:oleObj>
          </a:graphicData>
        </a:graphic>
      </p:graphicFrame>
      <p:sp>
        <p:nvSpPr>
          <p:cNvPr id="56323" name="AutoShape 3"/>
          <p:cNvSpPr>
            <a:spLocks noChangeArrowheads="1"/>
          </p:cNvSpPr>
          <p:nvPr/>
        </p:nvSpPr>
        <p:spPr bwMode="auto">
          <a:xfrm>
            <a:off x="0" y="3541713"/>
            <a:ext cx="3376613" cy="2163762"/>
          </a:xfrm>
          <a:prstGeom prst="wedgeRoundRectCallout">
            <a:avLst>
              <a:gd name="adj1" fmla="val 52255"/>
              <a:gd name="adj2" fmla="val -110750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Manually implement component </a:t>
            </a:r>
            <a:r>
              <a:rPr lang="en-US" altLang="zh-CN">
                <a:ea typeface="宋体" pitchFamily="2" charset="-122"/>
              </a:rPr>
              <a:t>executors</a:t>
            </a:r>
            <a:r>
              <a:rPr lang="en-US" altLang="zh-CN" i="0">
                <a:ea typeface="宋体" pitchFamily="2" charset="-122"/>
              </a:rPr>
              <a:t>; associate components with component executors &amp; their homes via the </a:t>
            </a:r>
            <a:r>
              <a:rPr lang="en-US" altLang="zh-CN">
                <a:ea typeface="宋体" pitchFamily="2" charset="-122"/>
              </a:rPr>
              <a:t>Component Implementation Definition Language</a:t>
            </a:r>
            <a:r>
              <a:rPr lang="en-US" altLang="zh-CN" i="0">
                <a:ea typeface="宋体" pitchFamily="2" charset="-122"/>
              </a:rPr>
              <a:t> (CIDL)</a:t>
            </a:r>
          </a:p>
        </p:txBody>
      </p:sp>
      <p:sp>
        <p:nvSpPr>
          <p:cNvPr id="5632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6" name="Object 2"/>
          <p:cNvGraphicFramePr>
            <a:graphicFrameLocks noChangeAspect="1"/>
          </p:cNvGraphicFramePr>
          <p:nvPr>
            <p:ph sz="half" idx="2"/>
          </p:nvPr>
        </p:nvGraphicFramePr>
        <p:xfrm>
          <a:off x="0" y="1165225"/>
          <a:ext cx="9144000" cy="4987925"/>
        </p:xfrm>
        <a:graphic>
          <a:graphicData uri="http://schemas.openxmlformats.org/presentationml/2006/ole">
            <p:oleObj spid="_x0000_s57346" name="Visio" r:id="rId3" imgW="12585192" imgH="6974434" progId="Visio.Drawing.11">
              <p:embed/>
            </p:oleObj>
          </a:graphicData>
        </a:graphic>
      </p:graphicFrame>
      <p:sp>
        <p:nvSpPr>
          <p:cNvPr id="57347" name="AutoShape 3"/>
          <p:cNvSpPr>
            <a:spLocks noChangeArrowheads="1"/>
          </p:cNvSpPr>
          <p:nvPr/>
        </p:nvSpPr>
        <p:spPr bwMode="auto">
          <a:xfrm>
            <a:off x="168275" y="4392613"/>
            <a:ext cx="3025775" cy="1579562"/>
          </a:xfrm>
          <a:prstGeom prst="wedgeRoundRectCallout">
            <a:avLst>
              <a:gd name="adj1" fmla="val 163380"/>
              <a:gd name="adj2" fmla="val -166481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Manually write XML to group component implementation artifacts &amp; metadata descriptors into component </a:t>
            </a:r>
            <a:r>
              <a:rPr lang="en-US" altLang="zh-CN">
                <a:ea typeface="宋体" pitchFamily="2" charset="-122"/>
              </a:rPr>
              <a:t>packages</a:t>
            </a:r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70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76813"/>
        </p:xfrm>
        <a:graphic>
          <a:graphicData uri="http://schemas.openxmlformats.org/presentationml/2006/ole">
            <p:oleObj spid="_x0000_s58370" name="Visio" r:id="rId3" imgW="12585192" imgH="6974434" progId="Visio.Drawing.11">
              <p:embed/>
            </p:oleObj>
          </a:graphicData>
        </a:graphic>
      </p:graphicFrame>
      <p:sp>
        <p:nvSpPr>
          <p:cNvPr id="58371" name="AutoShape 3"/>
          <p:cNvSpPr>
            <a:spLocks noChangeArrowheads="1"/>
          </p:cNvSpPr>
          <p:nvPr/>
        </p:nvSpPr>
        <p:spPr bwMode="auto">
          <a:xfrm>
            <a:off x="120650" y="2719388"/>
            <a:ext cx="3108325" cy="1552575"/>
          </a:xfrm>
          <a:prstGeom prst="wedgeRoundRectCallout">
            <a:avLst>
              <a:gd name="adj1" fmla="val 156690"/>
              <a:gd name="adj2" fmla="val 69222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Manually write XML to specify component interconnections &amp; composition of component </a:t>
            </a:r>
            <a:r>
              <a:rPr lang="en-US" altLang="zh-CN">
                <a:ea typeface="宋体" pitchFamily="2" charset="-122"/>
              </a:rPr>
              <a:t>assembly </a:t>
            </a:r>
            <a:r>
              <a:rPr lang="en-US" altLang="zh-CN" i="0">
                <a:ea typeface="宋体" pitchFamily="2" charset="-122"/>
              </a:rPr>
              <a:t>packages</a:t>
            </a:r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4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81575"/>
        </p:xfrm>
        <a:graphic>
          <a:graphicData uri="http://schemas.openxmlformats.org/presentationml/2006/ole">
            <p:oleObj spid="_x0000_s59394" name="Visio" r:id="rId3" imgW="12585192" imgH="6974434" progId="Visio.Drawing.11">
              <p:embed/>
            </p:oleObj>
          </a:graphicData>
        </a:graphic>
      </p:graphicFrame>
      <p:sp>
        <p:nvSpPr>
          <p:cNvPr id="59395" name="AutoShape 3"/>
          <p:cNvSpPr>
            <a:spLocks noChangeArrowheads="1"/>
          </p:cNvSpPr>
          <p:nvPr/>
        </p:nvSpPr>
        <p:spPr bwMode="auto">
          <a:xfrm>
            <a:off x="2419350" y="1423988"/>
            <a:ext cx="3665538" cy="985837"/>
          </a:xfrm>
          <a:prstGeom prst="wedgeRoundRectCallout">
            <a:avLst>
              <a:gd name="adj1" fmla="val 713"/>
              <a:gd name="adj2" fmla="val 267231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Manually decide how to configure &amp; deploy component </a:t>
            </a:r>
            <a:r>
              <a:rPr lang="en-US" altLang="zh-CN">
                <a:ea typeface="宋体" pitchFamily="2" charset="-122"/>
              </a:rPr>
              <a:t>assembly</a:t>
            </a:r>
            <a:r>
              <a:rPr lang="en-US" altLang="zh-CN" i="0">
                <a:ea typeface="宋体" pitchFamily="2" charset="-122"/>
              </a:rPr>
              <a:t> onto target domain</a:t>
            </a:r>
          </a:p>
        </p:txBody>
      </p:sp>
      <p:sp>
        <p:nvSpPr>
          <p:cNvPr id="59396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8" name="Object 2"/>
          <p:cNvGraphicFramePr>
            <a:graphicFrameLocks noChangeAspect="1"/>
          </p:cNvGraphicFramePr>
          <p:nvPr>
            <p:ph idx="1"/>
          </p:nvPr>
        </p:nvGraphicFramePr>
        <p:xfrm>
          <a:off x="0" y="1165225"/>
          <a:ext cx="9144000" cy="4978400"/>
        </p:xfrm>
        <a:graphic>
          <a:graphicData uri="http://schemas.openxmlformats.org/presentationml/2006/ole">
            <p:oleObj spid="_x0000_s60418" name="Visio" r:id="rId3" imgW="12585192" imgH="6974637" progId="Visio.Drawing.11">
              <p:embed/>
            </p:oleObj>
          </a:graphicData>
        </a:graphic>
      </p:graphicFrame>
      <p:sp>
        <p:nvSpPr>
          <p:cNvPr id="60419" name="AutoShape 3"/>
          <p:cNvSpPr>
            <a:spLocks noChangeArrowheads="1"/>
          </p:cNvSpPr>
          <p:nvPr/>
        </p:nvSpPr>
        <p:spPr bwMode="auto">
          <a:xfrm>
            <a:off x="5921375" y="3854450"/>
            <a:ext cx="2549525" cy="2420938"/>
          </a:xfrm>
          <a:prstGeom prst="wedgeRoundRectCallout">
            <a:avLst>
              <a:gd name="adj1" fmla="val -232315"/>
              <a:gd name="adj2" fmla="val -24426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Manually deploy component assembly packages onto target nodes according to deployment plan; Manually develop &amp; run benchmarks to evaluate system QoS</a:t>
            </a:r>
          </a:p>
        </p:txBody>
      </p:sp>
      <p:sp>
        <p:nvSpPr>
          <p:cNvPr id="60420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8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5900" y="423863"/>
            <a:ext cx="8763000" cy="1752600"/>
          </a:xfrm>
        </p:spPr>
        <p:txBody>
          <a:bodyPr/>
          <a:lstStyle/>
          <a:p>
            <a:pPr eaLnBrk="1" hangingPunct="1">
              <a:spcAft>
                <a:spcPct val="35000"/>
              </a:spcAft>
              <a:defRPr/>
            </a:pPr>
            <a:r>
              <a:rPr lang="en-US" altLang="zh-CN" b="1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Tutorial on the Lightweight</a:t>
            </a:r>
            <a:br>
              <a:rPr lang="en-US" altLang="zh-CN" b="1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</a:br>
            <a:r>
              <a:rPr lang="en-US" altLang="zh-CN" b="1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CORBA Component Model (CCM)</a:t>
            </a:r>
            <a:r>
              <a:rPr lang="en-US" altLang="zh-CN" sz="1600" b="1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/>
            </a:r>
            <a:br>
              <a:rPr lang="en-US" altLang="zh-CN" sz="1600" b="1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</a:br>
            <a:r>
              <a:rPr lang="en-US" altLang="zh-CN" sz="1600" b="1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/>
            </a:r>
            <a:br>
              <a:rPr lang="en-US" altLang="zh-CN" sz="1600" b="1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</a:br>
            <a:r>
              <a:rPr lang="en-US" altLang="zh-CN" sz="2800" b="1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Industrializing the Development of </a:t>
            </a:r>
            <a:br>
              <a:rPr lang="en-US" altLang="zh-CN" sz="2800" b="1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</a:br>
            <a:r>
              <a:rPr lang="en-US" altLang="zh-CN" sz="2800" b="1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Distributed Real-time &amp; Embedded Systems</a:t>
            </a:r>
          </a:p>
        </p:txBody>
      </p:sp>
      <p:sp>
        <p:nvSpPr>
          <p:cNvPr id="1678339" name="Rectangle 3"/>
          <p:cNvSpPr>
            <a:spLocks noChangeArrowheads="1"/>
          </p:cNvSpPr>
          <p:nvPr/>
        </p:nvSpPr>
        <p:spPr bwMode="auto">
          <a:xfrm>
            <a:off x="1387475" y="4970463"/>
            <a:ext cx="6421438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zh-CN" sz="2400" b="1">
                <a:solidFill>
                  <a:srgbClr val="33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Other contributors include Jai Balasubramanian, Kitty Balasubramanian, Gan Deng, Tao Lu, Bala Natarajan, Jeff Parsons, Craig Rodrigues,</a:t>
            </a:r>
            <a:r>
              <a:rPr lang="en-US" altLang="zh-CN" sz="2400">
                <a:solidFill>
                  <a:srgbClr val="336699"/>
                </a:solidFill>
                <a:latin typeface="Arial" pitchFamily="34" charset="0"/>
                <a:ea typeface="宋体" pitchFamily="2" charset="-122"/>
              </a:rPr>
              <a:t> </a:t>
            </a:r>
            <a:r>
              <a:rPr lang="en-US" altLang="zh-CN" sz="2400" b="1">
                <a:solidFill>
                  <a:srgbClr val="33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Nanbor Wang, &amp; Johnny Willemsen</a:t>
            </a:r>
            <a:endParaRPr lang="en-US" altLang="zh-CN" sz="2400">
              <a:solidFill>
                <a:srgbClr val="336699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75780" name="Text Box 5"/>
          <p:cNvSpPr txBox="1">
            <a:spLocks noChangeArrowheads="1"/>
          </p:cNvSpPr>
          <p:nvPr/>
        </p:nvSpPr>
        <p:spPr bwMode="auto">
          <a:xfrm>
            <a:off x="609600" y="2805113"/>
            <a:ext cx="7372350" cy="7620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0"/>
              </a:spcBef>
            </a:pPr>
            <a:endParaRPr lang="en-US" altLang="zh-CN" sz="2400" i="0">
              <a:solidFill>
                <a:srgbClr val="336699"/>
              </a:solidFill>
              <a:latin typeface="Impact" pitchFamily="34" charset="0"/>
              <a:ea typeface="宋体" pitchFamily="2" charset="-122"/>
            </a:endParaRPr>
          </a:p>
          <a:p>
            <a:pPr algn="ctr" eaLnBrk="0" hangingPunct="0">
              <a:spcBef>
                <a:spcPct val="0"/>
              </a:spcBef>
            </a:pPr>
            <a:r>
              <a:rPr lang="en-US" altLang="zh-CN" sz="20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    </a:t>
            </a:r>
            <a:r>
              <a:rPr lang="en-US" altLang="zh-CN" sz="16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	</a:t>
            </a:r>
          </a:p>
        </p:txBody>
      </p:sp>
      <p:sp>
        <p:nvSpPr>
          <p:cNvPr id="75781" name="Rectangle 6"/>
          <p:cNvSpPr>
            <a:spLocks noChangeArrowheads="1"/>
          </p:cNvSpPr>
          <p:nvPr/>
        </p:nvSpPr>
        <p:spPr bwMode="auto">
          <a:xfrm>
            <a:off x="636588" y="2836863"/>
            <a:ext cx="3781425" cy="15525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en-US" altLang="zh-CN" sz="24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Douglas C. Schmidt</a:t>
            </a:r>
          </a:p>
          <a:p>
            <a:pPr algn="ctr" eaLnBrk="0" hangingPunct="0">
              <a:spcBef>
                <a:spcPct val="0"/>
              </a:spcBef>
            </a:pPr>
            <a:r>
              <a:rPr lang="en-US" altLang="zh-CN" sz="2400">
                <a:latin typeface="Impact" pitchFamily="34" charset="0"/>
                <a:ea typeface="宋体" pitchFamily="2" charset="-122"/>
              </a:rPr>
              <a:t>  </a:t>
            </a:r>
          </a:p>
          <a:p>
            <a:pPr algn="ctr" eaLnBrk="0" hangingPunct="0">
              <a:spcBef>
                <a:spcPct val="0"/>
              </a:spcBef>
            </a:pPr>
            <a:r>
              <a:rPr lang="en-US" altLang="zh-CN" sz="24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Vanderbilt University </a:t>
            </a:r>
          </a:p>
          <a:p>
            <a:pPr algn="ctr" eaLnBrk="0" hangingPunct="0">
              <a:spcBef>
                <a:spcPct val="0"/>
              </a:spcBef>
            </a:pPr>
            <a:r>
              <a:rPr lang="en-US" altLang="zh-CN" sz="24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Nashville, Tennessee</a:t>
            </a:r>
          </a:p>
        </p:txBody>
      </p:sp>
      <p:sp>
        <p:nvSpPr>
          <p:cNvPr id="75782" name="Rectangle 10"/>
          <p:cNvSpPr>
            <a:spLocks noChangeArrowheads="1"/>
          </p:cNvSpPr>
          <p:nvPr/>
        </p:nvSpPr>
        <p:spPr bwMode="auto">
          <a:xfrm>
            <a:off x="4448175" y="2836863"/>
            <a:ext cx="3781425" cy="15525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en-US" altLang="zh-CN" sz="24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Frank Pilhofer</a:t>
            </a:r>
          </a:p>
          <a:p>
            <a:pPr algn="ctr" eaLnBrk="0" hangingPunct="0">
              <a:spcBef>
                <a:spcPct val="0"/>
              </a:spcBef>
            </a:pPr>
            <a:endParaRPr lang="en-US" altLang="zh-CN" sz="2400" i="0">
              <a:solidFill>
                <a:srgbClr val="336699"/>
              </a:solidFill>
              <a:latin typeface="Impact" pitchFamily="34" charset="0"/>
              <a:ea typeface="宋体" pitchFamily="2" charset="-122"/>
            </a:endParaRPr>
          </a:p>
          <a:p>
            <a:pPr algn="ctr" eaLnBrk="0" hangingPunct="0">
              <a:spcBef>
                <a:spcPct val="0"/>
              </a:spcBef>
            </a:pPr>
            <a:r>
              <a:rPr lang="en-US" altLang="zh-CN" sz="24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Mercury Computer Systems</a:t>
            </a:r>
          </a:p>
          <a:p>
            <a:pPr algn="ctr" eaLnBrk="0" hangingPunct="0">
              <a:spcBef>
                <a:spcPct val="0"/>
              </a:spcBef>
            </a:pPr>
            <a:r>
              <a:rPr lang="en-US" altLang="zh-CN" sz="2400" i="0">
                <a:solidFill>
                  <a:srgbClr val="336699"/>
                </a:solidFill>
                <a:latin typeface="Impact" pitchFamily="34" charset="0"/>
                <a:ea typeface="宋体" pitchFamily="2" charset="-122"/>
              </a:rPr>
              <a:t>Boston, Massachusetts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97E54ED7-FD96-498E-8C53-89BECD7CAD68}" type="slidenum">
              <a:rPr lang="zh-CN" altLang="en-US" smtClean="0">
                <a:latin typeface="Arial" charset="0"/>
              </a:rPr>
              <a:pPr/>
              <a:t>20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9113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57225" y="962025"/>
            <a:ext cx="8505825" cy="5019675"/>
          </a:xfrm>
          <a:noFill/>
        </p:spPr>
        <p:txBody>
          <a:bodyPr anchor="ctr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Comparing Application Development with CORBA 2.x vs. CCM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EA255F64-E186-4070-986B-4DD9FEBD6DBF}" type="datetime1">
              <a:rPr lang="zh-CN" altLang="en-US">
                <a:ea typeface="宋体" pitchFamily="2" charset="-122"/>
              </a:rPr>
              <a:pPr/>
              <a:t>2010-6-30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214019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A2AF954C-5F39-4080-B74A-6A912AECECD8}" type="slidenum">
              <a:rPr lang="zh-CN" altLang="en-US" smtClean="0">
                <a:latin typeface="Arial" charset="0"/>
              </a:rPr>
              <a:pPr/>
              <a:t>200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214020" name="Rectangle 6"/>
          <p:cNvSpPr>
            <a:spLocks noChangeArrowheads="1"/>
          </p:cNvSpPr>
          <p:nvPr/>
        </p:nvSpPr>
        <p:spPr bwMode="auto">
          <a:xfrm>
            <a:off x="1089025" y="2649538"/>
            <a:ext cx="7762875" cy="228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800" i="0">
                <a:solidFill>
                  <a:srgbClr val="FF3300"/>
                </a:solidFill>
                <a:ea typeface="宋体" pitchFamily="2" charset="-122"/>
              </a:rPr>
              <a:t>Overview of an MDD-based Component Application Development Lifecycle</a:t>
            </a:r>
            <a:endParaRPr lang="en-US" sz="4800" i="0">
              <a:solidFill>
                <a:srgbClr val="FF3300"/>
              </a:solidFill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2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0463"/>
          <a:ext cx="9144000" cy="4987925"/>
        </p:xfrm>
        <a:graphic>
          <a:graphicData uri="http://schemas.openxmlformats.org/presentationml/2006/ole">
            <p:oleObj spid="_x0000_s61442" name="Visio" r:id="rId3" imgW="12585192" imgH="6974434" progId="Visio.Drawing.11">
              <p:embed/>
            </p:oleObj>
          </a:graphicData>
        </a:graphic>
      </p:graphicFrame>
      <p:sp>
        <p:nvSpPr>
          <p:cNvPr id="61443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MDD-based Component Application Development Lifecycle</a:t>
            </a:r>
          </a:p>
        </p:txBody>
      </p:sp>
      <p:sp>
        <p:nvSpPr>
          <p:cNvPr id="61444" name="AutoShape 4"/>
          <p:cNvSpPr>
            <a:spLocks noChangeArrowheads="1"/>
          </p:cNvSpPr>
          <p:nvPr/>
        </p:nvSpPr>
        <p:spPr bwMode="auto">
          <a:xfrm>
            <a:off x="155575" y="4926013"/>
            <a:ext cx="2608263" cy="914400"/>
          </a:xfrm>
          <a:prstGeom prst="wedgeRoundRectCallout">
            <a:avLst>
              <a:gd name="adj1" fmla="val -39106"/>
              <a:gd name="adj2" fmla="val -298611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Use PICML to define IDL 2 types, e.g., </a:t>
            </a:r>
            <a:r>
              <a:rPr lang="en-US" altLang="zh-CN">
                <a:ea typeface="宋体" pitchFamily="2" charset="-122"/>
              </a:rPr>
              <a:t>supported</a:t>
            </a:r>
            <a:r>
              <a:rPr lang="en-US" altLang="zh-CN" i="0">
                <a:ea typeface="宋体" pitchFamily="2" charset="-122"/>
              </a:rPr>
              <a:t> interfaces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6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84750"/>
        </p:xfrm>
        <a:graphic>
          <a:graphicData uri="http://schemas.openxmlformats.org/presentationml/2006/ole">
            <p:oleObj spid="_x0000_s62466" name="Visio" r:id="rId3" imgW="12585192" imgH="6974434" progId="Visio.Drawing.11">
              <p:embed/>
            </p:oleObj>
          </a:graphicData>
        </a:graphic>
      </p:graphicFrame>
      <p:sp>
        <p:nvSpPr>
          <p:cNvPr id="62467" name="AutoShape 3"/>
          <p:cNvSpPr>
            <a:spLocks noChangeArrowheads="1"/>
          </p:cNvSpPr>
          <p:nvPr/>
        </p:nvSpPr>
        <p:spPr bwMode="auto">
          <a:xfrm>
            <a:off x="6084888" y="1060450"/>
            <a:ext cx="2908300" cy="1216025"/>
          </a:xfrm>
          <a:prstGeom prst="wedgeRoundRectCallout">
            <a:avLst>
              <a:gd name="adj1" fmla="val -187884"/>
              <a:gd name="adj2" fmla="val 38773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Use PICML to specify IDL 3 types, e.g., </a:t>
            </a:r>
            <a:r>
              <a:rPr lang="en-US" altLang="zh-CN">
                <a:ea typeface="宋体" pitchFamily="2" charset="-122"/>
              </a:rPr>
              <a:t>provided &amp; required</a:t>
            </a:r>
            <a:r>
              <a:rPr lang="en-US" altLang="zh-CN" i="0">
                <a:ea typeface="宋体" pitchFamily="2" charset="-122"/>
              </a:rPr>
              <a:t> interfaces</a:t>
            </a:r>
          </a:p>
        </p:txBody>
      </p:sp>
      <p:sp>
        <p:nvSpPr>
          <p:cNvPr id="62468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MDD-based 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90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87925"/>
        </p:xfrm>
        <a:graphic>
          <a:graphicData uri="http://schemas.openxmlformats.org/presentationml/2006/ole">
            <p:oleObj spid="_x0000_s63490" name="Visio" r:id="rId3" imgW="12585192" imgH="6974434" progId="Visio.Drawing.11">
              <p:embed/>
            </p:oleObj>
          </a:graphicData>
        </a:graphic>
      </p:graphicFrame>
      <p:sp>
        <p:nvSpPr>
          <p:cNvPr id="63491" name="AutoShape 3"/>
          <p:cNvSpPr>
            <a:spLocks noChangeArrowheads="1"/>
          </p:cNvSpPr>
          <p:nvPr/>
        </p:nvSpPr>
        <p:spPr bwMode="auto">
          <a:xfrm>
            <a:off x="0" y="3541713"/>
            <a:ext cx="3306763" cy="2205037"/>
          </a:xfrm>
          <a:prstGeom prst="wedgeRoundRectCallout">
            <a:avLst>
              <a:gd name="adj1" fmla="val 54417"/>
              <a:gd name="adj2" fmla="val -109611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Use Rhapsody to implement component </a:t>
            </a:r>
            <a:r>
              <a:rPr lang="en-US" altLang="zh-CN">
                <a:ea typeface="宋体" pitchFamily="2" charset="-122"/>
              </a:rPr>
              <a:t>executors</a:t>
            </a:r>
            <a:r>
              <a:rPr lang="en-US" altLang="zh-CN" i="0">
                <a:ea typeface="宋体" pitchFamily="2" charset="-122"/>
              </a:rPr>
              <a:t>; associate components with component executors &amp; their homes via the </a:t>
            </a:r>
            <a:r>
              <a:rPr lang="en-US" altLang="zh-CN">
                <a:ea typeface="宋体" pitchFamily="2" charset="-122"/>
              </a:rPr>
              <a:t>Component Implementation Definition Language</a:t>
            </a:r>
            <a:r>
              <a:rPr lang="en-US" altLang="zh-CN" i="0">
                <a:ea typeface="宋体" pitchFamily="2" charset="-122"/>
              </a:rPr>
              <a:t> (CIDL)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MDD-based Component Application Development Lifecycle</a:t>
            </a:r>
          </a:p>
        </p:txBody>
      </p:sp>
      <p:sp>
        <p:nvSpPr>
          <p:cNvPr id="63493" name="Rectangle 5"/>
          <p:cNvSpPr>
            <a:spLocks noChangeArrowheads="1"/>
          </p:cNvSpPr>
          <p:nvPr/>
        </p:nvSpPr>
        <p:spPr bwMode="auto">
          <a:xfrm>
            <a:off x="-3175" y="6515100"/>
            <a:ext cx="9196388" cy="31432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en-US" sz="1400" b="1" i="0"/>
              <a:t>www.ilogix.com/webinar-detail.aspx?id=56&amp;webtype=od&amp;sem_title=WEB-VOD-CORBA-NOV05-DESC1.TXT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4" name="Object 2"/>
          <p:cNvGraphicFramePr>
            <a:graphicFrameLocks noChangeAspect="1"/>
          </p:cNvGraphicFramePr>
          <p:nvPr>
            <p:ph sz="half" idx="2"/>
          </p:nvPr>
        </p:nvGraphicFramePr>
        <p:xfrm>
          <a:off x="0" y="1165225"/>
          <a:ext cx="9144000" cy="4987925"/>
        </p:xfrm>
        <a:graphic>
          <a:graphicData uri="http://schemas.openxmlformats.org/presentationml/2006/ole">
            <p:oleObj spid="_x0000_s64514" name="Visio" r:id="rId3" imgW="12585192" imgH="6974434" progId="Visio.Drawing.11">
              <p:embed/>
            </p:oleObj>
          </a:graphicData>
        </a:graphic>
      </p:graphicFrame>
      <p:sp>
        <p:nvSpPr>
          <p:cNvPr id="64515" name="AutoShape 3"/>
          <p:cNvSpPr>
            <a:spLocks noChangeArrowheads="1"/>
          </p:cNvSpPr>
          <p:nvPr/>
        </p:nvSpPr>
        <p:spPr bwMode="auto">
          <a:xfrm>
            <a:off x="168275" y="4392613"/>
            <a:ext cx="3810000" cy="1308100"/>
          </a:xfrm>
          <a:prstGeom prst="wedgeRoundRectCallout">
            <a:avLst>
              <a:gd name="adj1" fmla="val 119458"/>
              <a:gd name="adj2" fmla="val -190657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Use PICML to group component implementation artifacts &amp; metadata descriptors into component </a:t>
            </a:r>
            <a:r>
              <a:rPr lang="en-US" altLang="zh-CN">
                <a:ea typeface="宋体" pitchFamily="2" charset="-122"/>
              </a:rPr>
              <a:t>packages</a:t>
            </a:r>
          </a:p>
        </p:txBody>
      </p:sp>
      <p:sp>
        <p:nvSpPr>
          <p:cNvPr id="64516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MDD-based 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8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76813"/>
        </p:xfrm>
        <a:graphic>
          <a:graphicData uri="http://schemas.openxmlformats.org/presentationml/2006/ole">
            <p:oleObj spid="_x0000_s65538" name="Visio" r:id="rId3" imgW="12585192" imgH="6974434" progId="Visio.Drawing.11">
              <p:embed/>
            </p:oleObj>
          </a:graphicData>
        </a:graphic>
      </p:graphicFrame>
      <p:sp>
        <p:nvSpPr>
          <p:cNvPr id="65539" name="AutoShape 3"/>
          <p:cNvSpPr>
            <a:spLocks noChangeArrowheads="1"/>
          </p:cNvSpPr>
          <p:nvPr/>
        </p:nvSpPr>
        <p:spPr bwMode="auto">
          <a:xfrm>
            <a:off x="0" y="2719388"/>
            <a:ext cx="3400425" cy="1252537"/>
          </a:xfrm>
          <a:prstGeom prst="wedgeRoundRectCallout">
            <a:avLst>
              <a:gd name="adj1" fmla="val 142481"/>
              <a:gd name="adj2" fmla="val 97782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Use PICML to specify component interconnections &amp; composition of component </a:t>
            </a:r>
            <a:r>
              <a:rPr lang="en-US" altLang="zh-CN">
                <a:ea typeface="宋体" pitchFamily="2" charset="-122"/>
              </a:rPr>
              <a:t>assembly </a:t>
            </a:r>
            <a:r>
              <a:rPr lang="en-US" altLang="zh-CN" i="0">
                <a:ea typeface="宋体" pitchFamily="2" charset="-122"/>
              </a:rPr>
              <a:t>packages</a:t>
            </a:r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MDD-based 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2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81575"/>
        </p:xfrm>
        <a:graphic>
          <a:graphicData uri="http://schemas.openxmlformats.org/presentationml/2006/ole">
            <p:oleObj spid="_x0000_s66562" name="Visio" r:id="rId3" imgW="12585192" imgH="6974434" progId="Visio.Drawing.11">
              <p:embed/>
            </p:oleObj>
          </a:graphicData>
        </a:graphic>
      </p:graphicFrame>
      <p:sp>
        <p:nvSpPr>
          <p:cNvPr id="66563" name="AutoShape 3"/>
          <p:cNvSpPr>
            <a:spLocks noChangeArrowheads="1"/>
          </p:cNvSpPr>
          <p:nvPr/>
        </p:nvSpPr>
        <p:spPr bwMode="auto">
          <a:xfrm>
            <a:off x="2419350" y="1423988"/>
            <a:ext cx="3435350" cy="1266825"/>
          </a:xfrm>
          <a:prstGeom prst="wedgeRoundRectCallout">
            <a:avLst>
              <a:gd name="adj1" fmla="val 4111"/>
              <a:gd name="adj2" fmla="val 196866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Use PICML &amp; OCML to decide how to configure &amp; deploy the component </a:t>
            </a:r>
            <a:r>
              <a:rPr lang="en-US" altLang="zh-CN">
                <a:ea typeface="宋体" pitchFamily="2" charset="-122"/>
              </a:rPr>
              <a:t>assembly </a:t>
            </a:r>
            <a:r>
              <a:rPr lang="en-US" altLang="zh-CN" i="0">
                <a:ea typeface="宋体" pitchFamily="2" charset="-122"/>
              </a:rPr>
              <a:t>onto target domain</a:t>
            </a:r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MDD-based 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6" name="Object 2"/>
          <p:cNvGraphicFramePr>
            <a:graphicFrameLocks noChangeAspect="1"/>
          </p:cNvGraphicFramePr>
          <p:nvPr>
            <p:ph idx="1"/>
          </p:nvPr>
        </p:nvGraphicFramePr>
        <p:xfrm>
          <a:off x="0" y="1165225"/>
          <a:ext cx="9144000" cy="4978400"/>
        </p:xfrm>
        <a:graphic>
          <a:graphicData uri="http://schemas.openxmlformats.org/presentationml/2006/ole">
            <p:oleObj spid="_x0000_s67586" name="Visio" r:id="rId3" imgW="12585192" imgH="6974434" progId="Visio.Drawing.11">
              <p:embed/>
            </p:oleObj>
          </a:graphicData>
        </a:graphic>
      </p:graphicFrame>
      <p:sp>
        <p:nvSpPr>
          <p:cNvPr id="67587" name="AutoShape 3"/>
          <p:cNvSpPr>
            <a:spLocks noChangeArrowheads="1"/>
          </p:cNvSpPr>
          <p:nvPr/>
        </p:nvSpPr>
        <p:spPr bwMode="auto">
          <a:xfrm>
            <a:off x="5216525" y="3011488"/>
            <a:ext cx="2579688" cy="2690812"/>
          </a:xfrm>
          <a:prstGeom prst="wedgeRoundRectCallout">
            <a:avLst>
              <a:gd name="adj1" fmla="val -202861"/>
              <a:gd name="adj2" fmla="val 4338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Use PICML &amp; RACE to deploy component assembly packages onto target nodes according to a deployment plan; use CUTS to develop &amp; run benchmarks that evaluate system QoS</a:t>
            </a:r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MDD-based Component Application Development Lifecycle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381000"/>
          </a:xfrm>
        </p:spPr>
        <p:txBody>
          <a:bodyPr/>
          <a:lstStyle/>
          <a:p>
            <a:pPr eaLnBrk="1" hangingPunct="1"/>
            <a:r>
              <a:rPr lang="en-US" sz="3200" smtClean="0">
                <a:latin typeface="Arial Narrow" pitchFamily="34" charset="0"/>
              </a:rPr>
              <a:t>Summary of MDD-based Component Development Lifecycle</a:t>
            </a:r>
          </a:p>
        </p:txBody>
      </p:sp>
      <p:graphicFrame>
        <p:nvGraphicFramePr>
          <p:cNvPr id="1701891" name="Object 2"/>
          <p:cNvGraphicFramePr>
            <a:graphicFrameLocks noChangeAspect="1"/>
          </p:cNvGraphicFramePr>
          <p:nvPr/>
        </p:nvGraphicFramePr>
        <p:xfrm>
          <a:off x="325438" y="850900"/>
          <a:ext cx="3654425" cy="3101975"/>
        </p:xfrm>
        <a:graphic>
          <a:graphicData uri="http://schemas.openxmlformats.org/presentationml/2006/ole">
            <p:oleObj spid="_x0000_s68610" name="Visio" r:id="rId3" imgW="3813345" imgH="3236887" progId="Visio.Drawing.11">
              <p:embed/>
            </p:oleObj>
          </a:graphicData>
        </a:graphic>
      </p:graphicFrame>
      <p:graphicFrame>
        <p:nvGraphicFramePr>
          <p:cNvPr id="1701892" name="Object 3"/>
          <p:cNvGraphicFramePr>
            <a:graphicFrameLocks noChangeAspect="1"/>
          </p:cNvGraphicFramePr>
          <p:nvPr/>
        </p:nvGraphicFramePr>
        <p:xfrm>
          <a:off x="2692400" y="2024063"/>
          <a:ext cx="2025650" cy="998537"/>
        </p:xfrm>
        <a:graphic>
          <a:graphicData uri="http://schemas.openxmlformats.org/presentationml/2006/ole">
            <p:oleObj spid="_x0000_s68611" name="Visio" r:id="rId4" imgW="2107209" imgH="1037636" progId="Visio.Drawing.11">
              <p:embed/>
            </p:oleObj>
          </a:graphicData>
        </a:graphic>
      </p:graphicFrame>
      <p:graphicFrame>
        <p:nvGraphicFramePr>
          <p:cNvPr id="1701893" name="Object 4"/>
          <p:cNvGraphicFramePr>
            <a:graphicFrameLocks noChangeAspect="1"/>
          </p:cNvGraphicFramePr>
          <p:nvPr/>
        </p:nvGraphicFramePr>
        <p:xfrm>
          <a:off x="5164138" y="1131888"/>
          <a:ext cx="3425825" cy="1260475"/>
        </p:xfrm>
        <a:graphic>
          <a:graphicData uri="http://schemas.openxmlformats.org/presentationml/2006/ole">
            <p:oleObj spid="_x0000_s68612" name="Visio" r:id="rId5" imgW="3980985" imgH="1465050" progId="Visio.Drawing.11">
              <p:embed/>
            </p:oleObj>
          </a:graphicData>
        </a:graphic>
      </p:graphicFrame>
      <p:graphicFrame>
        <p:nvGraphicFramePr>
          <p:cNvPr id="1701894" name="Object 5"/>
          <p:cNvGraphicFramePr>
            <a:graphicFrameLocks noChangeAspect="1"/>
          </p:cNvGraphicFramePr>
          <p:nvPr/>
        </p:nvGraphicFramePr>
        <p:xfrm>
          <a:off x="4276725" y="2387600"/>
          <a:ext cx="2744788" cy="1079500"/>
        </p:xfrm>
        <a:graphic>
          <a:graphicData uri="http://schemas.openxmlformats.org/presentationml/2006/ole">
            <p:oleObj spid="_x0000_s68613" name="Visio" r:id="rId6" imgW="2745430" imgH="1079335" progId="Visio.Drawing.11">
              <p:embed/>
            </p:oleObj>
          </a:graphicData>
        </a:graphic>
      </p:graphicFrame>
      <p:graphicFrame>
        <p:nvGraphicFramePr>
          <p:cNvPr id="1701895" name="Object 6"/>
          <p:cNvGraphicFramePr>
            <a:graphicFrameLocks noChangeAspect="1"/>
          </p:cNvGraphicFramePr>
          <p:nvPr/>
        </p:nvGraphicFramePr>
        <p:xfrm>
          <a:off x="852488" y="3692525"/>
          <a:ext cx="3117850" cy="2071688"/>
        </p:xfrm>
        <a:graphic>
          <a:graphicData uri="http://schemas.openxmlformats.org/presentationml/2006/ole">
            <p:oleObj spid="_x0000_s68614" name="Visio" r:id="rId7" imgW="3388484" imgH="2250630" progId="Visio.Drawing.11">
              <p:embed/>
            </p:oleObj>
          </a:graphicData>
        </a:graphic>
      </p:graphicFrame>
      <p:graphicFrame>
        <p:nvGraphicFramePr>
          <p:cNvPr id="1701896" name="Object 7"/>
          <p:cNvGraphicFramePr>
            <a:graphicFrameLocks noChangeAspect="1"/>
          </p:cNvGraphicFramePr>
          <p:nvPr/>
        </p:nvGraphicFramePr>
        <p:xfrm>
          <a:off x="4105275" y="3611563"/>
          <a:ext cx="2439988" cy="1824037"/>
        </p:xfrm>
        <a:graphic>
          <a:graphicData uri="http://schemas.openxmlformats.org/presentationml/2006/ole">
            <p:oleObj spid="_x0000_s68615" name="Visio" r:id="rId8" imgW="2440630" imgH="1823960" progId="Visio.Drawing.11">
              <p:embed/>
            </p:oleObj>
          </a:graphicData>
        </a:graphic>
      </p:graphicFrame>
      <p:graphicFrame>
        <p:nvGraphicFramePr>
          <p:cNvPr id="1701897" name="Object 8"/>
          <p:cNvGraphicFramePr>
            <a:graphicFrameLocks noChangeAspect="1"/>
          </p:cNvGraphicFramePr>
          <p:nvPr/>
        </p:nvGraphicFramePr>
        <p:xfrm>
          <a:off x="6564313" y="3444875"/>
          <a:ext cx="2435225" cy="1138238"/>
        </p:xfrm>
        <a:graphic>
          <a:graphicData uri="http://schemas.openxmlformats.org/presentationml/2006/ole">
            <p:oleObj spid="_x0000_s68616" name="Visio" r:id="rId9" imgW="2435426" imgH="1138905" progId="Visio.Drawing.11">
              <p:embed/>
            </p:oleObj>
          </a:graphicData>
        </a:graphic>
      </p:graphicFrame>
      <p:graphicFrame>
        <p:nvGraphicFramePr>
          <p:cNvPr id="1701898" name="Object 9"/>
          <p:cNvGraphicFramePr>
            <a:graphicFrameLocks noChangeAspect="1"/>
          </p:cNvGraphicFramePr>
          <p:nvPr/>
        </p:nvGraphicFramePr>
        <p:xfrm>
          <a:off x="5319713" y="4594225"/>
          <a:ext cx="1857375" cy="860425"/>
        </p:xfrm>
        <a:graphic>
          <a:graphicData uri="http://schemas.openxmlformats.org/presentationml/2006/ole">
            <p:oleObj spid="_x0000_s68617" name="Visio" r:id="rId10" imgW="1858165" imgH="860787" progId="Visio.Drawing.11">
              <p:embed/>
            </p:oleObj>
          </a:graphicData>
        </a:graphic>
      </p:graphicFrame>
      <p:graphicFrame>
        <p:nvGraphicFramePr>
          <p:cNvPr id="1701899" name="Object 10"/>
          <p:cNvGraphicFramePr>
            <a:graphicFrameLocks noChangeAspect="1"/>
          </p:cNvGraphicFramePr>
          <p:nvPr/>
        </p:nvGraphicFramePr>
        <p:xfrm>
          <a:off x="1539875" y="5554663"/>
          <a:ext cx="4791075" cy="965200"/>
        </p:xfrm>
        <a:graphic>
          <a:graphicData uri="http://schemas.openxmlformats.org/presentationml/2006/ole">
            <p:oleObj spid="_x0000_s68618" name="Visio" r:id="rId11" imgW="5259287" imgH="1060347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CORBA 2.x User Roles</a:t>
            </a: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743075"/>
            <a:ext cx="8839200" cy="4429125"/>
          </a:xfrm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en-US" altLang="zh-CN" smtClean="0">
                <a:ea typeface="宋体" pitchFamily="2" charset="-122"/>
              </a:rPr>
              <a:t>Object interface designers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mtClean="0">
                <a:ea typeface="宋体" pitchFamily="2" charset="-122"/>
              </a:rPr>
              <a:t>Server developers</a:t>
            </a:r>
            <a:endParaRPr lang="en-US" altLang="zh-CN" sz="700" smtClean="0">
              <a:ea typeface="宋体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mtClean="0">
                <a:ea typeface="宋体" pitchFamily="2" charset="-122"/>
              </a:rPr>
              <a:t>Client application developers</a:t>
            </a:r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4306888" y="1069975"/>
          <a:ext cx="4041775" cy="4972050"/>
        </p:xfrm>
        <a:graphic>
          <a:graphicData uri="http://schemas.openxmlformats.org/presentationml/2006/ole">
            <p:oleObj spid="_x0000_s4098" r:id="rId4" imgW="5494680" imgH="889164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95250" y="342900"/>
            <a:ext cx="8991600" cy="762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CORBA 2.x Application Development Lifecycle</a:t>
            </a:r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>
            <p:ph sz="half" idx="2"/>
          </p:nvPr>
        </p:nvGraphicFramePr>
        <p:xfrm>
          <a:off x="1593850" y="2212975"/>
          <a:ext cx="6659563" cy="3275013"/>
        </p:xfrm>
        <a:graphic>
          <a:graphicData uri="http://schemas.openxmlformats.org/presentationml/2006/ole">
            <p:oleObj spid="_x0000_s5122" name="Visio" r:id="rId3" imgW="5965577" imgH="3141988" progId="Visio.Drawing.11">
              <p:embed/>
            </p:oleObj>
          </a:graphicData>
        </a:graphic>
      </p:graphicFrame>
      <p:sp>
        <p:nvSpPr>
          <p:cNvPr id="802821" name="AutoShape 5"/>
          <p:cNvSpPr>
            <a:spLocks noChangeArrowheads="1"/>
          </p:cNvSpPr>
          <p:nvPr/>
        </p:nvSpPr>
        <p:spPr bwMode="auto">
          <a:xfrm>
            <a:off x="3919538" y="1201738"/>
            <a:ext cx="4541837" cy="685800"/>
          </a:xfrm>
          <a:prstGeom prst="wedgeRoundRectCallout">
            <a:avLst>
              <a:gd name="adj1" fmla="val 21444"/>
              <a:gd name="adj2" fmla="val 254630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Implement servants &amp; write </a:t>
            </a:r>
            <a:r>
              <a:rPr lang="en-US" altLang="zh-CN" b="1">
                <a:ea typeface="宋体" pitchFamily="2" charset="-122"/>
              </a:rPr>
              <a:t>all</a:t>
            </a:r>
            <a:r>
              <a:rPr lang="en-US" altLang="zh-CN" i="0">
                <a:ea typeface="宋体" pitchFamily="2" charset="-122"/>
              </a:rPr>
              <a:t> the code required to bootstrap &amp; run the server</a:t>
            </a:r>
          </a:p>
        </p:txBody>
      </p:sp>
      <p:sp>
        <p:nvSpPr>
          <p:cNvPr id="802823" name="Rectangle 7"/>
          <p:cNvSpPr>
            <a:spLocks noChangeArrowheads="1"/>
          </p:cNvSpPr>
          <p:nvPr/>
        </p:nvSpPr>
        <p:spPr bwMode="auto">
          <a:xfrm>
            <a:off x="690563" y="5487988"/>
            <a:ext cx="7835900" cy="7112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CORBA 2.x supports programming by development (engineering) rather than programming by assembly (manufacturing)</a:t>
            </a:r>
          </a:p>
        </p:txBody>
      </p:sp>
      <p:sp>
        <p:nvSpPr>
          <p:cNvPr id="5126" name="AutoShape 8"/>
          <p:cNvSpPr>
            <a:spLocks noChangeArrowheads="1"/>
          </p:cNvSpPr>
          <p:nvPr/>
        </p:nvSpPr>
        <p:spPr bwMode="auto">
          <a:xfrm>
            <a:off x="342900" y="1116013"/>
            <a:ext cx="2409825" cy="685800"/>
          </a:xfrm>
          <a:prstGeom prst="wedgeRoundRectCallout">
            <a:avLst>
              <a:gd name="adj1" fmla="val -3690"/>
              <a:gd name="adj2" fmla="val 235185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Specification of IDL interfaces of objects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2821" grpId="0" animBg="1"/>
      <p:bldP spid="80282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User Roles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152525"/>
            <a:ext cx="5094288" cy="4908550"/>
          </a:xfrm>
        </p:spPr>
        <p:txBody>
          <a:bodyPr/>
          <a:lstStyle/>
          <a:p>
            <a:pPr marL="174625" indent="-174625" eaLnBrk="1" hangingPunct="1">
              <a:spcBef>
                <a:spcPct val="50000"/>
              </a:spcBef>
            </a:pPr>
            <a:r>
              <a:rPr lang="en-US" altLang="zh-CN" smtClean="0">
                <a:ea typeface="宋体" pitchFamily="2" charset="-122"/>
              </a:rPr>
              <a:t>Component designers</a:t>
            </a:r>
            <a:endParaRPr lang="en-US" altLang="zh-CN" sz="700" smtClean="0">
              <a:ea typeface="宋体" pitchFamily="2" charset="-122"/>
            </a:endParaRPr>
          </a:p>
          <a:p>
            <a:pPr marL="174625" indent="-174625" eaLnBrk="1" hangingPunct="1">
              <a:spcBef>
                <a:spcPct val="50000"/>
              </a:spcBef>
            </a:pPr>
            <a:r>
              <a:rPr lang="en-US" altLang="zh-CN" smtClean="0">
                <a:ea typeface="宋体" pitchFamily="2" charset="-122"/>
              </a:rPr>
              <a:t>Component clients</a:t>
            </a:r>
            <a:endParaRPr lang="en-US" altLang="zh-CN" sz="700" smtClean="0">
              <a:ea typeface="宋体" pitchFamily="2" charset="-122"/>
            </a:endParaRPr>
          </a:p>
          <a:p>
            <a:pPr marL="174625" indent="-174625" eaLnBrk="1" hangingPunct="1">
              <a:spcBef>
                <a:spcPct val="50000"/>
              </a:spcBef>
            </a:pPr>
            <a:r>
              <a:rPr lang="en-US" altLang="zh-CN" smtClean="0">
                <a:ea typeface="宋体" pitchFamily="2" charset="-122"/>
              </a:rPr>
              <a:t>Composition designers</a:t>
            </a:r>
            <a:endParaRPr lang="en-US" altLang="zh-CN" sz="700" smtClean="0">
              <a:ea typeface="宋体" pitchFamily="2" charset="-122"/>
            </a:endParaRPr>
          </a:p>
          <a:p>
            <a:pPr marL="174625" indent="-174625" eaLnBrk="1" hangingPunct="1">
              <a:spcBef>
                <a:spcPct val="50000"/>
              </a:spcBef>
            </a:pPr>
            <a:r>
              <a:rPr lang="en-US" altLang="zh-CN" smtClean="0">
                <a:ea typeface="宋体" pitchFamily="2" charset="-122"/>
              </a:rPr>
              <a:t>Component implementers</a:t>
            </a:r>
            <a:endParaRPr lang="en-US" altLang="zh-CN" sz="700" smtClean="0">
              <a:ea typeface="宋体" pitchFamily="2" charset="-122"/>
            </a:endParaRPr>
          </a:p>
          <a:p>
            <a:pPr marL="174625" indent="-174625" eaLnBrk="1" hangingPunct="1">
              <a:spcBef>
                <a:spcPct val="50000"/>
              </a:spcBef>
            </a:pPr>
            <a:r>
              <a:rPr lang="en-US" altLang="zh-CN" smtClean="0">
                <a:ea typeface="宋体" pitchFamily="2" charset="-122"/>
              </a:rPr>
              <a:t>Component packagers</a:t>
            </a:r>
            <a:endParaRPr lang="en-US" altLang="zh-CN" sz="700" smtClean="0">
              <a:ea typeface="宋体" pitchFamily="2" charset="-122"/>
            </a:endParaRPr>
          </a:p>
          <a:p>
            <a:pPr marL="174625" indent="-174625" eaLnBrk="1" hangingPunct="1">
              <a:spcBef>
                <a:spcPct val="50000"/>
              </a:spcBef>
            </a:pPr>
            <a:r>
              <a:rPr lang="en-US" altLang="zh-CN" smtClean="0">
                <a:ea typeface="宋体" pitchFamily="2" charset="-122"/>
              </a:rPr>
              <a:t>Component deployers</a:t>
            </a:r>
          </a:p>
          <a:p>
            <a:pPr marL="174625" indent="-174625" eaLnBrk="1" hangingPunct="1">
              <a:spcBef>
                <a:spcPct val="50000"/>
              </a:spcBef>
            </a:pPr>
            <a:r>
              <a:rPr lang="en-US" altLang="zh-CN" smtClean="0">
                <a:ea typeface="宋体" pitchFamily="2" charset="-122"/>
              </a:rPr>
              <a:t>Component end-users</a:t>
            </a:r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4295775" y="977900"/>
          <a:ext cx="4362450" cy="5222875"/>
        </p:xfrm>
        <a:graphic>
          <a:graphicData uri="http://schemas.openxmlformats.org/presentationml/2006/ole">
            <p:oleObj spid="_x0000_s6146" name="Visio" r:id="rId4" imgW="4683025" imgH="7593519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0463"/>
          <a:ext cx="9144000" cy="4987925"/>
        </p:xfrm>
        <a:graphic>
          <a:graphicData uri="http://schemas.openxmlformats.org/presentationml/2006/ole">
            <p:oleObj spid="_x0000_s7170" name="Visio" r:id="rId3" imgW="12585192" imgH="6974434" progId="Visio.Drawing.11">
              <p:embed/>
            </p:oleObj>
          </a:graphicData>
        </a:graphic>
      </p:graphicFrame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Application Development Lifecycle</a:t>
            </a:r>
          </a:p>
        </p:txBody>
      </p:sp>
      <p:sp>
        <p:nvSpPr>
          <p:cNvPr id="7172" name="AutoShape 11"/>
          <p:cNvSpPr>
            <a:spLocks noChangeArrowheads="1"/>
          </p:cNvSpPr>
          <p:nvPr/>
        </p:nvSpPr>
        <p:spPr bwMode="auto">
          <a:xfrm>
            <a:off x="155575" y="4926013"/>
            <a:ext cx="2447925" cy="914400"/>
          </a:xfrm>
          <a:prstGeom prst="wedgeRoundRectCallout">
            <a:avLst>
              <a:gd name="adj1" fmla="val -38394"/>
              <a:gd name="adj2" fmla="val -298611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Specification of IDL 2 types, e.g., </a:t>
            </a:r>
            <a:r>
              <a:rPr lang="en-US" altLang="zh-CN">
                <a:ea typeface="宋体" pitchFamily="2" charset="-122"/>
              </a:rPr>
              <a:t>supported</a:t>
            </a:r>
            <a:r>
              <a:rPr lang="en-US" altLang="zh-CN" i="0">
                <a:ea typeface="宋体" pitchFamily="2" charset="-122"/>
              </a:rPr>
              <a:t> interfaces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84750"/>
        </p:xfrm>
        <a:graphic>
          <a:graphicData uri="http://schemas.openxmlformats.org/presentationml/2006/ole">
            <p:oleObj spid="_x0000_s8194" name="Visio" r:id="rId3" imgW="12585192" imgH="6974434" progId="Visio.Drawing.11">
              <p:embed/>
            </p:oleObj>
          </a:graphicData>
        </a:graphic>
      </p:graphicFrame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Application Development Lifecycle</a:t>
            </a:r>
          </a:p>
        </p:txBody>
      </p:sp>
      <p:sp>
        <p:nvSpPr>
          <p:cNvPr id="8196" name="AutoShape 5"/>
          <p:cNvSpPr>
            <a:spLocks noChangeArrowheads="1"/>
          </p:cNvSpPr>
          <p:nvPr/>
        </p:nvSpPr>
        <p:spPr bwMode="auto">
          <a:xfrm>
            <a:off x="6084888" y="1060450"/>
            <a:ext cx="2908300" cy="915988"/>
          </a:xfrm>
          <a:prstGeom prst="wedgeRoundRectCallout">
            <a:avLst>
              <a:gd name="adj1" fmla="val -187884"/>
              <a:gd name="adj2" fmla="val 67852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Specification of IDL 3 types, e.g., </a:t>
            </a:r>
            <a:r>
              <a:rPr lang="en-US" altLang="zh-CN">
                <a:ea typeface="宋体" pitchFamily="2" charset="-122"/>
              </a:rPr>
              <a:t>provided &amp; required</a:t>
            </a:r>
            <a:r>
              <a:rPr lang="en-US" altLang="zh-CN" i="0">
                <a:ea typeface="宋体" pitchFamily="2" charset="-122"/>
              </a:rPr>
              <a:t> interfaces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87925"/>
        </p:xfrm>
        <a:graphic>
          <a:graphicData uri="http://schemas.openxmlformats.org/presentationml/2006/ole">
            <p:oleObj spid="_x0000_s9218" name="Visio" r:id="rId3" imgW="12585192" imgH="6974434" progId="Visio.Drawing.11">
              <p:embed/>
            </p:oleObj>
          </a:graphicData>
        </a:graphic>
      </p:graphicFrame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Application Development Lifecycle</a:t>
            </a:r>
          </a:p>
        </p:txBody>
      </p:sp>
      <p:sp>
        <p:nvSpPr>
          <p:cNvPr id="9220" name="AutoShape 5"/>
          <p:cNvSpPr>
            <a:spLocks noChangeArrowheads="1"/>
          </p:cNvSpPr>
          <p:nvPr/>
        </p:nvSpPr>
        <p:spPr bwMode="auto">
          <a:xfrm>
            <a:off x="0" y="3541713"/>
            <a:ext cx="3295650" cy="2163762"/>
          </a:xfrm>
          <a:prstGeom prst="wedgeRoundRectCallout">
            <a:avLst>
              <a:gd name="adj1" fmla="val 54769"/>
              <a:gd name="adj2" fmla="val -110750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Implementation of component </a:t>
            </a:r>
            <a:r>
              <a:rPr lang="en-US" altLang="zh-CN">
                <a:ea typeface="宋体" pitchFamily="2" charset="-122"/>
              </a:rPr>
              <a:t>executors</a:t>
            </a:r>
            <a:r>
              <a:rPr lang="en-US" altLang="zh-CN" i="0">
                <a:ea typeface="宋体" pitchFamily="2" charset="-122"/>
              </a:rPr>
              <a:t>, plus association of components with component executors &amp; their homes via the </a:t>
            </a:r>
            <a:r>
              <a:rPr lang="en-US" altLang="zh-CN">
                <a:ea typeface="宋体" pitchFamily="2" charset="-122"/>
              </a:rPr>
              <a:t>Component Implementation Definition Language</a:t>
            </a:r>
            <a:r>
              <a:rPr lang="en-US" altLang="zh-CN" i="0">
                <a:ea typeface="宋体" pitchFamily="2" charset="-122"/>
              </a:rPr>
              <a:t> (CIDL)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>
            <p:ph sz="half" idx="2"/>
          </p:nvPr>
        </p:nvGraphicFramePr>
        <p:xfrm>
          <a:off x="0" y="1165225"/>
          <a:ext cx="9144000" cy="4987925"/>
        </p:xfrm>
        <a:graphic>
          <a:graphicData uri="http://schemas.openxmlformats.org/presentationml/2006/ole">
            <p:oleObj spid="_x0000_s10242" name="Visio" r:id="rId3" imgW="12585192" imgH="6974434" progId="Visio.Drawing.11">
              <p:embed/>
            </p:oleObj>
          </a:graphicData>
        </a:graphic>
      </p:graphicFrame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Application Development Lifecycle</a:t>
            </a:r>
          </a:p>
        </p:txBody>
      </p:sp>
      <p:sp>
        <p:nvSpPr>
          <p:cNvPr id="10244" name="AutoShape 5"/>
          <p:cNvSpPr>
            <a:spLocks noChangeArrowheads="1"/>
          </p:cNvSpPr>
          <p:nvPr/>
        </p:nvSpPr>
        <p:spPr bwMode="auto">
          <a:xfrm>
            <a:off x="168275" y="4392613"/>
            <a:ext cx="3025775" cy="1308100"/>
          </a:xfrm>
          <a:prstGeom prst="wedgeRoundRectCallout">
            <a:avLst>
              <a:gd name="adj1" fmla="val 163380"/>
              <a:gd name="adj2" fmla="val -190657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Grouping of component implementation artifacts &amp; metadata descriptors into component </a:t>
            </a:r>
            <a:r>
              <a:rPr lang="en-US" altLang="zh-CN">
                <a:ea typeface="宋体" pitchFamily="2" charset="-122"/>
              </a:rPr>
              <a:t>packages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76813"/>
        </p:xfrm>
        <a:graphic>
          <a:graphicData uri="http://schemas.openxmlformats.org/presentationml/2006/ole">
            <p:oleObj spid="_x0000_s11266" name="Visio" r:id="rId3" imgW="12585192" imgH="6974434" progId="Visio.Drawing.11">
              <p:embed/>
            </p:oleObj>
          </a:graphicData>
        </a:graphic>
      </p:graphicFrame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Application Development Lifecycle</a:t>
            </a:r>
          </a:p>
        </p:txBody>
      </p:sp>
      <p:sp>
        <p:nvSpPr>
          <p:cNvPr id="11268" name="AutoShape 5"/>
          <p:cNvSpPr>
            <a:spLocks noChangeArrowheads="1"/>
          </p:cNvSpPr>
          <p:nvPr/>
        </p:nvSpPr>
        <p:spPr bwMode="auto">
          <a:xfrm>
            <a:off x="0" y="2719388"/>
            <a:ext cx="3159125" cy="1252537"/>
          </a:xfrm>
          <a:prstGeom prst="wedgeRoundRectCallout">
            <a:avLst>
              <a:gd name="adj1" fmla="val 157185"/>
              <a:gd name="adj2" fmla="val 97782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Specification of component interconnections &amp; composition of component </a:t>
            </a:r>
            <a:r>
              <a:rPr lang="en-US" altLang="zh-CN">
                <a:ea typeface="宋体" pitchFamily="2" charset="-122"/>
              </a:rPr>
              <a:t>assembly </a:t>
            </a:r>
            <a:r>
              <a:rPr lang="en-US" altLang="zh-CN" i="0">
                <a:ea typeface="宋体" pitchFamily="2" charset="-122"/>
              </a:rPr>
              <a:t>packages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0" y="1165225"/>
          <a:ext cx="9144000" cy="4981575"/>
        </p:xfrm>
        <a:graphic>
          <a:graphicData uri="http://schemas.openxmlformats.org/presentationml/2006/ole">
            <p:oleObj spid="_x0000_s12290" name="Visio" r:id="rId3" imgW="12585192" imgH="6974434" progId="Visio.Drawing.11">
              <p:embed/>
            </p:oleObj>
          </a:graphicData>
        </a:graphic>
      </p:graphicFrame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Application Development Lifecycle</a:t>
            </a:r>
          </a:p>
        </p:txBody>
      </p:sp>
      <p:sp>
        <p:nvSpPr>
          <p:cNvPr id="12292" name="AutoShape 4"/>
          <p:cNvSpPr>
            <a:spLocks noChangeArrowheads="1"/>
          </p:cNvSpPr>
          <p:nvPr/>
        </p:nvSpPr>
        <p:spPr bwMode="auto">
          <a:xfrm>
            <a:off x="2419350" y="1423988"/>
            <a:ext cx="3435350" cy="985837"/>
          </a:xfrm>
          <a:prstGeom prst="wedgeRoundRectCallout">
            <a:avLst>
              <a:gd name="adj1" fmla="val 4111"/>
              <a:gd name="adj2" fmla="val 267231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Specification of deployment target domain &amp; configuration of component </a:t>
            </a:r>
            <a:r>
              <a:rPr lang="en-US" altLang="zh-CN">
                <a:ea typeface="宋体" pitchFamily="2" charset="-122"/>
              </a:rPr>
              <a:t>assembly</a:t>
            </a:r>
            <a:endParaRPr lang="en-US" altLang="zh-CN" i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>
                <a:ea typeface="宋体" pitchFamily="2" charset="-122"/>
              </a:rPr>
              <a:t>Tutorial Overview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74625" indent="-174625" eaLnBrk="1" hangingPunct="1"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The purpose of this tutorial is to</a:t>
            </a:r>
          </a:p>
          <a:p>
            <a:pPr marL="511175" lvl="1" indent="-163513" eaLnBrk="1" hangingPunct="1"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Motivate the need for the CORBA Component Model (CCM) &amp; contrast it with the CORBA 2.x distributed object computing (DOC) model</a:t>
            </a:r>
          </a:p>
          <a:p>
            <a:pPr marL="511175" lvl="1" indent="-163513" eaLnBrk="1" hangingPunct="1"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Introduce CCM features most relevant to distributed real-time &amp; embedded (DRE) applications</a:t>
            </a:r>
          </a:p>
          <a:p>
            <a:pPr marL="914400" lvl="2" eaLnBrk="1" hangingPunct="1">
              <a:spcBef>
                <a:spcPct val="40000"/>
              </a:spcBef>
            </a:pPr>
            <a:r>
              <a:rPr lang="en-US" altLang="zh-CN" dirty="0" smtClean="0">
                <a:ea typeface="宋体" pitchFamily="2" charset="-122"/>
              </a:rPr>
              <a:t>e.g., Lightweight CCM &amp; the new OMG Deployment &amp; Configuration spec</a:t>
            </a:r>
          </a:p>
          <a:p>
            <a:pPr marL="511175" lvl="1" indent="-163513" eaLnBrk="1" hangingPunct="1"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Show how to implement DRE applications using CCM &amp; C++</a:t>
            </a:r>
          </a:p>
          <a:p>
            <a:pPr marL="511175" lvl="1" indent="-163513" eaLnBrk="1" hangingPunct="1"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Illustrate status of CCM &amp; Lightweight CCM support in existing platforms</a:t>
            </a:r>
          </a:p>
          <a:p>
            <a:pPr marL="174625" indent="-174625" eaLnBrk="1" hangingPunct="1"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but not to</a:t>
            </a:r>
          </a:p>
          <a:p>
            <a:pPr marL="511175" lvl="1" indent="-163513" eaLnBrk="1" hangingPunct="1"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Enumerate all the CCM C++ or Java mapping rules &amp; features</a:t>
            </a:r>
          </a:p>
          <a:p>
            <a:pPr marL="511175" lvl="1" indent="-163513" eaLnBrk="1" hangingPunct="1"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Provide detailed references of all CORBA &amp; CCM interfaces</a:t>
            </a:r>
          </a:p>
          <a:p>
            <a:pPr marL="511175" lvl="1" indent="-163513" eaLnBrk="1" hangingPunct="1"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Make you capable of implementing CORBA &amp; CCM middleware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>
            <p:ph idx="1"/>
          </p:nvPr>
        </p:nvGraphicFramePr>
        <p:xfrm>
          <a:off x="0" y="1165225"/>
          <a:ext cx="9144000" cy="4978400"/>
        </p:xfrm>
        <a:graphic>
          <a:graphicData uri="http://schemas.openxmlformats.org/presentationml/2006/ole">
            <p:oleObj spid="_x0000_s13314" name="Visio" r:id="rId3" imgW="12585192" imgH="6974434" progId="Visio.Drawing.11">
              <p:embed/>
            </p:oleObj>
          </a:graphicData>
        </a:graphic>
      </p:graphicFrame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Application Development Lifecycle</a:t>
            </a:r>
          </a:p>
        </p:txBody>
      </p:sp>
      <p:sp>
        <p:nvSpPr>
          <p:cNvPr id="13316" name="AutoShape 6"/>
          <p:cNvSpPr>
            <a:spLocks noChangeArrowheads="1"/>
          </p:cNvSpPr>
          <p:nvPr/>
        </p:nvSpPr>
        <p:spPr bwMode="auto">
          <a:xfrm>
            <a:off x="6443663" y="4629150"/>
            <a:ext cx="2359025" cy="1525588"/>
          </a:xfrm>
          <a:prstGeom prst="wedgeRoundRectCallout">
            <a:avLst>
              <a:gd name="adj1" fmla="val -269181"/>
              <a:gd name="adj2" fmla="val -60199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zh-CN" i="0">
                <a:ea typeface="宋体" pitchFamily="2" charset="-122"/>
              </a:rPr>
              <a:t>Deploy component assembly packages onto target nodes according to a deployment plan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Application Development Lifecycle</a:t>
            </a:r>
          </a:p>
        </p:txBody>
      </p:sp>
      <p:sp>
        <p:nvSpPr>
          <p:cNvPr id="14340" name="Rectangle 5"/>
          <p:cNvSpPr>
            <a:spLocks noChangeArrowheads="1"/>
          </p:cNvSpPr>
          <p:nvPr/>
        </p:nvSpPr>
        <p:spPr bwMode="auto">
          <a:xfrm>
            <a:off x="765175" y="6370638"/>
            <a:ext cx="7370763" cy="4064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CCM makes </a:t>
            </a:r>
            <a:r>
              <a:rPr lang="en-US" altLang="zh-CN" sz="2000">
                <a:ea typeface="宋体" pitchFamily="2" charset="-122"/>
              </a:rPr>
              <a:t>explicit</a:t>
            </a:r>
            <a:r>
              <a:rPr lang="en-US" altLang="zh-CN" sz="2000" i="0">
                <a:ea typeface="宋体" pitchFamily="2" charset="-122"/>
              </a:rPr>
              <a:t> steps performed </a:t>
            </a:r>
            <a:r>
              <a:rPr lang="en-US" altLang="zh-CN" sz="2000">
                <a:ea typeface="宋体" pitchFamily="2" charset="-122"/>
              </a:rPr>
              <a:t>implicitly</a:t>
            </a:r>
            <a:r>
              <a:rPr lang="en-US" altLang="zh-CN" sz="2000" i="0">
                <a:ea typeface="宋体" pitchFamily="2" charset="-122"/>
              </a:rPr>
              <a:t> in CORBA 2.x</a:t>
            </a:r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>
            <p:ph idx="1"/>
          </p:nvPr>
        </p:nvGraphicFramePr>
        <p:xfrm>
          <a:off x="0" y="1174750"/>
          <a:ext cx="9144000" cy="4959350"/>
        </p:xfrm>
        <a:graphic>
          <a:graphicData uri="http://schemas.openxmlformats.org/presentationml/2006/ole">
            <p:oleObj spid="_x0000_s14338" name="Visio" r:id="rId3" imgW="12585192" imgH="6974434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52E97DD3-0B49-4E52-8A5E-1052665CEA83}" type="datetime1">
              <a:rPr lang="zh-CN" altLang="en-US">
                <a:ea typeface="宋体" pitchFamily="2" charset="-122"/>
              </a:rPr>
              <a:pPr/>
              <a:t>2010-6-30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92163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1CAF7D43-D34F-4E82-95D4-BF9CBC6825D1}" type="slidenum">
              <a:rPr lang="zh-CN" altLang="en-US" smtClean="0">
                <a:latin typeface="Arial" charset="0"/>
              </a:rPr>
              <a:pPr/>
              <a:t>32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anchor="ctr" anchorCtr="1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CORBA Component Model (CCM) Features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12" descr="sat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49750" y="1252538"/>
            <a:ext cx="1985963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Example CCM DRE Application</a:t>
            </a:r>
          </a:p>
        </p:txBody>
      </p:sp>
      <p:sp>
        <p:nvSpPr>
          <p:cNvPr id="1536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670550" y="1016000"/>
            <a:ext cx="3473450" cy="5167313"/>
          </a:xfrm>
        </p:spPr>
        <p:txBody>
          <a:bodyPr/>
          <a:lstStyle/>
          <a:p>
            <a:pPr marL="173038" indent="-173038" eaLnBrk="1" hangingPunct="1">
              <a:spcBef>
                <a:spcPct val="40000"/>
              </a:spcBef>
            </a:pPr>
            <a:r>
              <a:rPr lang="en-US" altLang="zh-CN" sz="1600" b="1" i="1" dirty="0" smtClean="0">
                <a:ea typeface="宋体" pitchFamily="2" charset="-122"/>
              </a:rPr>
              <a:t>Rate Generator</a:t>
            </a:r>
            <a:r>
              <a:rPr lang="en-US" altLang="zh-CN" sz="1600" dirty="0" smtClean="0">
                <a:ea typeface="宋体" pitchFamily="2" charset="-122"/>
              </a:rPr>
              <a:t> 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1600" dirty="0" smtClean="0">
                <a:ea typeface="宋体" pitchFamily="2" charset="-122"/>
              </a:rPr>
              <a:t>Sends periodic </a:t>
            </a:r>
            <a:r>
              <a:rPr lang="en-US" altLang="zh-CN" sz="1600" b="1" dirty="0" smtClean="0">
                <a:latin typeface="Courier New" pitchFamily="49" charset="0"/>
                <a:ea typeface="宋体" pitchFamily="2" charset="-122"/>
              </a:rPr>
              <a:t>Pulse</a:t>
            </a:r>
            <a:r>
              <a:rPr lang="en-US" altLang="zh-CN" sz="1600" dirty="0" smtClean="0">
                <a:ea typeface="宋体" pitchFamily="2" charset="-122"/>
              </a:rPr>
              <a:t> events to consumers</a:t>
            </a:r>
          </a:p>
          <a:p>
            <a:pPr marL="173038" indent="-173038" eaLnBrk="1" hangingPunct="1">
              <a:spcBef>
                <a:spcPct val="40000"/>
              </a:spcBef>
            </a:pPr>
            <a:r>
              <a:rPr lang="en-US" altLang="zh-CN" sz="1600" b="1" i="1" dirty="0" smtClean="0">
                <a:ea typeface="宋体" pitchFamily="2" charset="-122"/>
              </a:rPr>
              <a:t>Positioning Sensor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1600" dirty="0" smtClean="0">
                <a:ea typeface="宋体" pitchFamily="2" charset="-122"/>
              </a:rPr>
              <a:t>Receives </a:t>
            </a:r>
            <a:r>
              <a:rPr lang="en-US" altLang="zh-CN" sz="1600" b="1" dirty="0" smtClean="0">
                <a:latin typeface="Courier New" pitchFamily="49" charset="0"/>
                <a:ea typeface="宋体" pitchFamily="2" charset="-122"/>
              </a:rPr>
              <a:t>Refresh</a:t>
            </a:r>
            <a:r>
              <a:rPr lang="en-US" altLang="zh-CN" sz="1600" dirty="0" smtClean="0">
                <a:ea typeface="宋体" pitchFamily="2" charset="-122"/>
              </a:rPr>
              <a:t> events from suppliers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1600" dirty="0" smtClean="0">
                <a:ea typeface="宋体" pitchFamily="2" charset="-122"/>
              </a:rPr>
              <a:t>Refreshes cached coordinates  available thru </a:t>
            </a:r>
            <a:r>
              <a:rPr lang="en-US" altLang="zh-CN" sz="1600" b="1" dirty="0" err="1" smtClean="0">
                <a:latin typeface="Courier New" pitchFamily="49" charset="0"/>
                <a:ea typeface="宋体" pitchFamily="2" charset="-122"/>
              </a:rPr>
              <a:t>MyLocation</a:t>
            </a:r>
            <a:r>
              <a:rPr lang="en-US" altLang="zh-CN" sz="1600" dirty="0" smtClean="0">
                <a:ea typeface="宋体" pitchFamily="2" charset="-122"/>
              </a:rPr>
              <a:t> facet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1600" dirty="0" smtClean="0">
                <a:ea typeface="宋体" pitchFamily="2" charset="-122"/>
              </a:rPr>
              <a:t>Notifies subscribers via  </a:t>
            </a:r>
            <a:r>
              <a:rPr lang="en-US" altLang="zh-CN" sz="1600" b="1" dirty="0" smtClean="0">
                <a:latin typeface="Courier New" pitchFamily="49" charset="0"/>
                <a:ea typeface="宋体" pitchFamily="2" charset="-122"/>
              </a:rPr>
              <a:t>Ready</a:t>
            </a:r>
            <a:r>
              <a:rPr lang="en-US" altLang="zh-CN" sz="1600" dirty="0" smtClean="0">
                <a:ea typeface="宋体" pitchFamily="2" charset="-122"/>
              </a:rPr>
              <a:t> events</a:t>
            </a:r>
          </a:p>
          <a:p>
            <a:pPr marL="173038" indent="-173038" eaLnBrk="1" hangingPunct="1">
              <a:spcBef>
                <a:spcPct val="40000"/>
              </a:spcBef>
            </a:pPr>
            <a:r>
              <a:rPr lang="en-US" altLang="zh-CN" sz="1600" b="1" i="1" dirty="0" smtClean="0">
                <a:ea typeface="宋体" pitchFamily="2" charset="-122"/>
              </a:rPr>
              <a:t>Display Device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1600" dirty="0" smtClean="0">
                <a:ea typeface="宋体" pitchFamily="2" charset="-122"/>
              </a:rPr>
              <a:t>Receives </a:t>
            </a:r>
            <a:r>
              <a:rPr lang="en-US" altLang="zh-CN" sz="1600" b="1" dirty="0" smtClean="0">
                <a:latin typeface="Courier New" pitchFamily="49" charset="0"/>
                <a:ea typeface="宋体" pitchFamily="2" charset="-122"/>
              </a:rPr>
              <a:t>Refresh</a:t>
            </a:r>
            <a:r>
              <a:rPr lang="en-US" altLang="zh-CN" sz="1600" dirty="0" smtClean="0">
                <a:ea typeface="宋体" pitchFamily="2" charset="-122"/>
              </a:rPr>
              <a:t> events from suppliers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1600" dirty="0" smtClean="0">
                <a:ea typeface="宋体" pitchFamily="2" charset="-122"/>
              </a:rPr>
              <a:t>Reads current coordinates via its </a:t>
            </a:r>
            <a:r>
              <a:rPr lang="en-US" altLang="zh-CN" sz="1600" b="1" dirty="0" err="1" smtClean="0">
                <a:latin typeface="Courier New" pitchFamily="49" charset="0"/>
                <a:ea typeface="宋体" pitchFamily="2" charset="-122"/>
              </a:rPr>
              <a:t>GPSLocation</a:t>
            </a:r>
            <a:r>
              <a:rPr lang="en-US" altLang="zh-CN" sz="1600" dirty="0" smtClean="0">
                <a:ea typeface="宋体" pitchFamily="2" charset="-122"/>
              </a:rPr>
              <a:t> receptacle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1600" dirty="0" smtClean="0">
                <a:ea typeface="宋体" pitchFamily="2" charset="-122"/>
              </a:rPr>
              <a:t>Updates display</a:t>
            </a:r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369888" y="3167063"/>
          <a:ext cx="4691062" cy="1933575"/>
        </p:xfrm>
        <a:graphic>
          <a:graphicData uri="http://schemas.openxmlformats.org/presentationml/2006/ole">
            <p:oleObj spid="_x0000_s15362" name="Visio" r:id="rId5" imgW="4695217" imgH="1935889" progId="Visio.Drawing.11">
              <p:embed/>
            </p:oleObj>
          </a:graphicData>
        </a:graphic>
      </p:graphicFrame>
      <p:sp>
        <p:nvSpPr>
          <p:cNvPr id="15366" name="Rectangle 5"/>
          <p:cNvSpPr>
            <a:spLocks noChangeArrowheads="1"/>
          </p:cNvSpPr>
          <p:nvPr/>
        </p:nvSpPr>
        <p:spPr bwMode="auto">
          <a:xfrm>
            <a:off x="163513" y="3090863"/>
            <a:ext cx="5105400" cy="2590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367" name="Text Box 6"/>
          <p:cNvSpPr txBox="1">
            <a:spLocks noChangeArrowheads="1"/>
          </p:cNvSpPr>
          <p:nvPr/>
        </p:nvSpPr>
        <p:spPr bwMode="auto">
          <a:xfrm>
            <a:off x="1077913" y="5148263"/>
            <a:ext cx="3276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i="0">
                <a:latin typeface="Arial Unicode MS" pitchFamily="34" charset="-128"/>
                <a:ea typeface="宋体" pitchFamily="2" charset="-122"/>
              </a:rPr>
              <a:t>Component Server</a:t>
            </a:r>
          </a:p>
        </p:txBody>
      </p:sp>
      <p:sp>
        <p:nvSpPr>
          <p:cNvPr id="15368" name="Text Box 7"/>
          <p:cNvSpPr txBox="1">
            <a:spLocks noChangeArrowheads="1"/>
          </p:cNvSpPr>
          <p:nvPr/>
        </p:nvSpPr>
        <p:spPr bwMode="auto">
          <a:xfrm>
            <a:off x="239713" y="2290763"/>
            <a:ext cx="1295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  <a:t>Rate Generator</a:t>
            </a:r>
          </a:p>
        </p:txBody>
      </p:sp>
      <p:sp>
        <p:nvSpPr>
          <p:cNvPr id="15369" name="Text Box 8"/>
          <p:cNvSpPr txBox="1">
            <a:spLocks noChangeArrowheads="1"/>
          </p:cNvSpPr>
          <p:nvPr/>
        </p:nvSpPr>
        <p:spPr bwMode="auto">
          <a:xfrm>
            <a:off x="1417638" y="1166813"/>
            <a:ext cx="2905125" cy="10160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i="0">
                <a:ea typeface="宋体" pitchFamily="2" charset="-122"/>
              </a:rPr>
              <a:t>Avionics example used throughout tutorial as typical DRE application</a:t>
            </a:r>
          </a:p>
        </p:txBody>
      </p:sp>
      <p:sp>
        <p:nvSpPr>
          <p:cNvPr id="15370" name="Text Box 9"/>
          <p:cNvSpPr txBox="1">
            <a:spLocks noChangeArrowheads="1"/>
          </p:cNvSpPr>
          <p:nvPr/>
        </p:nvSpPr>
        <p:spPr bwMode="auto">
          <a:xfrm>
            <a:off x="1763713" y="2290763"/>
            <a:ext cx="1295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  <a:t>Positioning</a:t>
            </a:r>
            <a:b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</a:br>
            <a: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  <a:t>Sensor</a:t>
            </a:r>
          </a:p>
        </p:txBody>
      </p:sp>
      <p:sp>
        <p:nvSpPr>
          <p:cNvPr id="15371" name="Text Box 10"/>
          <p:cNvSpPr txBox="1">
            <a:spLocks noChangeArrowheads="1"/>
          </p:cNvSpPr>
          <p:nvPr/>
        </p:nvSpPr>
        <p:spPr bwMode="auto">
          <a:xfrm>
            <a:off x="3287713" y="2290763"/>
            <a:ext cx="1295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  <a:t>Display</a:t>
            </a:r>
            <a:b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</a:br>
            <a:r>
              <a:rPr lang="en-US" altLang="zh-CN" sz="1600" i="0">
                <a:solidFill>
                  <a:srgbClr val="336699"/>
                </a:solidFill>
                <a:latin typeface="Arial Unicode MS" pitchFamily="34" charset="-128"/>
                <a:ea typeface="宋体" pitchFamily="2" charset="-122"/>
              </a:rPr>
              <a:t>Device</a:t>
            </a:r>
          </a:p>
        </p:txBody>
      </p:sp>
      <p:sp>
        <p:nvSpPr>
          <p:cNvPr id="15372" name="Rectangle 11"/>
          <p:cNvSpPr>
            <a:spLocks noChangeArrowheads="1"/>
          </p:cNvSpPr>
          <p:nvPr/>
        </p:nvSpPr>
        <p:spPr bwMode="auto">
          <a:xfrm>
            <a:off x="471031" y="5753100"/>
            <a:ext cx="44935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1" i="0" dirty="0">
                <a:latin typeface="Courier New" pitchFamily="49" charset="0"/>
                <a:ea typeface="宋体" pitchFamily="2" charset="-122"/>
              </a:rPr>
              <a:t>$</a:t>
            </a:r>
            <a:r>
              <a:rPr lang="en-US" altLang="zh-CN" sz="2000" b="1" i="0" dirty="0" smtClean="0">
                <a:latin typeface="Courier New" pitchFamily="49" charset="0"/>
                <a:ea typeface="宋体" pitchFamily="2" charset="-122"/>
              </a:rPr>
              <a:t>CIAO_ROOT/examples/Display</a:t>
            </a:r>
            <a:r>
              <a:rPr lang="en-US" altLang="zh-CN" sz="2000" b="1" i="0" dirty="0">
                <a:latin typeface="Courier New" pitchFamily="49" charset="0"/>
                <a:ea typeface="宋体" pitchFamily="2" charset="-122"/>
              </a:rPr>
              <a:t>/</a:t>
            </a:r>
          </a:p>
        </p:txBody>
      </p:sp>
      <p:pic>
        <p:nvPicPr>
          <p:cNvPr id="15373" name="Picture 13" descr="Volvo s6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7950" y="1430338"/>
            <a:ext cx="1222375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>
            <p:ph idx="1"/>
          </p:nvPr>
        </p:nvGraphicFramePr>
        <p:xfrm>
          <a:off x="152400" y="1389063"/>
          <a:ext cx="8839200" cy="4897437"/>
        </p:xfrm>
        <a:graphic>
          <a:graphicData uri="http://schemas.openxmlformats.org/presentationml/2006/ole">
            <p:oleObj spid="_x0000_s16386" name="Visio" r:id="rId3" imgW="12585192" imgH="6974434" progId="Visio.Drawing.11">
              <p:embed/>
            </p:oleObj>
          </a:graphicData>
        </a:graphic>
      </p:graphicFrame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Interface &amp; Component Design Stage</a:t>
            </a:r>
          </a:p>
        </p:txBody>
      </p:sp>
      <p:sp>
        <p:nvSpPr>
          <p:cNvPr id="16388" name="Text Box 8"/>
          <p:cNvSpPr txBox="1">
            <a:spLocks noChangeArrowheads="1"/>
          </p:cNvSpPr>
          <p:nvPr/>
        </p:nvSpPr>
        <p:spPr bwMode="auto">
          <a:xfrm>
            <a:off x="0" y="976313"/>
            <a:ext cx="9144000" cy="406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en-US" altLang="zh-CN" sz="2000" i="0">
                <a:ea typeface="宋体" pitchFamily="2" charset="-122"/>
              </a:rPr>
              <a:t>Goal: Specify </a:t>
            </a:r>
            <a:r>
              <a:rPr lang="en-US" altLang="zh-CN" sz="2000">
                <a:ea typeface="宋体" pitchFamily="2" charset="-122"/>
              </a:rPr>
              <a:t>supported</a:t>
            </a:r>
            <a:r>
              <a:rPr lang="en-US" altLang="zh-CN" sz="2000" i="0">
                <a:ea typeface="宋体" pitchFamily="2" charset="-122"/>
              </a:rPr>
              <a:t>, </a:t>
            </a:r>
            <a:r>
              <a:rPr lang="en-US" altLang="zh-CN" sz="2000">
                <a:ea typeface="宋体" pitchFamily="2" charset="-122"/>
              </a:rPr>
              <a:t>provided</a:t>
            </a:r>
            <a:r>
              <a:rPr lang="en-US" altLang="zh-CN" sz="2000" i="0">
                <a:ea typeface="宋体" pitchFamily="2" charset="-122"/>
              </a:rPr>
              <a:t>, &amp; </a:t>
            </a:r>
            <a:r>
              <a:rPr lang="en-US" altLang="zh-CN" sz="2000">
                <a:ea typeface="宋体" pitchFamily="2" charset="-122"/>
              </a:rPr>
              <a:t>required</a:t>
            </a:r>
            <a:r>
              <a:rPr lang="en-US" altLang="zh-CN" sz="2000" i="0">
                <a:ea typeface="宋体" pitchFamily="2" charset="-122"/>
              </a:rPr>
              <a:t> interfaces &amp; event </a:t>
            </a:r>
            <a:r>
              <a:rPr lang="en-US" altLang="zh-CN" sz="2000">
                <a:ea typeface="宋体" pitchFamily="2" charset="-122"/>
              </a:rPr>
              <a:t>sinks</a:t>
            </a:r>
            <a:r>
              <a:rPr lang="en-US" altLang="zh-CN" sz="2000" i="0">
                <a:ea typeface="宋体" pitchFamily="2" charset="-122"/>
              </a:rPr>
              <a:t>/</a:t>
            </a:r>
            <a:r>
              <a:rPr lang="en-US" altLang="zh-CN" sz="2000">
                <a:ea typeface="宋体" pitchFamily="2" charset="-122"/>
              </a:rPr>
              <a:t>sources</a:t>
            </a:r>
          </a:p>
        </p:txBody>
      </p:sp>
      <p:sp>
        <p:nvSpPr>
          <p:cNvPr id="16389" name="Rectangle 26"/>
          <p:cNvSpPr>
            <a:spLocks noChangeArrowheads="1"/>
          </p:cNvSpPr>
          <p:nvPr/>
        </p:nvSpPr>
        <p:spPr bwMode="auto">
          <a:xfrm>
            <a:off x="85725" y="1416050"/>
            <a:ext cx="2884488" cy="2579688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35000"/>
              </a:lnSpc>
            </a:pPr>
            <a:endParaRPr lang="zh-CN" altLang="en-US" sz="2000" i="0">
              <a:solidFill>
                <a:srgbClr val="FF3300"/>
              </a:solidFill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Unit of Business Logic &amp; Composition in CCM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7650" y="1028700"/>
            <a:ext cx="8723313" cy="5265738"/>
          </a:xfrm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Context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Development via </a:t>
            </a:r>
            <a:r>
              <a:rPr lang="en-US" altLang="zh-CN" sz="2000" i="1" smtClean="0">
                <a:ea typeface="宋体" pitchFamily="2" charset="-122"/>
              </a:rPr>
              <a:t>composition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Problems 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CORBA 2.x object limitations</a:t>
            </a: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Objects just identify interfaces</a:t>
            </a: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No direct relation w/implementations 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CCM Solution 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Define CORBA 3.0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component</a:t>
            </a:r>
            <a:r>
              <a:rPr lang="en-US" altLang="zh-CN" sz="2000" smtClean="0">
                <a:ea typeface="宋体" pitchFamily="2" charset="-122"/>
              </a:rPr>
              <a:t> meta-type</a:t>
            </a: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Extension of CORBA 2.x </a:t>
            </a: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Object</a:t>
            </a:r>
            <a:r>
              <a:rPr lang="en-US" altLang="zh-CN" b="1" smtClean="0">
                <a:ea typeface="宋体" pitchFamily="2" charset="-122"/>
              </a:rPr>
              <a:t> </a:t>
            </a:r>
            <a:r>
              <a:rPr lang="en-US" altLang="zh-CN" smtClean="0">
                <a:ea typeface="宋体" pitchFamily="2" charset="-122"/>
              </a:rPr>
              <a:t>interface </a:t>
            </a:r>
            <a:endParaRPr lang="en-US" altLang="zh-CN" b="1" smtClean="0">
              <a:latin typeface="Courier New" pitchFamily="49" charset="0"/>
              <a:ea typeface="宋体" pitchFamily="2" charset="-122"/>
            </a:endParaRP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Has interface &amp; object reference</a:t>
            </a: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Essentially a stylized use of CORBA interfaces/objects</a:t>
            </a:r>
          </a:p>
          <a:p>
            <a:pPr marL="1258888" lvl="3" indent="-17621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i.e., CORBA 3.x IDL maps onto equivalent CORBA 2.x IDL</a:t>
            </a:r>
          </a:p>
        </p:txBody>
      </p:sp>
      <p:sp>
        <p:nvSpPr>
          <p:cNvPr id="93188" name="AutoShape 15"/>
          <p:cNvSpPr>
            <a:spLocks noChangeAspect="1" noChangeArrowheads="1"/>
          </p:cNvSpPr>
          <p:nvPr/>
        </p:nvSpPr>
        <p:spPr bwMode="auto">
          <a:xfrm>
            <a:off x="4937125" y="1449388"/>
            <a:ext cx="723900" cy="606425"/>
          </a:xfrm>
          <a:prstGeom prst="roundRect">
            <a:avLst>
              <a:gd name="adj" fmla="val 16667"/>
            </a:avLst>
          </a:prstGeom>
          <a:solidFill>
            <a:srgbClr val="CCCC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 eaLnBrk="0" hangingPunct="0">
              <a:spcBef>
                <a:spcPct val="0"/>
              </a:spcBef>
            </a:pPr>
            <a:r>
              <a:rPr lang="en-GB" sz="2400" b="1" i="0">
                <a:latin typeface="Times New Roman" pitchFamily="18" charset="0"/>
              </a:rPr>
              <a:t>…</a:t>
            </a:r>
          </a:p>
        </p:txBody>
      </p:sp>
      <p:grpSp>
        <p:nvGrpSpPr>
          <p:cNvPr id="93189" name="Group 16"/>
          <p:cNvGrpSpPr>
            <a:grpSpLocks noChangeAspect="1"/>
          </p:cNvGrpSpPr>
          <p:nvPr/>
        </p:nvGrpSpPr>
        <p:grpSpPr bwMode="auto">
          <a:xfrm rot="5400000">
            <a:off x="5163344" y="1177132"/>
            <a:ext cx="287337" cy="228600"/>
            <a:chOff x="204" y="3349"/>
            <a:chExt cx="259" cy="204"/>
          </a:xfrm>
        </p:grpSpPr>
        <p:sp>
          <p:nvSpPr>
            <p:cNvPr id="93237" name="Line 17"/>
            <p:cNvSpPr>
              <a:spLocks noChangeAspect="1"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93238" name="Oval 18"/>
            <p:cNvSpPr>
              <a:spLocks noChangeAspect="1"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93190" name="Group 19"/>
          <p:cNvGrpSpPr>
            <a:grpSpLocks noChangeAspect="1"/>
          </p:cNvGrpSpPr>
          <p:nvPr/>
        </p:nvGrpSpPr>
        <p:grpSpPr bwMode="auto">
          <a:xfrm>
            <a:off x="5570538" y="1349375"/>
            <a:ext cx="547687" cy="427038"/>
            <a:chOff x="1431" y="3508"/>
            <a:chExt cx="489" cy="384"/>
          </a:xfrm>
        </p:grpSpPr>
        <p:grpSp>
          <p:nvGrpSpPr>
            <p:cNvPr id="93233" name="Group 20"/>
            <p:cNvGrpSpPr>
              <a:grpSpLocks noChangeAspect="1"/>
            </p:cNvGrpSpPr>
            <p:nvPr/>
          </p:nvGrpSpPr>
          <p:grpSpPr bwMode="auto">
            <a:xfrm>
              <a:off x="1431" y="3679"/>
              <a:ext cx="151" cy="54"/>
              <a:chOff x="1431" y="3679"/>
              <a:chExt cx="151" cy="54"/>
            </a:xfrm>
          </p:grpSpPr>
          <p:sp>
            <p:nvSpPr>
              <p:cNvPr id="93235" name="Line 21"/>
              <p:cNvSpPr>
                <a:spLocks noChangeAspect="1" noChangeShapeType="1"/>
              </p:cNvSpPr>
              <p:nvPr/>
            </p:nvSpPr>
            <p:spPr bwMode="auto">
              <a:xfrm flipH="1">
                <a:off x="1469" y="3706"/>
                <a:ext cx="113" cy="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93236" name="Rectangle 22"/>
              <p:cNvSpPr>
                <a:spLocks noChangeAspect="1" noChangeArrowheads="1"/>
              </p:cNvSpPr>
              <p:nvPr/>
            </p:nvSpPr>
            <p:spPr bwMode="auto">
              <a:xfrm>
                <a:off x="1431" y="3679"/>
                <a:ext cx="56" cy="54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93234" name="AutoShape 23"/>
            <p:cNvSpPr>
              <a:spLocks noChangeAspect="1" noChangeArrowheads="1"/>
            </p:cNvSpPr>
            <p:nvPr/>
          </p:nvSpPr>
          <p:spPr bwMode="auto">
            <a:xfrm rot="-5400000">
              <a:off x="1560" y="3532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93191" name="Group 24"/>
          <p:cNvGrpSpPr>
            <a:grpSpLocks noChangeAspect="1"/>
          </p:cNvGrpSpPr>
          <p:nvPr/>
        </p:nvGrpSpPr>
        <p:grpSpPr bwMode="auto">
          <a:xfrm>
            <a:off x="4529138" y="1801813"/>
            <a:ext cx="422275" cy="214312"/>
            <a:chOff x="2765" y="3760"/>
            <a:chExt cx="378" cy="192"/>
          </a:xfrm>
        </p:grpSpPr>
        <p:sp>
          <p:nvSpPr>
            <p:cNvPr id="93231" name="Line 25"/>
            <p:cNvSpPr>
              <a:spLocks noChangeAspect="1" noChangeShapeType="1"/>
            </p:cNvSpPr>
            <p:nvPr/>
          </p:nvSpPr>
          <p:spPr bwMode="auto">
            <a:xfrm flipH="1" flipV="1">
              <a:off x="2948" y="3855"/>
              <a:ext cx="1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93232" name="AutoShape 26"/>
            <p:cNvSpPr>
              <a:spLocks noChangeAspect="1" noChangeArrowheads="1"/>
            </p:cNvSpPr>
            <p:nvPr/>
          </p:nvSpPr>
          <p:spPr bwMode="auto">
            <a:xfrm>
              <a:off x="2765" y="3760"/>
              <a:ext cx="195" cy="192"/>
            </a:xfrm>
            <a:prstGeom prst="chevron">
              <a:avLst>
                <a:gd name="adj" fmla="val 25391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93192" name="Line 28"/>
          <p:cNvSpPr>
            <a:spLocks noChangeAspect="1" noChangeShapeType="1"/>
          </p:cNvSpPr>
          <p:nvPr/>
        </p:nvSpPr>
        <p:spPr bwMode="auto">
          <a:xfrm flipV="1">
            <a:off x="5559425" y="1952625"/>
            <a:ext cx="31750" cy="987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193" name="Rectangle 29"/>
          <p:cNvSpPr>
            <a:spLocks noChangeAspect="1" noChangeArrowheads="1"/>
          </p:cNvSpPr>
          <p:nvPr/>
        </p:nvSpPr>
        <p:spPr bwMode="auto">
          <a:xfrm>
            <a:off x="5530850" y="1865313"/>
            <a:ext cx="92075" cy="1047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194" name="AutoShape 30"/>
          <p:cNvSpPr>
            <a:spLocks noChangeAspect="1" noChangeArrowheads="1"/>
          </p:cNvSpPr>
          <p:nvPr/>
        </p:nvSpPr>
        <p:spPr bwMode="auto">
          <a:xfrm>
            <a:off x="5530850" y="2832100"/>
            <a:ext cx="206375" cy="214313"/>
          </a:xfrm>
          <a:prstGeom prst="homePlat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grpSp>
        <p:nvGrpSpPr>
          <p:cNvPr id="93195" name="Group 31"/>
          <p:cNvGrpSpPr>
            <a:grpSpLocks noChangeAspect="1"/>
          </p:cNvGrpSpPr>
          <p:nvPr/>
        </p:nvGrpSpPr>
        <p:grpSpPr bwMode="auto">
          <a:xfrm>
            <a:off x="4527550" y="1460500"/>
            <a:ext cx="423863" cy="227013"/>
            <a:chOff x="1884" y="3349"/>
            <a:chExt cx="379" cy="204"/>
          </a:xfrm>
        </p:grpSpPr>
        <p:sp>
          <p:nvSpPr>
            <p:cNvPr id="93229" name="Line 32"/>
            <p:cNvSpPr>
              <a:spLocks noChangeAspect="1" noChangeShapeType="1"/>
            </p:cNvSpPr>
            <p:nvPr/>
          </p:nvSpPr>
          <p:spPr bwMode="auto">
            <a:xfrm flipH="1" flipV="1">
              <a:off x="20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93230" name="Oval 33"/>
            <p:cNvSpPr>
              <a:spLocks noChangeAspect="1" noChangeArrowheads="1"/>
            </p:cNvSpPr>
            <p:nvPr/>
          </p:nvSpPr>
          <p:spPr bwMode="auto">
            <a:xfrm>
              <a:off x="1884" y="3349"/>
              <a:ext cx="203" cy="204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93196" name="Rectangle 34"/>
          <p:cNvSpPr>
            <a:spLocks noChangeAspect="1" noChangeArrowheads="1"/>
          </p:cNvSpPr>
          <p:nvPr/>
        </p:nvSpPr>
        <p:spPr bwMode="auto">
          <a:xfrm>
            <a:off x="5205413" y="2003425"/>
            <a:ext cx="201612" cy="100013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197" name="AutoShape 35"/>
          <p:cNvSpPr>
            <a:spLocks noChangeAspect="1" noChangeArrowheads="1"/>
          </p:cNvSpPr>
          <p:nvPr/>
        </p:nvSpPr>
        <p:spPr bwMode="auto">
          <a:xfrm>
            <a:off x="6075363" y="2476500"/>
            <a:ext cx="722312" cy="606425"/>
          </a:xfrm>
          <a:prstGeom prst="roundRect">
            <a:avLst>
              <a:gd name="adj" fmla="val 16667"/>
            </a:avLst>
          </a:prstGeom>
          <a:solidFill>
            <a:srgbClr val="CCCC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 eaLnBrk="0" hangingPunct="0">
              <a:spcBef>
                <a:spcPct val="0"/>
              </a:spcBef>
            </a:pPr>
            <a:r>
              <a:rPr lang="en-GB" sz="2400" b="1" i="0">
                <a:latin typeface="Times New Roman" pitchFamily="18" charset="0"/>
              </a:rPr>
              <a:t>…</a:t>
            </a:r>
          </a:p>
        </p:txBody>
      </p:sp>
      <p:sp>
        <p:nvSpPr>
          <p:cNvPr id="93198" name="Line 36"/>
          <p:cNvSpPr>
            <a:spLocks noChangeAspect="1" noChangeShapeType="1"/>
          </p:cNvSpPr>
          <p:nvPr/>
        </p:nvSpPr>
        <p:spPr bwMode="auto">
          <a:xfrm rot="5400000" flipH="1" flipV="1">
            <a:off x="6330157" y="2347119"/>
            <a:ext cx="2333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199" name="Oval 37"/>
          <p:cNvSpPr>
            <a:spLocks noChangeAspect="1" noChangeArrowheads="1"/>
          </p:cNvSpPr>
          <p:nvPr/>
        </p:nvSpPr>
        <p:spPr bwMode="auto">
          <a:xfrm rot="5400000">
            <a:off x="6331744" y="2174081"/>
            <a:ext cx="225425" cy="227013"/>
          </a:xfrm>
          <a:prstGeom prst="ellipse">
            <a:avLst/>
          </a:prstGeom>
          <a:solidFill>
            <a:srgbClr val="3366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00" name="Line 38"/>
          <p:cNvSpPr>
            <a:spLocks noChangeAspect="1" noChangeShapeType="1"/>
          </p:cNvSpPr>
          <p:nvPr/>
        </p:nvSpPr>
        <p:spPr bwMode="auto">
          <a:xfrm flipH="1" flipV="1">
            <a:off x="6764338" y="2613025"/>
            <a:ext cx="454025" cy="796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01" name="Rectangle 39"/>
          <p:cNvSpPr>
            <a:spLocks noChangeAspect="1" noChangeArrowheads="1"/>
          </p:cNvSpPr>
          <p:nvPr/>
        </p:nvSpPr>
        <p:spPr bwMode="auto">
          <a:xfrm>
            <a:off x="6710363" y="2565400"/>
            <a:ext cx="61912" cy="603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02" name="AutoShape 40"/>
          <p:cNvSpPr>
            <a:spLocks noChangeAspect="1" noChangeArrowheads="1"/>
          </p:cNvSpPr>
          <p:nvPr/>
        </p:nvSpPr>
        <p:spPr bwMode="auto">
          <a:xfrm rot="-5400000">
            <a:off x="7058819" y="3442494"/>
            <a:ext cx="427038" cy="37465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199" y="7817"/>
                  <a:pt x="16199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03" name="Line 41"/>
          <p:cNvSpPr>
            <a:spLocks noChangeAspect="1" noChangeShapeType="1"/>
          </p:cNvSpPr>
          <p:nvPr/>
        </p:nvSpPr>
        <p:spPr bwMode="auto">
          <a:xfrm flipH="1" flipV="1">
            <a:off x="5872163" y="2935288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04" name="AutoShape 42"/>
          <p:cNvSpPr>
            <a:spLocks noChangeAspect="1" noChangeArrowheads="1"/>
          </p:cNvSpPr>
          <p:nvPr/>
        </p:nvSpPr>
        <p:spPr bwMode="auto">
          <a:xfrm>
            <a:off x="5665788" y="2830513"/>
            <a:ext cx="217487" cy="212725"/>
          </a:xfrm>
          <a:prstGeom prst="chevron">
            <a:avLst>
              <a:gd name="adj" fmla="val 2556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05" name="Line 43"/>
          <p:cNvSpPr>
            <a:spLocks noChangeAspect="1" noChangeShapeType="1"/>
          </p:cNvSpPr>
          <p:nvPr/>
        </p:nvSpPr>
        <p:spPr bwMode="auto">
          <a:xfrm flipH="1" flipV="1">
            <a:off x="6705600" y="2959100"/>
            <a:ext cx="327025" cy="1292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06" name="Rectangle 44"/>
          <p:cNvSpPr>
            <a:spLocks noChangeAspect="1" noChangeArrowheads="1"/>
          </p:cNvSpPr>
          <p:nvPr/>
        </p:nvSpPr>
        <p:spPr bwMode="auto">
          <a:xfrm>
            <a:off x="6646863" y="2886075"/>
            <a:ext cx="90487" cy="101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07" name="AutoShape 45"/>
          <p:cNvSpPr>
            <a:spLocks noChangeAspect="1" noChangeArrowheads="1"/>
          </p:cNvSpPr>
          <p:nvPr/>
        </p:nvSpPr>
        <p:spPr bwMode="auto">
          <a:xfrm>
            <a:off x="7045325" y="4098925"/>
            <a:ext cx="204788" cy="212725"/>
          </a:xfrm>
          <a:prstGeom prst="homePlat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08" name="Line 46"/>
          <p:cNvSpPr>
            <a:spLocks noChangeAspect="1" noChangeShapeType="1"/>
          </p:cNvSpPr>
          <p:nvPr/>
        </p:nvSpPr>
        <p:spPr bwMode="auto">
          <a:xfrm flipH="1" flipV="1">
            <a:off x="5995988" y="1614488"/>
            <a:ext cx="220662" cy="836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09" name="Oval 47"/>
          <p:cNvSpPr>
            <a:spLocks noChangeAspect="1" noChangeArrowheads="1"/>
          </p:cNvSpPr>
          <p:nvPr/>
        </p:nvSpPr>
        <p:spPr bwMode="auto">
          <a:xfrm>
            <a:off x="5837238" y="1457325"/>
            <a:ext cx="227012" cy="225425"/>
          </a:xfrm>
          <a:prstGeom prst="ellipse">
            <a:avLst/>
          </a:prstGeom>
          <a:solidFill>
            <a:srgbClr val="3366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10" name="Rectangle 48"/>
          <p:cNvSpPr>
            <a:spLocks noChangeAspect="1" noChangeArrowheads="1"/>
          </p:cNvSpPr>
          <p:nvPr/>
        </p:nvSpPr>
        <p:spPr bwMode="auto">
          <a:xfrm>
            <a:off x="6343650" y="3030538"/>
            <a:ext cx="201613" cy="100012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11" name="AutoShape 57"/>
          <p:cNvSpPr>
            <a:spLocks noChangeAspect="1" noChangeArrowheads="1"/>
          </p:cNvSpPr>
          <p:nvPr/>
        </p:nvSpPr>
        <p:spPr bwMode="auto">
          <a:xfrm>
            <a:off x="7962900" y="3768725"/>
            <a:ext cx="723900" cy="606425"/>
          </a:xfrm>
          <a:prstGeom prst="roundRect">
            <a:avLst>
              <a:gd name="adj" fmla="val 16667"/>
            </a:avLst>
          </a:prstGeom>
          <a:solidFill>
            <a:srgbClr val="CCCC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 eaLnBrk="0" hangingPunct="0">
              <a:spcBef>
                <a:spcPct val="0"/>
              </a:spcBef>
            </a:pPr>
            <a:r>
              <a:rPr lang="en-GB" sz="2400" b="1" i="0">
                <a:latin typeface="Times New Roman" pitchFamily="18" charset="0"/>
              </a:rPr>
              <a:t>…</a:t>
            </a:r>
          </a:p>
        </p:txBody>
      </p:sp>
      <p:grpSp>
        <p:nvGrpSpPr>
          <p:cNvPr id="93212" name="Group 58"/>
          <p:cNvGrpSpPr>
            <a:grpSpLocks noChangeAspect="1"/>
          </p:cNvGrpSpPr>
          <p:nvPr/>
        </p:nvGrpSpPr>
        <p:grpSpPr bwMode="auto">
          <a:xfrm rot="5400000">
            <a:off x="8189119" y="3496469"/>
            <a:ext cx="287338" cy="228600"/>
            <a:chOff x="204" y="3349"/>
            <a:chExt cx="259" cy="204"/>
          </a:xfrm>
        </p:grpSpPr>
        <p:sp>
          <p:nvSpPr>
            <p:cNvPr id="93227" name="Line 59"/>
            <p:cNvSpPr>
              <a:spLocks noChangeAspect="1"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93228" name="Oval 60"/>
            <p:cNvSpPr>
              <a:spLocks noChangeAspect="1"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rgbClr val="3366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93213" name="Group 61"/>
          <p:cNvGrpSpPr>
            <a:grpSpLocks noChangeAspect="1"/>
          </p:cNvGrpSpPr>
          <p:nvPr/>
        </p:nvGrpSpPr>
        <p:grpSpPr bwMode="auto">
          <a:xfrm>
            <a:off x="8597900" y="3668713"/>
            <a:ext cx="546100" cy="427037"/>
            <a:chOff x="1431" y="3508"/>
            <a:chExt cx="489" cy="384"/>
          </a:xfrm>
        </p:grpSpPr>
        <p:grpSp>
          <p:nvGrpSpPr>
            <p:cNvPr id="93223" name="Group 62"/>
            <p:cNvGrpSpPr>
              <a:grpSpLocks noChangeAspect="1"/>
            </p:cNvGrpSpPr>
            <p:nvPr/>
          </p:nvGrpSpPr>
          <p:grpSpPr bwMode="auto">
            <a:xfrm>
              <a:off x="1431" y="3679"/>
              <a:ext cx="151" cy="54"/>
              <a:chOff x="1431" y="3679"/>
              <a:chExt cx="151" cy="54"/>
            </a:xfrm>
          </p:grpSpPr>
          <p:sp>
            <p:nvSpPr>
              <p:cNvPr id="93225" name="Line 63"/>
              <p:cNvSpPr>
                <a:spLocks noChangeAspect="1" noChangeShapeType="1"/>
              </p:cNvSpPr>
              <p:nvPr/>
            </p:nvSpPr>
            <p:spPr bwMode="auto">
              <a:xfrm flipH="1">
                <a:off x="1469" y="3706"/>
                <a:ext cx="113" cy="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93226" name="Rectangle 64"/>
              <p:cNvSpPr>
                <a:spLocks noChangeAspect="1" noChangeArrowheads="1"/>
              </p:cNvSpPr>
              <p:nvPr/>
            </p:nvSpPr>
            <p:spPr bwMode="auto">
              <a:xfrm>
                <a:off x="1431" y="3679"/>
                <a:ext cx="56" cy="54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93224" name="AutoShape 65"/>
            <p:cNvSpPr>
              <a:spLocks noChangeAspect="1" noChangeArrowheads="1"/>
            </p:cNvSpPr>
            <p:nvPr/>
          </p:nvSpPr>
          <p:spPr bwMode="auto">
            <a:xfrm rot="-5400000">
              <a:off x="1560" y="3532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93214" name="Line 66"/>
          <p:cNvSpPr>
            <a:spLocks noChangeAspect="1" noChangeShapeType="1"/>
          </p:cNvSpPr>
          <p:nvPr/>
        </p:nvSpPr>
        <p:spPr bwMode="auto">
          <a:xfrm flipH="1" flipV="1">
            <a:off x="7407275" y="4206875"/>
            <a:ext cx="5683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15" name="AutoShape 67"/>
          <p:cNvSpPr>
            <a:spLocks noChangeAspect="1" noChangeArrowheads="1"/>
          </p:cNvSpPr>
          <p:nvPr/>
        </p:nvSpPr>
        <p:spPr bwMode="auto">
          <a:xfrm>
            <a:off x="7202488" y="4100513"/>
            <a:ext cx="217487" cy="214312"/>
          </a:xfrm>
          <a:prstGeom prst="chevron">
            <a:avLst>
              <a:gd name="adj" fmla="val 2537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grpSp>
        <p:nvGrpSpPr>
          <p:cNvPr id="93216" name="Group 68"/>
          <p:cNvGrpSpPr>
            <a:grpSpLocks noChangeAspect="1"/>
          </p:cNvGrpSpPr>
          <p:nvPr/>
        </p:nvGrpSpPr>
        <p:grpSpPr bwMode="auto">
          <a:xfrm>
            <a:off x="8535988" y="4121150"/>
            <a:ext cx="452437" cy="214313"/>
            <a:chOff x="2039" y="3708"/>
            <a:chExt cx="405" cy="192"/>
          </a:xfrm>
        </p:grpSpPr>
        <p:sp>
          <p:nvSpPr>
            <p:cNvPr id="93220" name="Line 69"/>
            <p:cNvSpPr>
              <a:spLocks noChangeAspect="1" noChangeShapeType="1"/>
            </p:cNvSpPr>
            <p:nvPr/>
          </p:nvSpPr>
          <p:spPr bwMode="auto">
            <a:xfrm flipH="1" flipV="1">
              <a:off x="2121" y="3804"/>
              <a:ext cx="16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93221" name="Rectangle 70"/>
            <p:cNvSpPr>
              <a:spLocks noChangeAspect="1" noChangeArrowheads="1"/>
            </p:cNvSpPr>
            <p:nvPr/>
          </p:nvSpPr>
          <p:spPr bwMode="auto">
            <a:xfrm>
              <a:off x="2039" y="3758"/>
              <a:ext cx="81" cy="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93222" name="AutoShape 71"/>
            <p:cNvSpPr>
              <a:spLocks noChangeAspect="1" noChangeArrowheads="1"/>
            </p:cNvSpPr>
            <p:nvPr/>
          </p:nvSpPr>
          <p:spPr bwMode="auto">
            <a:xfrm>
              <a:off x="2260" y="3708"/>
              <a:ext cx="184" cy="192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93217" name="Line 72"/>
          <p:cNvSpPr>
            <a:spLocks noChangeAspect="1" noChangeShapeType="1"/>
          </p:cNvSpPr>
          <p:nvPr/>
        </p:nvSpPr>
        <p:spPr bwMode="auto">
          <a:xfrm flipH="1" flipV="1">
            <a:off x="7429500" y="3663950"/>
            <a:ext cx="515938" cy="2651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18" name="Oval 73"/>
          <p:cNvSpPr>
            <a:spLocks noChangeAspect="1" noChangeArrowheads="1"/>
          </p:cNvSpPr>
          <p:nvPr/>
        </p:nvSpPr>
        <p:spPr bwMode="auto">
          <a:xfrm>
            <a:off x="7185025" y="3514725"/>
            <a:ext cx="227013" cy="227013"/>
          </a:xfrm>
          <a:prstGeom prst="ellipse">
            <a:avLst/>
          </a:prstGeom>
          <a:solidFill>
            <a:srgbClr val="3366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93219" name="Rectangle 74"/>
          <p:cNvSpPr>
            <a:spLocks noChangeAspect="1" noChangeArrowheads="1"/>
          </p:cNvSpPr>
          <p:nvPr/>
        </p:nvSpPr>
        <p:spPr bwMode="auto">
          <a:xfrm>
            <a:off x="8232775" y="4322763"/>
            <a:ext cx="200025" cy="100012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Simple CCM Component Example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71913" y="1022350"/>
            <a:ext cx="5272087" cy="4214813"/>
          </a:xfrm>
        </p:spPr>
        <p:txBody>
          <a:bodyPr/>
          <a:lstStyle/>
          <a:p>
            <a:pPr marL="169863" indent="-169863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Roles played by CCM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component</a:t>
            </a:r>
            <a:r>
              <a:rPr lang="en-US" altLang="zh-CN" sz="2000" smtClean="0">
                <a:ea typeface="宋体" pitchFamily="2" charset="-122"/>
              </a:rPr>
              <a:t> </a:t>
            </a:r>
          </a:p>
          <a:p>
            <a:pPr marL="511175" lvl="1" indent="-169863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Define a unit of composition, reuse, &amp; implementation</a:t>
            </a:r>
          </a:p>
          <a:p>
            <a:pPr marL="511175" lvl="1" indent="-169863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Encapsulate an interaction &amp; configuration model </a:t>
            </a:r>
          </a:p>
          <a:p>
            <a:pPr marL="169863" indent="-169863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A CORBA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component</a:t>
            </a:r>
            <a:r>
              <a:rPr lang="en-US" altLang="zh-CN" sz="2000" smtClean="0">
                <a:ea typeface="宋体" pitchFamily="2" charset="-122"/>
              </a:rPr>
              <a:t> has several derivation options, i.e., </a:t>
            </a:r>
            <a:endParaRPr lang="en-US" altLang="zh-CN" sz="2000" b="1" smtClean="0">
              <a:latin typeface="Courier New" pitchFamily="49" charset="0"/>
              <a:ea typeface="宋体" pitchFamily="2" charset="-122"/>
            </a:endParaRPr>
          </a:p>
          <a:p>
            <a:pPr marL="511175" lvl="1" indent="-169863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It can </a:t>
            </a:r>
            <a:r>
              <a:rPr lang="en-US" altLang="zh-CN" sz="2000" i="1" smtClean="0">
                <a:ea typeface="宋体" pitchFamily="2" charset="-122"/>
              </a:rPr>
              <a:t>inherit</a:t>
            </a:r>
            <a:r>
              <a:rPr lang="en-US" altLang="zh-CN" sz="2000" smtClean="0">
                <a:ea typeface="宋体" pitchFamily="2" charset="-122"/>
              </a:rPr>
              <a:t> from a single component type</a:t>
            </a:r>
          </a:p>
          <a:p>
            <a:pPr lvl="2" indent="-457200"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component E : D {};</a:t>
            </a:r>
          </a:p>
          <a:p>
            <a:pPr marL="511175" lvl="1" indent="-169863"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It can</a:t>
            </a:r>
            <a:r>
              <a:rPr lang="en-US" altLang="zh-CN" sz="2000" b="1" i="1" smtClean="0">
                <a:ea typeface="宋体" pitchFamily="2" charset="-122"/>
              </a:rPr>
              <a:t> </a:t>
            </a:r>
            <a:r>
              <a:rPr lang="en-US" altLang="zh-CN" sz="2000" i="1" smtClean="0">
                <a:ea typeface="宋体" pitchFamily="2" charset="-122"/>
              </a:rPr>
              <a:t>support</a:t>
            </a:r>
            <a:r>
              <a:rPr lang="en-US" altLang="zh-CN" sz="2000" smtClean="0">
                <a:ea typeface="宋体" pitchFamily="2" charset="-122"/>
              </a:rPr>
              <a:t> multiple IDL interfaces</a:t>
            </a:r>
          </a:p>
        </p:txBody>
      </p:sp>
      <p:sp>
        <p:nvSpPr>
          <p:cNvPr id="17413" name="Text Box 4"/>
          <p:cNvSpPr txBox="1">
            <a:spLocks noChangeArrowheads="1"/>
          </p:cNvSpPr>
          <p:nvPr/>
        </p:nvSpPr>
        <p:spPr bwMode="auto">
          <a:xfrm>
            <a:off x="152400" y="914400"/>
            <a:ext cx="35814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 sz="2400" i="0">
              <a:latin typeface="Arial Unicode MS" pitchFamily="34" charset="-128"/>
              <a:ea typeface="宋体" pitchFamily="2" charset="-122"/>
            </a:endParaRPr>
          </a:p>
        </p:txBody>
      </p:sp>
      <p:sp>
        <p:nvSpPr>
          <p:cNvPr id="17414" name="Text Box 5"/>
          <p:cNvSpPr txBox="1">
            <a:spLocks noChangeArrowheads="1"/>
          </p:cNvSpPr>
          <p:nvPr/>
        </p:nvSpPr>
        <p:spPr bwMode="auto">
          <a:xfrm>
            <a:off x="152400" y="965200"/>
            <a:ext cx="3586163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interface rate_control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void start ();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void stop ();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20000"/>
              </a:spcBef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component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RateGen 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supports rate_control {};</a:t>
            </a:r>
          </a:p>
          <a:p>
            <a:pPr>
              <a:spcBef>
                <a:spcPct val="2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2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2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2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2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2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2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interface RateGen :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::Components::CCMObject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,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rate_control {};</a:t>
            </a:r>
          </a:p>
        </p:txBody>
      </p:sp>
      <p:sp>
        <p:nvSpPr>
          <p:cNvPr id="17415" name="AutoShape 6"/>
          <p:cNvSpPr>
            <a:spLocks noChangeArrowheads="1"/>
          </p:cNvSpPr>
          <p:nvPr/>
        </p:nvSpPr>
        <p:spPr bwMode="auto">
          <a:xfrm>
            <a:off x="457200" y="3513138"/>
            <a:ext cx="685800" cy="1447800"/>
          </a:xfrm>
          <a:prstGeom prst="downArrow">
            <a:avLst>
              <a:gd name="adj1" fmla="val 50000"/>
              <a:gd name="adj2" fmla="val 5277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2282825" y="3221038"/>
          <a:ext cx="1579563" cy="1776412"/>
        </p:xfrm>
        <a:graphic>
          <a:graphicData uri="http://schemas.openxmlformats.org/presentationml/2006/ole">
            <p:oleObj spid="_x0000_s17410" name="Visio" r:id="rId4" imgW="1277926" imgH="1436863" progId="Visio.Drawing.11">
              <p:embed/>
            </p:oleObj>
          </a:graphicData>
        </a:graphic>
      </p:graphicFrame>
      <p:sp>
        <p:nvSpPr>
          <p:cNvPr id="17416" name="Rectangle 9"/>
          <p:cNvSpPr>
            <a:spLocks noChangeArrowheads="1"/>
          </p:cNvSpPr>
          <p:nvPr/>
        </p:nvSpPr>
        <p:spPr bwMode="auto">
          <a:xfrm>
            <a:off x="4111625" y="5065713"/>
            <a:ext cx="461010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spcBef>
                <a:spcPct val="3000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interface A {}; </a:t>
            </a:r>
          </a:p>
          <a:p>
            <a:pPr lvl="1">
              <a:spcBef>
                <a:spcPct val="3000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interface B {}; </a:t>
            </a:r>
          </a:p>
          <a:p>
            <a:pPr lvl="1">
              <a:spcBef>
                <a:spcPct val="3000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component D supports A, B {};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73513" y="1008063"/>
            <a:ext cx="5435600" cy="5359400"/>
          </a:xfrm>
        </p:spPr>
        <p:txBody>
          <a:bodyPr/>
          <a:lstStyle/>
          <a:p>
            <a:pPr marL="168275" indent="-168275" eaLnBrk="1" hangingPunct="1">
              <a:spcBef>
                <a:spcPct val="35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A CORBA component can contain </a:t>
            </a:r>
            <a:r>
              <a:rPr lang="en-US" altLang="zh-CN" sz="2000" i="1" smtClean="0">
                <a:ea typeface="宋体" pitchFamily="2" charset="-122"/>
              </a:rPr>
              <a:t>ports</a:t>
            </a:r>
            <a:r>
              <a:rPr lang="en-US" altLang="zh-CN" sz="2000" smtClean="0">
                <a:ea typeface="宋体" pitchFamily="2" charset="-122"/>
              </a:rPr>
              <a:t>:</a:t>
            </a:r>
          </a:p>
          <a:p>
            <a:pPr marL="457200" lvl="1" indent="-174625" eaLnBrk="1" hangingPunct="1">
              <a:spcBef>
                <a:spcPct val="3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1" smtClean="0">
                <a:ea typeface="宋体" pitchFamily="2" charset="-122"/>
              </a:rPr>
              <a:t>Facets </a:t>
            </a:r>
            <a:r>
              <a:rPr lang="en-US" altLang="zh-CN" sz="2000" smtClean="0">
                <a:ea typeface="宋体" pitchFamily="2" charset="-122"/>
              </a:rPr>
              <a:t>(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provides</a:t>
            </a:r>
            <a:r>
              <a:rPr lang="en-US" altLang="zh-CN" sz="2000" smtClean="0">
                <a:ea typeface="宋体" pitchFamily="2" charset="-122"/>
              </a:rPr>
              <a:t>)</a:t>
            </a:r>
          </a:p>
          <a:p>
            <a:pPr marL="749300" lvl="2" indent="-177800" eaLnBrk="1" hangingPunct="1">
              <a:spcBef>
                <a:spcPct val="35000"/>
              </a:spcBef>
              <a:buClr>
                <a:schemeClr val="tx1"/>
              </a:buClr>
            </a:pPr>
            <a:r>
              <a:rPr lang="en-US" altLang="zh-CN" smtClean="0">
                <a:ea typeface="宋体" pitchFamily="2" charset="-122"/>
              </a:rPr>
              <a:t>Offers operation interfaces</a:t>
            </a:r>
          </a:p>
          <a:p>
            <a:pPr marL="457200" lvl="1" indent="-174625" eaLnBrk="1" hangingPunct="1">
              <a:spcBef>
                <a:spcPct val="3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1" smtClean="0">
                <a:ea typeface="宋体" pitchFamily="2" charset="-122"/>
              </a:rPr>
              <a:t>Receptacles </a:t>
            </a:r>
            <a:r>
              <a:rPr lang="en-US" altLang="zh-CN" sz="2000" smtClean="0">
                <a:ea typeface="宋体" pitchFamily="2" charset="-122"/>
              </a:rPr>
              <a:t>(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uses</a:t>
            </a:r>
            <a:r>
              <a:rPr lang="en-US" altLang="zh-CN" sz="2000" smtClean="0">
                <a:ea typeface="宋体" pitchFamily="2" charset="-122"/>
              </a:rPr>
              <a:t>)</a:t>
            </a:r>
          </a:p>
          <a:p>
            <a:pPr marL="749300" lvl="2" indent="-177800" eaLnBrk="1" hangingPunct="1">
              <a:spcBef>
                <a:spcPct val="35000"/>
              </a:spcBef>
              <a:buClr>
                <a:schemeClr val="tx1"/>
              </a:buClr>
            </a:pPr>
            <a:r>
              <a:rPr lang="en-US" altLang="zh-CN" smtClean="0">
                <a:ea typeface="宋体" pitchFamily="2" charset="-122"/>
              </a:rPr>
              <a:t>Required operation interfaces</a:t>
            </a:r>
          </a:p>
          <a:p>
            <a:pPr marL="457200" lvl="1" indent="-174625" eaLnBrk="1" hangingPunct="1">
              <a:spcBef>
                <a:spcPct val="3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1" smtClean="0">
                <a:ea typeface="宋体" pitchFamily="2" charset="-122"/>
              </a:rPr>
              <a:t>Event sources </a:t>
            </a:r>
            <a:r>
              <a:rPr lang="en-US" altLang="zh-CN" sz="2000" smtClean="0">
                <a:ea typeface="宋体" pitchFamily="2" charset="-122"/>
              </a:rPr>
              <a:t>(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publishes</a:t>
            </a:r>
            <a:r>
              <a:rPr lang="en-US" altLang="zh-CN" sz="2000" i="1" smtClean="0">
                <a:ea typeface="宋体" pitchFamily="2" charset="-122"/>
              </a:rPr>
              <a:t> &amp;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emits</a:t>
            </a:r>
            <a:r>
              <a:rPr lang="en-US" altLang="zh-CN" sz="2000" smtClean="0">
                <a:ea typeface="宋体" pitchFamily="2" charset="-122"/>
              </a:rPr>
              <a:t>)</a:t>
            </a:r>
            <a:r>
              <a:rPr lang="en-US" altLang="zh-CN" sz="2000" i="1" smtClean="0">
                <a:ea typeface="宋体" pitchFamily="2" charset="-122"/>
              </a:rPr>
              <a:t> </a:t>
            </a:r>
          </a:p>
          <a:p>
            <a:pPr marL="749300" lvl="2" indent="-177800" eaLnBrk="1" hangingPunct="1">
              <a:spcBef>
                <a:spcPct val="35000"/>
              </a:spcBef>
              <a:buClr>
                <a:schemeClr val="tx1"/>
              </a:buClr>
            </a:pPr>
            <a:r>
              <a:rPr lang="en-US" altLang="zh-CN" smtClean="0">
                <a:ea typeface="宋体" pitchFamily="2" charset="-122"/>
              </a:rPr>
              <a:t>Produced events</a:t>
            </a:r>
          </a:p>
          <a:p>
            <a:pPr marL="457200" lvl="1" indent="-174625" eaLnBrk="1" hangingPunct="1">
              <a:spcBef>
                <a:spcPct val="3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1" smtClean="0">
                <a:ea typeface="宋体" pitchFamily="2" charset="-122"/>
              </a:rPr>
              <a:t>Event sinks </a:t>
            </a:r>
            <a:r>
              <a:rPr lang="en-US" altLang="zh-CN" sz="2000" smtClean="0">
                <a:ea typeface="宋体" pitchFamily="2" charset="-122"/>
              </a:rPr>
              <a:t>(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consumes</a:t>
            </a:r>
            <a:r>
              <a:rPr lang="en-US" altLang="zh-CN" sz="2000" smtClean="0">
                <a:ea typeface="宋体" pitchFamily="2" charset="-122"/>
              </a:rPr>
              <a:t>)	 </a:t>
            </a:r>
          </a:p>
          <a:p>
            <a:pPr marL="749300" lvl="2" indent="-177800" eaLnBrk="1" hangingPunct="1">
              <a:spcBef>
                <a:spcPct val="35000"/>
              </a:spcBef>
              <a:buClr>
                <a:schemeClr val="tx1"/>
              </a:buClr>
            </a:pPr>
            <a:r>
              <a:rPr lang="en-US" altLang="zh-CN" smtClean="0">
                <a:ea typeface="宋体" pitchFamily="2" charset="-122"/>
              </a:rPr>
              <a:t>Consumed events</a:t>
            </a:r>
          </a:p>
          <a:p>
            <a:pPr marL="457200" lvl="1" indent="-174625" eaLnBrk="1" hangingPunct="1">
              <a:spcBef>
                <a:spcPct val="35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i="1" smtClean="0">
                <a:ea typeface="宋体" pitchFamily="2" charset="-122"/>
              </a:rPr>
              <a:t>Attributes</a:t>
            </a:r>
            <a:r>
              <a:rPr lang="en-US" altLang="zh-CN" sz="2000" smtClean="0">
                <a:ea typeface="宋体" pitchFamily="2" charset="-122"/>
              </a:rPr>
              <a:t> (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attribute</a:t>
            </a:r>
            <a:r>
              <a:rPr lang="en-US" altLang="zh-CN" sz="2000" smtClean="0">
                <a:ea typeface="宋体" pitchFamily="2" charset="-122"/>
              </a:rPr>
              <a:t>) </a:t>
            </a:r>
          </a:p>
          <a:p>
            <a:pPr marL="749300" lvl="2" indent="-177800" eaLnBrk="1" hangingPunct="1">
              <a:spcBef>
                <a:spcPct val="35000"/>
              </a:spcBef>
              <a:buClr>
                <a:schemeClr val="tx1"/>
              </a:buClr>
            </a:pPr>
            <a:r>
              <a:rPr lang="en-US" altLang="zh-CN" smtClean="0">
                <a:ea typeface="宋体" pitchFamily="2" charset="-122"/>
              </a:rPr>
              <a:t>Configurable properties</a:t>
            </a:r>
          </a:p>
          <a:p>
            <a:pPr marL="168275" indent="-168275" eaLnBrk="1" hangingPunct="1">
              <a:spcBef>
                <a:spcPct val="35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Each component instance is created &amp; managed by a unique component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home</a:t>
            </a:r>
          </a:p>
        </p:txBody>
      </p:sp>
      <p:sp>
        <p:nvSpPr>
          <p:cNvPr id="1843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CORBA Component Ports</a:t>
            </a:r>
          </a:p>
        </p:txBody>
      </p:sp>
      <p:sp>
        <p:nvSpPr>
          <p:cNvPr id="18437" name="Text Box 7"/>
          <p:cNvSpPr txBox="1">
            <a:spLocks noChangeArrowheads="1"/>
          </p:cNvSpPr>
          <p:nvPr/>
        </p:nvSpPr>
        <p:spPr bwMode="auto">
          <a:xfrm>
            <a:off x="152400" y="914400"/>
            <a:ext cx="35814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en-US" sz="2400" i="0">
              <a:latin typeface="Arial Unicode MS" pitchFamily="34" charset="-128"/>
              <a:ea typeface="宋体" pitchFamily="2" charset="-122"/>
            </a:endParaRPr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0" y="1166813"/>
          <a:ext cx="4262438" cy="4857750"/>
        </p:xfrm>
        <a:graphic>
          <a:graphicData uri="http://schemas.openxmlformats.org/presentationml/2006/ole">
            <p:oleObj spid="_x0000_s18434" name="Visio" r:id="rId4" imgW="2327793" imgH="2654861" progId="Visio.Drawing.11">
              <p:embed/>
            </p:oleObj>
          </a:graphicData>
        </a:graphic>
      </p:graphicFrame>
      <p:sp>
        <p:nvSpPr>
          <p:cNvPr id="18438" name="Rectangle 9"/>
          <p:cNvSpPr>
            <a:spLocks noChangeArrowheads="1"/>
          </p:cNvSpPr>
          <p:nvPr/>
        </p:nvSpPr>
        <p:spPr bwMode="auto">
          <a:xfrm rot="5400000">
            <a:off x="-302419" y="3880644"/>
            <a:ext cx="1338263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 i="0">
                <a:solidFill>
                  <a:srgbClr val="FF0000"/>
                </a:solidFill>
                <a:ea typeface="宋体" pitchFamily="2" charset="-122"/>
              </a:rPr>
              <a:t>“</a:t>
            </a:r>
            <a:r>
              <a:rPr lang="en-US" altLang="zh-CN" sz="2000" i="0">
                <a:solidFill>
                  <a:srgbClr val="FF0000"/>
                </a:solidFill>
                <a:ea typeface="宋体" pitchFamily="2" charset="-122"/>
              </a:rPr>
              <a:t>Receives From” </a:t>
            </a:r>
          </a:p>
        </p:txBody>
      </p:sp>
      <p:sp>
        <p:nvSpPr>
          <p:cNvPr id="18439" name="Rectangle 10"/>
          <p:cNvSpPr>
            <a:spLocks noChangeArrowheads="1"/>
          </p:cNvSpPr>
          <p:nvPr/>
        </p:nvSpPr>
        <p:spPr bwMode="auto">
          <a:xfrm rot="16200000" flipH="1">
            <a:off x="3210720" y="3920331"/>
            <a:ext cx="1338262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 i="0">
                <a:solidFill>
                  <a:srgbClr val="FF0000"/>
                </a:solidFill>
                <a:ea typeface="宋体" pitchFamily="2" charset="-122"/>
              </a:rPr>
              <a:t>“</a:t>
            </a:r>
            <a:r>
              <a:rPr lang="en-US" altLang="zh-CN" sz="2000" i="0">
                <a:solidFill>
                  <a:srgbClr val="FF0000"/>
                </a:solidFill>
                <a:ea typeface="宋体" pitchFamily="2" charset="-122"/>
              </a:rPr>
              <a:t>Sends To”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Managing Component Lifecycle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0975" y="1123950"/>
            <a:ext cx="4391025" cy="4962525"/>
          </a:xfrm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Context 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Components need to be created by the CCM run-time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Problems with CORBA 2.x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No standard way to manage component’s lifecycle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Need standard mechanisms to strategize lifecycle management</a:t>
            </a:r>
          </a:p>
        </p:txBody>
      </p:sp>
      <p:pic>
        <p:nvPicPr>
          <p:cNvPr id="94212" name="Picture 4" descr="fab_facilit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477963"/>
            <a:ext cx="4341813" cy="264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4213" name="Rectangle 5"/>
          <p:cNvSpPr>
            <a:spLocks noChangeArrowheads="1"/>
          </p:cNvSpPr>
          <p:nvPr/>
        </p:nvSpPr>
        <p:spPr bwMode="auto">
          <a:xfrm>
            <a:off x="180975" y="4268788"/>
            <a:ext cx="8451850" cy="204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lnSpc>
                <a:spcPct val="90000"/>
              </a:lnSpc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CCM Solution </a:t>
            </a:r>
          </a:p>
          <a:p>
            <a:pPr marL="511175" lvl="1" indent="-169863">
              <a:lnSpc>
                <a:spcPct val="90000"/>
              </a:lnSpc>
              <a:spcBef>
                <a:spcPct val="4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Integrate lifecycle service into component definitions</a:t>
            </a:r>
          </a:p>
          <a:p>
            <a:pPr marL="511175" lvl="1" indent="-169863">
              <a:lnSpc>
                <a:spcPct val="90000"/>
              </a:lnSpc>
              <a:spcBef>
                <a:spcPct val="4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Use different component </a:t>
            </a:r>
            <a:r>
              <a:rPr lang="en-US" altLang="zh-CN" sz="2000">
                <a:ea typeface="宋体" pitchFamily="2" charset="-122"/>
              </a:rPr>
              <a:t>home’s </a:t>
            </a:r>
            <a:r>
              <a:rPr lang="en-US" altLang="zh-CN" sz="2000" i="0">
                <a:ea typeface="宋体" pitchFamily="2" charset="-122"/>
              </a:rPr>
              <a:t>to provide different lifecycle managing strategies</a:t>
            </a:r>
          </a:p>
          <a:p>
            <a:pPr marL="860425" lvl="2" indent="-169863">
              <a:lnSpc>
                <a:spcPct val="90000"/>
              </a:lnSpc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Based on Factory &amp; Finder patterns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000" smtClean="0">
                <a:ea typeface="宋体" pitchFamily="2" charset="-122"/>
              </a:rPr>
              <a:t>A CORBA Component Home</a:t>
            </a:r>
          </a:p>
        </p:txBody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26000" y="942975"/>
            <a:ext cx="4098925" cy="4243388"/>
          </a:xfrm>
        </p:spPr>
        <p:txBody>
          <a:bodyPr/>
          <a:lstStyle/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home</a:t>
            </a:r>
            <a:r>
              <a:rPr lang="en-US" altLang="zh-CN" sz="2000" smtClean="0">
                <a:ea typeface="宋体" pitchFamily="2" charset="-122"/>
              </a:rPr>
              <a:t> is new CORBA meta-type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A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home</a:t>
            </a:r>
            <a:r>
              <a:rPr lang="en-US" altLang="zh-CN" sz="2000" smtClean="0">
                <a:ea typeface="宋体" pitchFamily="2" charset="-122"/>
              </a:rPr>
              <a:t> has an interface &amp; object reference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Manages one type of component 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More than one home type can manage same component type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However, a component instance is managed by one home instance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Standard </a:t>
            </a:r>
            <a:r>
              <a:rPr lang="en-US" altLang="zh-CN" sz="2000" i="1" smtClean="0">
                <a:ea typeface="宋体" pitchFamily="2" charset="-122"/>
                <a:cs typeface="Courier New" pitchFamily="49" charset="0"/>
              </a:rPr>
              <a:t>factory</a:t>
            </a:r>
            <a:r>
              <a:rPr lang="en-US" altLang="zh-CN" sz="2000" smtClean="0">
                <a:ea typeface="宋体" pitchFamily="2" charset="-122"/>
              </a:rPr>
              <a:t> &amp; </a:t>
            </a:r>
            <a:r>
              <a:rPr lang="en-US" altLang="zh-CN" sz="2000" i="1" smtClean="0">
                <a:ea typeface="宋体" pitchFamily="2" charset="-122"/>
              </a:rPr>
              <a:t>finder</a:t>
            </a:r>
            <a:r>
              <a:rPr lang="en-US" altLang="zh-CN" sz="2000" smtClean="0">
                <a:ea typeface="宋体" pitchFamily="2" charset="-122"/>
              </a:rPr>
              <a:t> operations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e.g.,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create()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home</a:t>
            </a:r>
            <a:r>
              <a:rPr lang="en-US" altLang="zh-CN" sz="2000" smtClean="0">
                <a:ea typeface="宋体" pitchFamily="2" charset="-122"/>
              </a:rPr>
              <a:t> can have user-defined operations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152400" y="762000"/>
            <a:ext cx="44196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30000"/>
              </a:spcBef>
            </a:pPr>
            <a:r>
              <a:rPr lang="en-US" altLang="zh-CN" sz="15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home</a:t>
            </a: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</a:t>
            </a:r>
            <a:r>
              <a:rPr lang="en-US" altLang="zh-CN" sz="1500" b="1" i="0">
                <a:solidFill>
                  <a:schemeClr val="accent2"/>
                </a:solidFill>
                <a:latin typeface="Courier New" pitchFamily="49" charset="0"/>
                <a:ea typeface="宋体" pitchFamily="2" charset="-122"/>
              </a:rPr>
              <a:t>RateGenHome</a:t>
            </a: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manages RateGen</a:t>
            </a:r>
            <a:br>
              <a:rPr lang="en-US" altLang="zh-CN" sz="15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5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 factory create_pulser</a:t>
            </a:r>
            <a:br>
              <a:rPr lang="en-US" altLang="zh-CN" sz="15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   (in rateHz r);</a:t>
            </a:r>
            <a:br>
              <a:rPr lang="en-US" altLang="zh-CN" sz="15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endParaRPr lang="en-US" altLang="zh-CN" sz="15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5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30000"/>
              </a:spcBef>
            </a:pP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interface RateGenHome</a:t>
            </a:r>
            <a:r>
              <a:rPr lang="en-US" altLang="zh-CN" sz="15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Explicit</a:t>
            </a: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</a:t>
            </a:r>
          </a:p>
          <a:p>
            <a:pPr>
              <a:spcBef>
                <a:spcPct val="30000"/>
              </a:spcBef>
            </a:pP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: Components::CCMHome { </a:t>
            </a:r>
            <a:br>
              <a:rPr lang="en-US" altLang="zh-CN" sz="15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RateGen create_pulser</a:t>
            </a:r>
            <a:br>
              <a:rPr lang="en-US" altLang="zh-CN" sz="15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 (in rateHz r);</a:t>
            </a:r>
            <a:br>
              <a:rPr lang="en-US" altLang="zh-CN" sz="15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}; </a:t>
            </a:r>
          </a:p>
          <a:p>
            <a:pPr>
              <a:spcBef>
                <a:spcPct val="30000"/>
              </a:spcBef>
            </a:pP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interface RateGenHome</a:t>
            </a:r>
            <a:r>
              <a:rPr lang="en-US" altLang="zh-CN" sz="15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Implicit</a:t>
            </a: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</a:t>
            </a:r>
          </a:p>
          <a:p>
            <a:pPr>
              <a:spcBef>
                <a:spcPct val="30000"/>
              </a:spcBef>
            </a:pP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: </a:t>
            </a:r>
            <a:r>
              <a:rPr lang="en-US" altLang="zh-CN" sz="15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Components::KeylessCCMHome</a:t>
            </a: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{ </a:t>
            </a:r>
            <a:br>
              <a:rPr lang="en-US" altLang="zh-CN" sz="15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 RateGen </a:t>
            </a:r>
            <a:r>
              <a:rPr lang="en-US" altLang="zh-CN" sz="15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create</a:t>
            </a: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();</a:t>
            </a:r>
            <a:br>
              <a:rPr lang="en-US" altLang="zh-CN" sz="15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}; </a:t>
            </a:r>
          </a:p>
          <a:p>
            <a:pPr>
              <a:spcBef>
                <a:spcPct val="30000"/>
              </a:spcBef>
            </a:pP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interface </a:t>
            </a:r>
            <a:r>
              <a:rPr lang="en-US" altLang="zh-CN" sz="1500" b="1" i="0">
                <a:solidFill>
                  <a:schemeClr val="accent2"/>
                </a:solidFill>
                <a:latin typeface="Courier New" pitchFamily="49" charset="0"/>
                <a:ea typeface="宋体" pitchFamily="2" charset="-122"/>
              </a:rPr>
              <a:t>RateGenHome</a:t>
            </a: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:</a:t>
            </a:r>
            <a:br>
              <a:rPr lang="en-US" altLang="zh-CN" sz="15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RateGenHomeExplicit,</a:t>
            </a:r>
            <a:br>
              <a:rPr lang="en-US" altLang="zh-CN" sz="15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500" b="1" i="0">
                <a:latin typeface="Courier New" pitchFamily="49" charset="0"/>
                <a:ea typeface="宋体" pitchFamily="2" charset="-122"/>
              </a:rPr>
              <a:t> RateGenHomeImplicit {}; </a:t>
            </a:r>
          </a:p>
        </p:txBody>
      </p:sp>
      <p:sp>
        <p:nvSpPr>
          <p:cNvPr id="19462" name="AutoShape 6"/>
          <p:cNvSpPr>
            <a:spLocks noChangeArrowheads="1"/>
          </p:cNvSpPr>
          <p:nvPr/>
        </p:nvSpPr>
        <p:spPr bwMode="auto">
          <a:xfrm>
            <a:off x="914400" y="2101850"/>
            <a:ext cx="533400" cy="685800"/>
          </a:xfrm>
          <a:prstGeom prst="downArrow">
            <a:avLst>
              <a:gd name="adj1" fmla="val 50000"/>
              <a:gd name="adj2" fmla="val 3214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2901950" y="1825625"/>
          <a:ext cx="1770063" cy="1579563"/>
        </p:xfrm>
        <a:graphic>
          <a:graphicData uri="http://schemas.openxmlformats.org/presentationml/2006/ole">
            <p:oleObj spid="_x0000_s19458" name="Visio" r:id="rId4" imgW="1725399" imgH="1540346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7EAAD9B7-937C-4930-82FE-EAAFAC8C648A}" type="slidenum">
              <a:rPr lang="zh-CN" altLang="en-US" smtClean="0">
                <a:latin typeface="Arial" charset="0"/>
              </a:rPr>
              <a:pPr/>
              <a:t>4</a:t>
            </a:fld>
            <a:endParaRPr lang="en-US" altLang="zh-CN" dirty="0" smtClean="0">
              <a:latin typeface="Arial" charset="0"/>
            </a:endParaRP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anchor="ctr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5400" dirty="0" smtClean="0">
                <a:solidFill>
                  <a:srgbClr val="FF3300"/>
                </a:solidFill>
                <a:ea typeface="ＭＳ Ｐゴシック" pitchFamily="34" charset="-128"/>
              </a:rPr>
              <a:t>Motivation &amp; Overview of Component Middleware</a:t>
            </a:r>
          </a:p>
        </p:txBody>
      </p:sp>
      <p:sp>
        <p:nvSpPr>
          <p:cNvPr id="77828" name="Text Box 4"/>
          <p:cNvSpPr txBox="1">
            <a:spLocks noChangeArrowheads="1"/>
          </p:cNvSpPr>
          <p:nvPr/>
        </p:nvSpPr>
        <p:spPr bwMode="auto">
          <a:xfrm>
            <a:off x="1978025" y="5472113"/>
            <a:ext cx="5413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i="0" dirty="0">
                <a:ea typeface="宋体" pitchFamily="2" charset="-122"/>
              </a:rPr>
              <a:t>www.cs.wustl.edu/~schmidt/cuj-16.doc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F12B80BC-BFD0-46D5-98F0-4FA35A04AC4B}" type="datetime1">
              <a:rPr lang="zh-CN" altLang="en-US">
                <a:ea typeface="宋体" pitchFamily="2" charset="-122"/>
              </a:rPr>
              <a:pPr/>
              <a:t>2010-6-30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95235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9B52AE4D-7A52-49F4-8752-F47B0E992C1C}" type="slidenum">
              <a:rPr lang="zh-CN" altLang="en-US" smtClean="0">
                <a:latin typeface="Arial" charset="0"/>
              </a:rPr>
              <a:pPr/>
              <a:t>40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73238" y="1066800"/>
            <a:ext cx="6226175" cy="5019675"/>
          </a:xfrm>
          <a:noFill/>
        </p:spPr>
        <p:txBody>
          <a:bodyPr anchor="ctr" anchorCtr="1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A Quick CCM Client Example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&amp; Home for Simple </a:t>
            </a:r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</a:p>
        </p:txBody>
      </p:sp>
      <p:sp>
        <p:nvSpPr>
          <p:cNvPr id="96259" name="Text Box 3"/>
          <p:cNvSpPr txBox="1">
            <a:spLocks noChangeArrowheads="1"/>
          </p:cNvSpPr>
          <p:nvPr/>
        </p:nvSpPr>
        <p:spPr bwMode="auto">
          <a:xfrm>
            <a:off x="1474788" y="1038225"/>
            <a:ext cx="6194425" cy="3571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interface Hello {</a:t>
            </a:r>
            <a:br>
              <a:rPr lang="en-US" altLang="zh-CN" sz="20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  void sayHello (in string username);</a:t>
            </a:r>
            <a:br>
              <a:rPr lang="en-US" altLang="zh-CN" sz="20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20000"/>
              </a:spcBef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interface Goodbye {</a:t>
            </a:r>
          </a:p>
          <a:p>
            <a:pPr>
              <a:spcBef>
                <a:spcPct val="20000"/>
              </a:spcBef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  void sayGoodbye (in string username);</a:t>
            </a:r>
          </a:p>
          <a:p>
            <a:pPr>
              <a:spcBef>
                <a:spcPct val="20000"/>
              </a:spcBef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20000"/>
              </a:spcBef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component </a:t>
            </a:r>
            <a:r>
              <a:rPr lang="en-US" altLang="zh-CN" sz="2000" b="1" i="0">
                <a:solidFill>
                  <a:srgbClr val="FF3300"/>
                </a:solidFill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 supports Hello {</a:t>
            </a:r>
          </a:p>
          <a:p>
            <a:pPr>
              <a:spcBef>
                <a:spcPct val="20000"/>
              </a:spcBef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	provides Goodbye Farewell;</a:t>
            </a:r>
          </a:p>
          <a:p>
            <a:pPr>
              <a:spcBef>
                <a:spcPct val="20000"/>
              </a:spcBef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20000"/>
              </a:spcBef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home </a:t>
            </a:r>
            <a:r>
              <a:rPr lang="en-US" altLang="zh-CN" sz="2000" b="1" i="0">
                <a:solidFill>
                  <a:srgbClr val="FF3300"/>
                </a:solidFill>
                <a:latin typeface="Courier New" pitchFamily="49" charset="0"/>
                <a:ea typeface="宋体" pitchFamily="2" charset="-122"/>
              </a:rPr>
              <a:t>HelloHome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 manages </a:t>
            </a:r>
            <a:r>
              <a:rPr lang="en-US" altLang="zh-CN" sz="2000" b="1" i="0">
                <a:solidFill>
                  <a:srgbClr val="FF3300"/>
                </a:solidFill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 {};</a:t>
            </a:r>
          </a:p>
        </p:txBody>
      </p:sp>
      <p:sp>
        <p:nvSpPr>
          <p:cNvPr id="96260" name="Text Box 4"/>
          <p:cNvSpPr txBox="1">
            <a:spLocks noChangeArrowheads="1"/>
          </p:cNvSpPr>
          <p:nvPr/>
        </p:nvSpPr>
        <p:spPr bwMode="auto">
          <a:xfrm>
            <a:off x="1358900" y="4691063"/>
            <a:ext cx="6654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69863" indent="-169863">
              <a:spcBef>
                <a:spcPct val="30000"/>
              </a:spcBef>
              <a:buFontTx/>
              <a:buChar char="•"/>
            </a:pPr>
            <a:r>
              <a:rPr lang="en-US" altLang="zh-CN" sz="2000" i="0" dirty="0">
                <a:latin typeface="Arial Unicode MS" pitchFamily="34" charset="-128"/>
                <a:ea typeface="宋体" pitchFamily="2" charset="-122"/>
              </a:rPr>
              <a:t>IDL 3 definitions for</a:t>
            </a:r>
          </a:p>
          <a:p>
            <a:pPr marL="511175" lvl="1" indent="-169863">
              <a:spcBef>
                <a:spcPct val="30000"/>
              </a:spcBef>
              <a:buFontTx/>
              <a:buChar char="•"/>
            </a:pPr>
            <a:r>
              <a:rPr lang="en-US" altLang="zh-CN" sz="2000" i="0" dirty="0">
                <a:latin typeface="Arial Unicode MS" pitchFamily="34" charset="-128"/>
                <a:ea typeface="宋体" pitchFamily="2" charset="-122"/>
              </a:rPr>
              <a:t>Component: </a:t>
            </a:r>
            <a:r>
              <a:rPr lang="en-US" altLang="zh-CN" sz="2000" b="1" i="0" dirty="0" err="1">
                <a:solidFill>
                  <a:srgbClr val="FF3300"/>
                </a:solidFill>
                <a:latin typeface="Courier New" pitchFamily="49" charset="0"/>
                <a:ea typeface="宋体" pitchFamily="2" charset="-122"/>
              </a:rPr>
              <a:t>HelloWorld</a:t>
            </a:r>
            <a:endParaRPr lang="en-US" altLang="zh-CN" sz="2000" b="1" i="0" dirty="0">
              <a:solidFill>
                <a:srgbClr val="FF3300"/>
              </a:solidFill>
              <a:latin typeface="Courier New" pitchFamily="49" charset="0"/>
              <a:ea typeface="宋体" pitchFamily="2" charset="-122"/>
            </a:endParaRPr>
          </a:p>
          <a:p>
            <a:pPr marL="511175" lvl="1" indent="-169863">
              <a:spcBef>
                <a:spcPct val="30000"/>
              </a:spcBef>
              <a:buFontTx/>
              <a:buChar char="•"/>
            </a:pPr>
            <a:r>
              <a:rPr lang="en-US" altLang="zh-CN" sz="2000" i="0" dirty="0">
                <a:latin typeface="Arial Unicode MS" pitchFamily="34" charset="-128"/>
                <a:ea typeface="宋体" pitchFamily="2" charset="-122"/>
              </a:rPr>
              <a:t>Managing home: </a:t>
            </a:r>
            <a:r>
              <a:rPr lang="en-US" altLang="zh-CN" sz="2000" b="1" i="0" dirty="0" err="1" smtClean="0">
                <a:solidFill>
                  <a:srgbClr val="FF3300"/>
                </a:solidFill>
                <a:latin typeface="Courier New" pitchFamily="49" charset="0"/>
                <a:ea typeface="宋体" pitchFamily="2" charset="-122"/>
              </a:rPr>
              <a:t>HelloHome</a:t>
            </a:r>
            <a:endParaRPr lang="en-US" altLang="zh-CN" sz="2000" b="1" i="0" dirty="0">
              <a:solidFill>
                <a:srgbClr val="FF3300"/>
              </a:solidFill>
              <a:latin typeface="Courier New" pitchFamily="49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The Client OMG IDL Mapping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990600"/>
            <a:ext cx="5622925" cy="5181600"/>
          </a:xfrm>
        </p:spPr>
        <p:txBody>
          <a:bodyPr/>
          <a:lstStyle/>
          <a:p>
            <a:pPr marL="168275" indent="-168275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As we’ve seen, each OMG IDL 3.0 construction has an equivalent in terms of OMG IDL 2.x</a:t>
            </a:r>
          </a:p>
          <a:p>
            <a:pPr marL="168275" indent="-168275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Component &amp; home types are viewed by clients through the CCM client-side OMG IDL mapping</a:t>
            </a:r>
          </a:p>
          <a:p>
            <a:pPr marL="168275" indent="-168275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This mapping requires no change in CORBA’s client programming language mapping</a:t>
            </a:r>
          </a:p>
          <a:p>
            <a:pPr marL="512763" lvl="1" indent="-168275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i.e., clients still use their favorite IDL-oriented tools, such as CORBA stub generators, etc.</a:t>
            </a:r>
          </a:p>
          <a:p>
            <a:pPr marL="168275" indent="-168275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Clients need not be “component-aware”</a:t>
            </a:r>
          </a:p>
          <a:p>
            <a:pPr marL="512763" lvl="1" indent="-168275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i.e., they can just invoke interface operations</a:t>
            </a:r>
          </a:p>
        </p:txBody>
      </p:sp>
      <p:sp>
        <p:nvSpPr>
          <p:cNvPr id="97284" name="Rectangle 15"/>
          <p:cNvSpPr>
            <a:spLocks noChangeArrowheads="1"/>
          </p:cNvSpPr>
          <p:nvPr/>
        </p:nvSpPr>
        <p:spPr bwMode="auto">
          <a:xfrm>
            <a:off x="5854700" y="1181100"/>
            <a:ext cx="1441450" cy="8636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fr-FR" sz="2000" b="1" i="0">
                <a:latin typeface="Tahoma" pitchFamily="34" charset="0"/>
              </a:rPr>
              <a:t>OMG IDL 2.x</a:t>
            </a:r>
          </a:p>
        </p:txBody>
      </p:sp>
      <p:sp>
        <p:nvSpPr>
          <p:cNvPr id="97285" name="Rectangle 16"/>
          <p:cNvSpPr>
            <a:spLocks noChangeArrowheads="1"/>
          </p:cNvSpPr>
          <p:nvPr/>
        </p:nvSpPr>
        <p:spPr bwMode="auto">
          <a:xfrm>
            <a:off x="7518400" y="3163888"/>
            <a:ext cx="1441450" cy="8636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fr-FR" sz="2000" b="1" i="0">
                <a:latin typeface="Tahoma" pitchFamily="34" charset="0"/>
              </a:rPr>
              <a:t>OMG IDL</a:t>
            </a:r>
          </a:p>
          <a:p>
            <a:pPr algn="ctr">
              <a:spcBef>
                <a:spcPct val="0"/>
              </a:spcBef>
            </a:pPr>
            <a:r>
              <a:rPr lang="fr-FR" sz="2000" b="1" i="0">
                <a:latin typeface="Tahoma" pitchFamily="34" charset="0"/>
              </a:rPr>
              <a:t>3.0</a:t>
            </a:r>
          </a:p>
        </p:txBody>
      </p:sp>
      <p:sp>
        <p:nvSpPr>
          <p:cNvPr id="97286" name="Rectangle 17"/>
          <p:cNvSpPr>
            <a:spLocks noChangeArrowheads="1"/>
          </p:cNvSpPr>
          <p:nvPr/>
        </p:nvSpPr>
        <p:spPr bwMode="auto">
          <a:xfrm>
            <a:off x="5905500" y="5140325"/>
            <a:ext cx="1658938" cy="10017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fr-FR" sz="2000" b="1" i="0">
                <a:latin typeface="Tahoma" pitchFamily="34" charset="0"/>
              </a:rPr>
              <a:t>Standard C++/Java</a:t>
            </a:r>
          </a:p>
          <a:p>
            <a:pPr algn="ctr">
              <a:spcBef>
                <a:spcPct val="0"/>
              </a:spcBef>
            </a:pPr>
            <a:r>
              <a:rPr lang="fr-FR" sz="2000" b="1" i="0">
                <a:latin typeface="Tahoma" pitchFamily="34" charset="0"/>
              </a:rPr>
              <a:t>Mappings</a:t>
            </a:r>
          </a:p>
        </p:txBody>
      </p:sp>
      <p:cxnSp>
        <p:nvCxnSpPr>
          <p:cNvPr id="97287" name="AutoShape 18"/>
          <p:cNvCxnSpPr>
            <a:cxnSpLocks noChangeShapeType="1"/>
            <a:stCxn id="97286" idx="0"/>
            <a:endCxn id="97285" idx="2"/>
          </p:cNvCxnSpPr>
          <p:nvPr/>
        </p:nvCxnSpPr>
        <p:spPr bwMode="auto">
          <a:xfrm flipV="1">
            <a:off x="6735763" y="4027488"/>
            <a:ext cx="1503362" cy="11128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</p:cxnSp>
      <p:cxnSp>
        <p:nvCxnSpPr>
          <p:cNvPr id="97288" name="AutoShape 19"/>
          <p:cNvCxnSpPr>
            <a:cxnSpLocks noChangeShapeType="1"/>
            <a:stCxn id="97285" idx="0"/>
            <a:endCxn id="97284" idx="2"/>
          </p:cNvCxnSpPr>
          <p:nvPr/>
        </p:nvCxnSpPr>
        <p:spPr bwMode="auto">
          <a:xfrm flipH="1" flipV="1">
            <a:off x="6575425" y="2044700"/>
            <a:ext cx="1663700" cy="11191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97289" name="Text Box 20"/>
          <p:cNvSpPr txBox="1">
            <a:spLocks noChangeArrowheads="1"/>
          </p:cNvSpPr>
          <p:nvPr/>
        </p:nvSpPr>
        <p:spPr bwMode="auto">
          <a:xfrm>
            <a:off x="7780338" y="2470150"/>
            <a:ext cx="9699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fr-FR">
                <a:latin typeface="Tahoma" pitchFamily="34" charset="0"/>
              </a:rPr>
              <a:t>extends</a:t>
            </a:r>
          </a:p>
        </p:txBody>
      </p:sp>
      <p:sp>
        <p:nvSpPr>
          <p:cNvPr id="97290" name="Text Box 21"/>
          <p:cNvSpPr txBox="1">
            <a:spLocks noChangeArrowheads="1"/>
          </p:cNvSpPr>
          <p:nvPr/>
        </p:nvSpPr>
        <p:spPr bwMode="auto">
          <a:xfrm>
            <a:off x="5810250" y="4532313"/>
            <a:ext cx="11811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fr-FR">
                <a:latin typeface="Tahoma" pitchFamily="34" charset="0"/>
              </a:rPr>
              <a:t>generates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Simple Client for </a:t>
            </a:r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Component</a:t>
            </a:r>
          </a:p>
        </p:txBody>
      </p:sp>
      <p:sp>
        <p:nvSpPr>
          <p:cNvPr id="98307" name="Rectangle 3"/>
          <p:cNvSpPr>
            <a:spLocks noChangeArrowheads="1"/>
          </p:cNvSpPr>
          <p:nvPr/>
        </p:nvSpPr>
        <p:spPr bwMode="auto">
          <a:xfrm>
            <a:off x="76200" y="923925"/>
            <a:ext cx="6067425" cy="44481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"/>
              </a:spcBef>
            </a:pPr>
            <a:r>
              <a:rPr lang="zh-CN" altLang="en-US" sz="1600" b="1" i="0">
                <a:latin typeface="Courier New" pitchFamily="49" charset="0"/>
                <a:ea typeface="宋体" pitchFamily="2" charset="-122"/>
              </a:rPr>
              <a:t> 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1 int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2 main (int argc, char *argv[])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3 {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4   CORBA::ORB_var orb = 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5     CORBA::ORB_init (argc, argv);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6   CORBA::Object_var o = 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7     orb-&gt;resolve_initial_references 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8		("NameService");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9   CosNaming::NamingContextExt_var nc =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10     CosNaming::NamingContextExt::_narrow (o);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11   o = nc-&gt;resolve_str (“myHelloHome");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12   HelloHome_var hh = HelloHome::_narrow (o);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13   HelloWorld_var hw = hh-&gt;create ();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14   hw-&gt;sayHello (“Dennis &amp; Brian”);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15   hw-&gt;remove ();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16   return 0;</a:t>
            </a:r>
          </a:p>
          <a:p>
            <a:pPr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17 }</a:t>
            </a:r>
          </a:p>
        </p:txBody>
      </p:sp>
      <p:sp>
        <p:nvSpPr>
          <p:cNvPr id="98308" name="Text Box 4"/>
          <p:cNvSpPr txBox="1">
            <a:spLocks noChangeArrowheads="1"/>
          </p:cNvSpPr>
          <p:nvPr/>
        </p:nvSpPr>
        <p:spPr bwMode="auto">
          <a:xfrm>
            <a:off x="6689725" y="1792288"/>
            <a:ext cx="2301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zh-CN" altLang="en-US" sz="2400" i="0">
              <a:latin typeface="Arial Unicode MS" pitchFamily="34" charset="-128"/>
              <a:ea typeface="宋体" pitchFamily="2" charset="-122"/>
            </a:endParaRPr>
          </a:p>
        </p:txBody>
      </p:sp>
      <p:sp>
        <p:nvSpPr>
          <p:cNvPr id="98309" name="Text Box 5"/>
          <p:cNvSpPr txBox="1">
            <a:spLocks noChangeArrowheads="1"/>
          </p:cNvSpPr>
          <p:nvPr/>
        </p:nvSpPr>
        <p:spPr bwMode="auto">
          <a:xfrm>
            <a:off x="6084888" y="868363"/>
            <a:ext cx="3135312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5888" indent="-115888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Lines 4-10: Perform standard ORB bootstrapping</a:t>
            </a:r>
          </a:p>
          <a:p>
            <a:pPr marL="115888" indent="-115888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Lines 11-12: Obtain object reference to home via Naming Service</a:t>
            </a:r>
          </a:p>
          <a:p>
            <a:pPr marL="115888" indent="-115888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Line 13: Use home to create component</a:t>
            </a:r>
          </a:p>
          <a:p>
            <a:pPr marL="115888" indent="-115888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Line 14: Invoke remote operation</a:t>
            </a:r>
          </a:p>
          <a:p>
            <a:pPr marL="115888" indent="-115888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Line 15: Remove component instance</a:t>
            </a:r>
          </a:p>
          <a:p>
            <a:pPr marL="341313" lvl="1" indent="-107950">
              <a:spcBef>
                <a:spcPct val="40000"/>
              </a:spcBef>
              <a:buFontTx/>
              <a:buChar char="•"/>
            </a:pPr>
            <a:r>
              <a:rPr lang="en-US" altLang="zh-CN" i="0">
                <a:ea typeface="宋体" pitchFamily="2" charset="-122"/>
              </a:rPr>
              <a:t>Clients don’t always need to manage component lifecycle directly</a:t>
            </a:r>
          </a:p>
        </p:txBody>
      </p:sp>
      <p:sp>
        <p:nvSpPr>
          <p:cNvPr id="98310" name="Rectangle 6"/>
          <p:cNvSpPr>
            <a:spLocks noChangeArrowheads="1"/>
          </p:cNvSpPr>
          <p:nvPr/>
        </p:nvSpPr>
        <p:spPr bwMode="auto">
          <a:xfrm>
            <a:off x="76200" y="5480050"/>
            <a:ext cx="6096000" cy="7127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$ ./hello-client # Triggers this on the server:</a:t>
            </a:r>
          </a:p>
          <a:p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Hello World!  -- from Dennis &amp; Brian.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569C7C05-0D93-4BE4-9BD4-609CDABF2495}" type="datetime1">
              <a:rPr lang="zh-CN" altLang="en-US">
                <a:ea typeface="宋体" pitchFamily="2" charset="-122"/>
              </a:rPr>
              <a:pPr/>
              <a:t>2010-6-30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99331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B8D3FD29-48EB-4469-A9B1-EEDF719F1470}" type="slidenum">
              <a:rPr lang="zh-CN" altLang="en-US" smtClean="0">
                <a:latin typeface="Arial" charset="0"/>
              </a:rPr>
              <a:pPr/>
              <a:t>44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anchor="ctr" anchorCtr="1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CCM Component Features in Depth</a:t>
            </a:r>
          </a:p>
        </p:txBody>
      </p:sp>
      <p:sp>
        <p:nvSpPr>
          <p:cNvPr id="99333" name="Text Box 4"/>
          <p:cNvSpPr txBox="1">
            <a:spLocks noChangeArrowheads="1"/>
          </p:cNvSpPr>
          <p:nvPr/>
        </p:nvSpPr>
        <p:spPr bwMode="auto">
          <a:xfrm>
            <a:off x="1978025" y="5472113"/>
            <a:ext cx="5413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i="0">
                <a:ea typeface="宋体" pitchFamily="2" charset="-122"/>
              </a:rPr>
              <a:t>www.cs.wustl.edu/~schmidt/cuj-17.doc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4" descr="15209_sq250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6170613" y="2516188"/>
            <a:ext cx="2703512" cy="2706687"/>
          </a:xfrm>
          <a:noFill/>
        </p:spPr>
      </p:pic>
      <p:sp>
        <p:nvSpPr>
          <p:cNvPr id="1003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Components Can Offer Different Views</a:t>
            </a:r>
          </a:p>
        </p:txBody>
      </p:sp>
      <p:sp>
        <p:nvSpPr>
          <p:cNvPr id="10035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877888"/>
            <a:ext cx="8820150" cy="5332412"/>
          </a:xfrm>
        </p:spPr>
        <p:txBody>
          <a:bodyPr/>
          <a:lstStyle/>
          <a:p>
            <a:pPr marL="169863" indent="-169863" eaLnBrk="1" hangingPunct="1">
              <a:spcBef>
                <a:spcPct val="60000"/>
              </a:spcBef>
            </a:pPr>
            <a:r>
              <a:rPr lang="en-US" altLang="zh-CN" sz="2000" smtClean="0">
                <a:ea typeface="宋体" pitchFamily="2" charset="-122"/>
              </a:rPr>
              <a:t>Context </a:t>
            </a:r>
          </a:p>
          <a:p>
            <a:pPr marL="511175" lvl="1" indent="-169863" eaLnBrk="1" hangingPunct="1">
              <a:spcBef>
                <a:spcPct val="60000"/>
              </a:spcBef>
            </a:pPr>
            <a:r>
              <a:rPr lang="en-US" altLang="zh-CN" sz="2000" smtClean="0">
                <a:ea typeface="宋体" pitchFamily="2" charset="-122"/>
              </a:rPr>
              <a:t>Components need to collaborate with other types of components</a:t>
            </a:r>
          </a:p>
          <a:p>
            <a:pPr marL="511175" lvl="1" indent="-169863" eaLnBrk="1" hangingPunct="1">
              <a:spcBef>
                <a:spcPct val="60000"/>
              </a:spcBef>
            </a:pPr>
            <a:r>
              <a:rPr lang="en-US" altLang="zh-CN" sz="2000" smtClean="0">
                <a:ea typeface="宋体" pitchFamily="2" charset="-122"/>
              </a:rPr>
              <a:t>These collaborating components may understand different interfaces</a:t>
            </a:r>
          </a:p>
          <a:p>
            <a:pPr marL="169863" indent="-169863" eaLnBrk="1" hangingPunct="1">
              <a:spcBef>
                <a:spcPct val="60000"/>
              </a:spcBef>
            </a:pPr>
            <a:r>
              <a:rPr lang="en-US" altLang="zh-CN" sz="2000" smtClean="0">
                <a:ea typeface="宋体" pitchFamily="2" charset="-122"/>
              </a:rPr>
              <a:t>Problems with CORBA 2.x</a:t>
            </a:r>
          </a:p>
          <a:p>
            <a:pPr marL="511175" lvl="1" indent="-169863" eaLnBrk="1" hangingPunct="1">
              <a:spcBef>
                <a:spcPct val="60000"/>
              </a:spcBef>
            </a:pPr>
            <a:r>
              <a:rPr lang="en-US" altLang="zh-CN" sz="2000" smtClean="0">
                <a:ea typeface="宋体" pitchFamily="2" charset="-122"/>
              </a:rPr>
              <a:t>Hard to extend interface without breaking/bloating it</a:t>
            </a:r>
          </a:p>
          <a:p>
            <a:pPr marL="511175" lvl="1" indent="-169863" eaLnBrk="1" hangingPunct="1">
              <a:spcBef>
                <a:spcPct val="60000"/>
              </a:spcBef>
            </a:pPr>
            <a:r>
              <a:rPr lang="en-US" altLang="zh-CN" sz="2000" smtClean="0">
                <a:ea typeface="宋体" pitchFamily="2" charset="-122"/>
              </a:rPr>
              <a:t>No standard way to acquire new interfaces</a:t>
            </a:r>
          </a:p>
        </p:txBody>
      </p:sp>
      <p:sp>
        <p:nvSpPr>
          <p:cNvPr id="100357" name="Rectangle 17"/>
          <p:cNvSpPr>
            <a:spLocks noChangeArrowheads="1"/>
          </p:cNvSpPr>
          <p:nvPr/>
        </p:nvSpPr>
        <p:spPr bwMode="auto">
          <a:xfrm>
            <a:off x="0" y="3873500"/>
            <a:ext cx="5721350" cy="181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6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CCM Solution  </a:t>
            </a:r>
          </a:p>
          <a:p>
            <a:pPr marL="454025" lvl="1" indent="-169863">
              <a:spcBef>
                <a:spcPct val="6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Define facets, a.k.a. </a:t>
            </a:r>
            <a:r>
              <a:rPr lang="en-US" altLang="zh-CN" sz="2000">
                <a:ea typeface="宋体" pitchFamily="2" charset="-122"/>
              </a:rPr>
              <a:t>provided </a:t>
            </a:r>
            <a:r>
              <a:rPr lang="en-US" altLang="zh-CN" sz="2000" i="0">
                <a:ea typeface="宋体" pitchFamily="2" charset="-122"/>
              </a:rPr>
              <a:t>interfaces, that embody a view of the component &amp; correspond to roles in which a client may act relatively to the component</a:t>
            </a:r>
          </a:p>
          <a:p>
            <a:pPr marL="736600" lvl="2" indent="-168275">
              <a:spcBef>
                <a:spcPct val="6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Represents the “top of the Lego”</a:t>
            </a:r>
          </a:p>
        </p:txBody>
      </p:sp>
      <p:pic>
        <p:nvPicPr>
          <p:cNvPr id="100358" name="Picture 25" descr="Brick2x4Blue-256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59513" y="5108575"/>
            <a:ext cx="1419225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Facets</a:t>
            </a:r>
          </a:p>
        </p:txBody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54425" y="933450"/>
            <a:ext cx="5324475" cy="5345113"/>
          </a:xfrm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Facet characteristics:</a:t>
            </a:r>
          </a:p>
          <a:p>
            <a:pPr marL="457200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Define </a:t>
            </a:r>
            <a:r>
              <a:rPr lang="en-US" altLang="zh-CN" sz="2000" i="1" smtClean="0">
                <a:ea typeface="宋体" pitchFamily="2" charset="-122"/>
              </a:rPr>
              <a:t>provided</a:t>
            </a:r>
            <a:r>
              <a:rPr lang="en-US" altLang="zh-CN" sz="2000" smtClean="0">
                <a:ea typeface="宋体" pitchFamily="2" charset="-122"/>
              </a:rPr>
              <a:t> operation interfaces</a:t>
            </a:r>
          </a:p>
          <a:p>
            <a:pPr marL="685800" lvl="2" indent="-109538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Specified with </a:t>
            </a: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provides</a:t>
            </a:r>
            <a:r>
              <a:rPr lang="en-US" altLang="zh-CN" smtClean="0">
                <a:ea typeface="宋体" pitchFamily="2" charset="-122"/>
              </a:rPr>
              <a:t> keyword</a:t>
            </a:r>
          </a:p>
          <a:p>
            <a:pPr lvl="3" eaLnBrk="1" hangingPunct="1">
              <a:spcBef>
                <a:spcPct val="40000"/>
              </a:spcBef>
            </a:pPr>
            <a:r>
              <a:rPr lang="en-US" altLang="zh-CN" i="1" smtClean="0">
                <a:ea typeface="宋体" pitchFamily="2" charset="-122"/>
              </a:rPr>
              <a:t>Logically</a:t>
            </a:r>
            <a:r>
              <a:rPr lang="en-US" altLang="zh-CN" smtClean="0">
                <a:ea typeface="宋体" pitchFamily="2" charset="-122"/>
              </a:rPr>
              <a:t> represents the component itself, not a separate entity contained by the component</a:t>
            </a:r>
          </a:p>
          <a:p>
            <a:pPr lvl="4" eaLnBrk="1" hangingPunct="1">
              <a:spcBef>
                <a:spcPct val="40000"/>
              </a:spcBef>
              <a:buFontTx/>
              <a:buChar char="•"/>
            </a:pPr>
            <a:r>
              <a:rPr lang="en-US" altLang="zh-CN" smtClean="0">
                <a:ea typeface="宋体" pitchFamily="2" charset="-122"/>
              </a:rPr>
              <a:t>However, facets have independent object references obtained from </a:t>
            </a: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provide_*()</a:t>
            </a:r>
            <a:r>
              <a:rPr lang="en-US" altLang="zh-CN" smtClean="0">
                <a:ea typeface="宋体" pitchFamily="2" charset="-122"/>
              </a:rPr>
              <a:t> factory operation</a:t>
            </a:r>
          </a:p>
          <a:p>
            <a:pPr lvl="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Can be used to implement </a:t>
            </a:r>
            <a:r>
              <a:rPr lang="en-US" altLang="zh-CN" i="1" smtClean="0">
                <a:ea typeface="宋体" pitchFamily="2" charset="-122"/>
              </a:rPr>
              <a:t>Extension Interface</a:t>
            </a:r>
            <a:r>
              <a:rPr lang="en-US" altLang="zh-CN" smtClean="0">
                <a:ea typeface="宋体" pitchFamily="2" charset="-122"/>
              </a:rPr>
              <a:t> pattern</a:t>
            </a:r>
          </a:p>
          <a:p>
            <a:pPr marL="457200" lvl="1" indent="-169863" eaLnBrk="1" hangingPunct="1">
              <a:spcBef>
                <a:spcPct val="40000"/>
              </a:spcBef>
            </a:pPr>
            <a:endParaRPr lang="en-US" altLang="zh-CN" sz="2000" smtClean="0">
              <a:ea typeface="宋体" pitchFamily="2" charset="-122"/>
            </a:endParaRP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68263" y="704850"/>
            <a:ext cx="5065712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interface position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long get_pos ();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component GPS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provides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position MyLocation;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…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interface GPS 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: Components::CCMObject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position 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provide_MyLocation ();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…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20486" name="AutoShape 7"/>
          <p:cNvSpPr>
            <a:spLocks noChangeArrowheads="1"/>
          </p:cNvSpPr>
          <p:nvPr/>
        </p:nvSpPr>
        <p:spPr bwMode="auto">
          <a:xfrm>
            <a:off x="1371600" y="2973388"/>
            <a:ext cx="533400" cy="1066800"/>
          </a:xfrm>
          <a:prstGeom prst="downArrow">
            <a:avLst>
              <a:gd name="adj1" fmla="val 50000"/>
              <a:gd name="adj2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3294063" y="3252788"/>
          <a:ext cx="1636712" cy="1557337"/>
        </p:xfrm>
        <a:graphic>
          <a:graphicData uri="http://schemas.openxmlformats.org/presentationml/2006/ole">
            <p:oleObj spid="_x0000_s20482" name="Visio" r:id="rId4" imgW="1625240" imgH="1548639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603250" y="331788"/>
            <a:ext cx="7924800" cy="708025"/>
          </a:xfrm>
        </p:spPr>
        <p:txBody>
          <a:bodyPr/>
          <a:lstStyle/>
          <a:p>
            <a:pPr eaLnBrk="1" hangingPunct="1"/>
            <a:r>
              <a:rPr lang="de-DE" sz="3200" smtClean="0"/>
              <a:t>Extension Interface Pattern</a:t>
            </a:r>
          </a:p>
        </p:txBody>
      </p:sp>
      <p:sp>
        <p:nvSpPr>
          <p:cNvPr id="101379" name="Rectangle 3"/>
          <p:cNvSpPr>
            <a:spLocks noChangeArrowheads="1"/>
          </p:cNvSpPr>
          <p:nvPr/>
        </p:nvSpPr>
        <p:spPr bwMode="auto">
          <a:xfrm>
            <a:off x="168275" y="981075"/>
            <a:ext cx="3644900" cy="3416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30000"/>
              </a:spcBef>
              <a:buClr>
                <a:schemeClr val="tx1"/>
              </a:buClr>
              <a:buSzPct val="85000"/>
            </a:pPr>
            <a:r>
              <a:rPr lang="de-DE" sz="2000" i="0"/>
              <a:t>The </a:t>
            </a:r>
            <a:r>
              <a:rPr lang="de-DE" sz="2000"/>
              <a:t>Extension Interface</a:t>
            </a:r>
            <a:r>
              <a:rPr lang="de-DE" sz="2000" i="0"/>
              <a:t> design pattern (POSA2) </a:t>
            </a:r>
            <a:r>
              <a:rPr lang="en-US" altLang="zh-CN" sz="2000" i="0">
                <a:ea typeface="宋体" pitchFamily="2" charset="-122"/>
              </a:rPr>
              <a:t>allows multiple interfaces to be exported by a component to prevent </a:t>
            </a:r>
          </a:p>
          <a:p>
            <a:pPr marL="233363" lvl="1" indent="-117475" eaLnBrk="0" hangingPunct="0">
              <a:spcBef>
                <a:spcPct val="30000"/>
              </a:spcBef>
              <a:buClr>
                <a:schemeClr val="tx1"/>
              </a:buClr>
              <a:buSzPct val="85000"/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breaking of client code &amp; </a:t>
            </a:r>
          </a:p>
          <a:p>
            <a:pPr marL="233363" lvl="1" indent="-117475" eaLnBrk="0" hangingPunct="0">
              <a:spcBef>
                <a:spcPct val="30000"/>
              </a:spcBef>
              <a:buClr>
                <a:schemeClr val="tx1"/>
              </a:buClr>
              <a:buSzPct val="85000"/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bloating of interfaces </a:t>
            </a:r>
          </a:p>
          <a:p>
            <a:pPr eaLnBrk="0" hangingPunct="0">
              <a:spcBef>
                <a:spcPct val="30000"/>
              </a:spcBef>
              <a:buClr>
                <a:schemeClr val="tx1"/>
              </a:buClr>
              <a:buSzPct val="85000"/>
            </a:pPr>
            <a:r>
              <a:rPr lang="en-US" altLang="zh-CN" sz="2000" i="0">
                <a:ea typeface="宋体" pitchFamily="2" charset="-122"/>
              </a:rPr>
              <a:t>when developers extend or modify component functionality</a:t>
            </a:r>
          </a:p>
        </p:txBody>
      </p:sp>
      <p:sp>
        <p:nvSpPr>
          <p:cNvPr id="101380" name="Rectangle 5"/>
          <p:cNvSpPr>
            <a:spLocks noChangeArrowheads="1"/>
          </p:cNvSpPr>
          <p:nvPr/>
        </p:nvSpPr>
        <p:spPr bwMode="auto">
          <a:xfrm>
            <a:off x="3940175" y="2216150"/>
            <a:ext cx="1314450" cy="6096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381" name="Line 6"/>
          <p:cNvSpPr>
            <a:spLocks noChangeShapeType="1"/>
          </p:cNvSpPr>
          <p:nvPr/>
        </p:nvSpPr>
        <p:spPr bwMode="auto">
          <a:xfrm>
            <a:off x="3935413" y="2514600"/>
            <a:ext cx="132556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382" name="Rectangle 7"/>
          <p:cNvSpPr>
            <a:spLocks noChangeArrowheads="1"/>
          </p:cNvSpPr>
          <p:nvPr/>
        </p:nvSpPr>
        <p:spPr bwMode="auto">
          <a:xfrm>
            <a:off x="3871913" y="2535238"/>
            <a:ext cx="146526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 i="0"/>
              <a:t>createComponent</a:t>
            </a:r>
          </a:p>
        </p:txBody>
      </p:sp>
      <p:sp>
        <p:nvSpPr>
          <p:cNvPr id="101383" name="Rectangle 8"/>
          <p:cNvSpPr>
            <a:spLocks noChangeArrowheads="1"/>
          </p:cNvSpPr>
          <p:nvPr/>
        </p:nvSpPr>
        <p:spPr bwMode="auto">
          <a:xfrm>
            <a:off x="4168775" y="2232025"/>
            <a:ext cx="9667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0"/>
              </a:spcBef>
            </a:pPr>
            <a:r>
              <a:rPr lang="de-DE" sz="1400" b="1" i="0"/>
              <a:t> </a:t>
            </a:r>
            <a:r>
              <a:rPr lang="de-DE" sz="1600" b="1" i="0"/>
              <a:t>Factory</a:t>
            </a:r>
            <a:endParaRPr lang="de-DE" sz="1400" b="1" i="0"/>
          </a:p>
        </p:txBody>
      </p:sp>
      <p:sp>
        <p:nvSpPr>
          <p:cNvPr id="101384" name="Line 9"/>
          <p:cNvSpPr>
            <a:spLocks noChangeShapeType="1"/>
          </p:cNvSpPr>
          <p:nvPr/>
        </p:nvSpPr>
        <p:spPr bwMode="auto">
          <a:xfrm>
            <a:off x="4572000" y="1608138"/>
            <a:ext cx="0" cy="5905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385" name="Rectangle 10"/>
          <p:cNvSpPr>
            <a:spLocks noChangeArrowheads="1"/>
          </p:cNvSpPr>
          <p:nvPr/>
        </p:nvSpPr>
        <p:spPr bwMode="auto">
          <a:xfrm>
            <a:off x="4324350" y="1590675"/>
            <a:ext cx="2349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000" i="0"/>
              <a:t>*</a:t>
            </a:r>
          </a:p>
        </p:txBody>
      </p:sp>
      <p:sp>
        <p:nvSpPr>
          <p:cNvPr id="101386" name="Rectangle 11"/>
          <p:cNvSpPr>
            <a:spLocks noChangeArrowheads="1"/>
          </p:cNvSpPr>
          <p:nvPr/>
        </p:nvSpPr>
        <p:spPr bwMode="auto">
          <a:xfrm>
            <a:off x="4324350" y="2047875"/>
            <a:ext cx="2349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000" i="0"/>
              <a:t>*</a:t>
            </a:r>
          </a:p>
        </p:txBody>
      </p:sp>
      <p:sp>
        <p:nvSpPr>
          <p:cNvPr id="101387" name="Rectangle 12"/>
          <p:cNvSpPr>
            <a:spLocks noChangeArrowheads="1"/>
          </p:cNvSpPr>
          <p:nvPr/>
        </p:nvSpPr>
        <p:spPr bwMode="auto">
          <a:xfrm>
            <a:off x="4538663" y="1743075"/>
            <a:ext cx="13287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 i="0"/>
              <a:t>CreateInstance</a:t>
            </a:r>
          </a:p>
        </p:txBody>
      </p:sp>
      <p:sp>
        <p:nvSpPr>
          <p:cNvPr id="101388" name="Rectangle 13"/>
          <p:cNvSpPr>
            <a:spLocks noChangeArrowheads="1"/>
          </p:cNvSpPr>
          <p:nvPr/>
        </p:nvSpPr>
        <p:spPr bwMode="auto">
          <a:xfrm>
            <a:off x="6000750" y="2216150"/>
            <a:ext cx="1314450" cy="6096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389" name="Line 14"/>
          <p:cNvSpPr>
            <a:spLocks noChangeShapeType="1"/>
          </p:cNvSpPr>
          <p:nvPr/>
        </p:nvSpPr>
        <p:spPr bwMode="auto">
          <a:xfrm>
            <a:off x="5995988" y="2514600"/>
            <a:ext cx="132556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390" name="Rectangle 15"/>
          <p:cNvSpPr>
            <a:spLocks noChangeArrowheads="1"/>
          </p:cNvSpPr>
          <p:nvPr/>
        </p:nvSpPr>
        <p:spPr bwMode="auto">
          <a:xfrm>
            <a:off x="5945188" y="2506663"/>
            <a:ext cx="16113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 i="0"/>
              <a:t>createComponent</a:t>
            </a:r>
          </a:p>
        </p:txBody>
      </p:sp>
      <p:sp>
        <p:nvSpPr>
          <p:cNvPr id="101391" name="Rectangle 16"/>
          <p:cNvSpPr>
            <a:spLocks noChangeArrowheads="1"/>
          </p:cNvSpPr>
          <p:nvPr/>
        </p:nvSpPr>
        <p:spPr bwMode="auto">
          <a:xfrm>
            <a:off x="5945188" y="2193925"/>
            <a:ext cx="13604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0"/>
              </a:spcBef>
            </a:pPr>
            <a:r>
              <a:rPr lang="de-DE" sz="1400" i="0"/>
              <a:t> </a:t>
            </a:r>
            <a:r>
              <a:rPr lang="de-DE" sz="1600" b="1" i="0"/>
              <a:t>Component</a:t>
            </a:r>
            <a:endParaRPr lang="de-DE" sz="1400" b="1" i="0"/>
          </a:p>
        </p:txBody>
      </p:sp>
      <p:sp>
        <p:nvSpPr>
          <p:cNvPr id="101392" name="Line 17"/>
          <p:cNvSpPr>
            <a:spLocks noChangeShapeType="1"/>
          </p:cNvSpPr>
          <p:nvPr/>
        </p:nvSpPr>
        <p:spPr bwMode="auto">
          <a:xfrm>
            <a:off x="5262563" y="2444750"/>
            <a:ext cx="7381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393" name="Rectangle 18"/>
          <p:cNvSpPr>
            <a:spLocks noChangeArrowheads="1"/>
          </p:cNvSpPr>
          <p:nvPr/>
        </p:nvSpPr>
        <p:spPr bwMode="auto">
          <a:xfrm>
            <a:off x="5446713" y="2428875"/>
            <a:ext cx="13287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 i="0"/>
              <a:t>new</a:t>
            </a:r>
            <a:endParaRPr lang="de-DE" sz="1000" i="0"/>
          </a:p>
        </p:txBody>
      </p:sp>
      <p:sp>
        <p:nvSpPr>
          <p:cNvPr id="101394" name="Rectangle 19"/>
          <p:cNvSpPr>
            <a:spLocks noChangeArrowheads="1"/>
          </p:cNvSpPr>
          <p:nvPr/>
        </p:nvSpPr>
        <p:spPr bwMode="auto">
          <a:xfrm>
            <a:off x="5681663" y="2273300"/>
            <a:ext cx="2333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000" i="0"/>
              <a:t>*</a:t>
            </a:r>
          </a:p>
        </p:txBody>
      </p:sp>
      <p:sp>
        <p:nvSpPr>
          <p:cNvPr id="101395" name="Rectangle 20"/>
          <p:cNvSpPr>
            <a:spLocks noChangeArrowheads="1"/>
          </p:cNvSpPr>
          <p:nvPr/>
        </p:nvSpPr>
        <p:spPr bwMode="auto">
          <a:xfrm>
            <a:off x="5213350" y="2247900"/>
            <a:ext cx="2333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000" i="0"/>
              <a:t>1</a:t>
            </a:r>
          </a:p>
        </p:txBody>
      </p:sp>
      <p:sp>
        <p:nvSpPr>
          <p:cNvPr id="101396" name="Rectangle 21"/>
          <p:cNvSpPr>
            <a:spLocks noChangeArrowheads="1"/>
          </p:cNvSpPr>
          <p:nvPr/>
        </p:nvSpPr>
        <p:spPr bwMode="auto">
          <a:xfrm>
            <a:off x="7640638" y="996950"/>
            <a:ext cx="1314450" cy="603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397" name="Line 22"/>
          <p:cNvSpPr>
            <a:spLocks noChangeShapeType="1"/>
          </p:cNvSpPr>
          <p:nvPr/>
        </p:nvSpPr>
        <p:spPr bwMode="auto">
          <a:xfrm>
            <a:off x="7635875" y="1295400"/>
            <a:ext cx="13255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398" name="Rectangle 23"/>
          <p:cNvSpPr>
            <a:spLocks noChangeArrowheads="1"/>
          </p:cNvSpPr>
          <p:nvPr/>
        </p:nvSpPr>
        <p:spPr bwMode="auto">
          <a:xfrm>
            <a:off x="7634288" y="1287463"/>
            <a:ext cx="1327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 i="0"/>
              <a:t>cueryInterface</a:t>
            </a:r>
            <a:endParaRPr lang="de-DE" sz="1000" i="0"/>
          </a:p>
        </p:txBody>
      </p:sp>
      <p:sp>
        <p:nvSpPr>
          <p:cNvPr id="101399" name="Rectangle 24"/>
          <p:cNvSpPr>
            <a:spLocks noChangeArrowheads="1"/>
          </p:cNvSpPr>
          <p:nvPr/>
        </p:nvSpPr>
        <p:spPr bwMode="auto">
          <a:xfrm>
            <a:off x="7770813" y="1012825"/>
            <a:ext cx="6461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0"/>
              </a:spcBef>
            </a:pPr>
            <a:r>
              <a:rPr lang="de-DE" sz="1600" b="1"/>
              <a:t>Root</a:t>
            </a:r>
            <a:endParaRPr lang="de-DE" sz="1400" b="1"/>
          </a:p>
        </p:txBody>
      </p:sp>
      <p:sp>
        <p:nvSpPr>
          <p:cNvPr id="101400" name="Rectangle 25"/>
          <p:cNvSpPr>
            <a:spLocks noChangeArrowheads="1"/>
          </p:cNvSpPr>
          <p:nvPr/>
        </p:nvSpPr>
        <p:spPr bwMode="auto">
          <a:xfrm>
            <a:off x="6186488" y="3386138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 i="0"/>
              <a:t>Implemented by</a:t>
            </a:r>
            <a:endParaRPr lang="de-DE" sz="1000" i="0"/>
          </a:p>
        </p:txBody>
      </p:sp>
      <p:sp>
        <p:nvSpPr>
          <p:cNvPr id="101401" name="Rectangle 26"/>
          <p:cNvSpPr>
            <a:spLocks noChangeArrowheads="1"/>
          </p:cNvSpPr>
          <p:nvPr/>
        </p:nvSpPr>
        <p:spPr bwMode="auto">
          <a:xfrm>
            <a:off x="6858000" y="3154363"/>
            <a:ext cx="3905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000" i="0"/>
              <a:t>1+</a:t>
            </a:r>
          </a:p>
        </p:txBody>
      </p:sp>
      <p:sp>
        <p:nvSpPr>
          <p:cNvPr id="101402" name="Freeform 27"/>
          <p:cNvSpPr>
            <a:spLocks/>
          </p:cNvSpPr>
          <p:nvPr/>
        </p:nvSpPr>
        <p:spPr bwMode="auto">
          <a:xfrm>
            <a:off x="7770813" y="1597025"/>
            <a:ext cx="236537" cy="230188"/>
          </a:xfrm>
          <a:custGeom>
            <a:avLst/>
            <a:gdLst>
              <a:gd name="T0" fmla="*/ 2147483647 w 145"/>
              <a:gd name="T1" fmla="*/ 0 h 145"/>
              <a:gd name="T2" fmla="*/ 2147483647 w 145"/>
              <a:gd name="T3" fmla="*/ 2147483647 h 145"/>
              <a:gd name="T4" fmla="*/ 0 w 145"/>
              <a:gd name="T5" fmla="*/ 2147483647 h 145"/>
              <a:gd name="T6" fmla="*/ 2147483647 w 145"/>
              <a:gd name="T7" fmla="*/ 0 h 145"/>
              <a:gd name="T8" fmla="*/ 0 60000 65536"/>
              <a:gd name="T9" fmla="*/ 0 60000 65536"/>
              <a:gd name="T10" fmla="*/ 0 60000 65536"/>
              <a:gd name="T11" fmla="*/ 0 60000 65536"/>
              <a:gd name="T12" fmla="*/ 0 w 145"/>
              <a:gd name="T13" fmla="*/ 0 h 145"/>
              <a:gd name="T14" fmla="*/ 145 w 145"/>
              <a:gd name="T15" fmla="*/ 145 h 14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5" h="145">
                <a:moveTo>
                  <a:pt x="72" y="0"/>
                </a:moveTo>
                <a:lnTo>
                  <a:pt x="144" y="144"/>
                </a:lnTo>
                <a:lnTo>
                  <a:pt x="0" y="144"/>
                </a:lnTo>
                <a:lnTo>
                  <a:pt x="72" y="0"/>
                </a:lnTo>
              </a:path>
            </a:pathLst>
          </a:custGeom>
          <a:solidFill>
            <a:srgbClr val="FFFFFF"/>
          </a:solidFill>
          <a:ln w="127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01403" name="Line 28"/>
          <p:cNvSpPr>
            <a:spLocks noChangeShapeType="1"/>
          </p:cNvSpPr>
          <p:nvPr/>
        </p:nvSpPr>
        <p:spPr bwMode="auto">
          <a:xfrm>
            <a:off x="7888288" y="1836738"/>
            <a:ext cx="0" cy="14414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04" name="Rectangle 29"/>
          <p:cNvSpPr>
            <a:spLocks noChangeArrowheads="1"/>
          </p:cNvSpPr>
          <p:nvPr/>
        </p:nvSpPr>
        <p:spPr bwMode="auto">
          <a:xfrm>
            <a:off x="7848600" y="1968500"/>
            <a:ext cx="11620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 i="0"/>
              <a:t>&lt;&lt;extends&gt;&gt;</a:t>
            </a:r>
          </a:p>
        </p:txBody>
      </p:sp>
      <p:sp>
        <p:nvSpPr>
          <p:cNvPr id="101405" name="Line 30"/>
          <p:cNvSpPr>
            <a:spLocks noChangeShapeType="1"/>
          </p:cNvSpPr>
          <p:nvPr/>
        </p:nvSpPr>
        <p:spPr bwMode="auto">
          <a:xfrm>
            <a:off x="5029200" y="1225550"/>
            <a:ext cx="261143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06" name="Rectangle 31"/>
          <p:cNvSpPr>
            <a:spLocks noChangeArrowheads="1"/>
          </p:cNvSpPr>
          <p:nvPr/>
        </p:nvSpPr>
        <p:spPr bwMode="auto">
          <a:xfrm>
            <a:off x="5592763" y="996950"/>
            <a:ext cx="1592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/>
              <a:t>Ask for a reference to an interface</a:t>
            </a:r>
          </a:p>
        </p:txBody>
      </p:sp>
      <p:sp>
        <p:nvSpPr>
          <p:cNvPr id="101407" name="Line 32"/>
          <p:cNvSpPr>
            <a:spLocks noChangeShapeType="1"/>
          </p:cNvSpPr>
          <p:nvPr/>
        </p:nvSpPr>
        <p:spPr bwMode="auto">
          <a:xfrm>
            <a:off x="5038725" y="1530350"/>
            <a:ext cx="2451100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08" name="Line 33"/>
          <p:cNvSpPr>
            <a:spLocks noChangeShapeType="1"/>
          </p:cNvSpPr>
          <p:nvPr/>
        </p:nvSpPr>
        <p:spPr bwMode="auto">
          <a:xfrm>
            <a:off x="7489825" y="1531938"/>
            <a:ext cx="0" cy="14509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09" name="Rectangle 34"/>
          <p:cNvSpPr>
            <a:spLocks noChangeArrowheads="1"/>
          </p:cNvSpPr>
          <p:nvPr/>
        </p:nvSpPr>
        <p:spPr bwMode="auto">
          <a:xfrm>
            <a:off x="5973763" y="1514475"/>
            <a:ext cx="1365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/>
              <a:t>Call an operation on an interface</a:t>
            </a:r>
          </a:p>
        </p:txBody>
      </p:sp>
      <p:sp>
        <p:nvSpPr>
          <p:cNvPr id="101410" name="Rectangle 35"/>
          <p:cNvSpPr>
            <a:spLocks noChangeArrowheads="1"/>
          </p:cNvSpPr>
          <p:nvPr/>
        </p:nvSpPr>
        <p:spPr bwMode="auto">
          <a:xfrm>
            <a:off x="3921125" y="3244850"/>
            <a:ext cx="1314450" cy="76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11" name="Line 36"/>
          <p:cNvSpPr>
            <a:spLocks noChangeShapeType="1"/>
          </p:cNvSpPr>
          <p:nvPr/>
        </p:nvSpPr>
        <p:spPr bwMode="auto">
          <a:xfrm>
            <a:off x="3916363" y="3543300"/>
            <a:ext cx="132556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12" name="Rectangle 37"/>
          <p:cNvSpPr>
            <a:spLocks noChangeArrowheads="1"/>
          </p:cNvSpPr>
          <p:nvPr/>
        </p:nvSpPr>
        <p:spPr bwMode="auto">
          <a:xfrm>
            <a:off x="3914775" y="3503613"/>
            <a:ext cx="13271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 i="0"/>
              <a:t>initialize</a:t>
            </a:r>
          </a:p>
          <a:p>
            <a:r>
              <a:rPr lang="de-DE" sz="1200" i="0"/>
              <a:t>uninititialize</a:t>
            </a:r>
            <a:endParaRPr lang="de-DE" sz="1000" i="0"/>
          </a:p>
        </p:txBody>
      </p:sp>
      <p:sp>
        <p:nvSpPr>
          <p:cNvPr id="101413" name="Rectangle 38"/>
          <p:cNvSpPr>
            <a:spLocks noChangeArrowheads="1"/>
          </p:cNvSpPr>
          <p:nvPr/>
        </p:nvSpPr>
        <p:spPr bwMode="auto">
          <a:xfrm>
            <a:off x="4148138" y="3260725"/>
            <a:ext cx="8651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0"/>
              </a:spcBef>
            </a:pPr>
            <a:r>
              <a:rPr lang="de-DE" sz="1400" i="0"/>
              <a:t> </a:t>
            </a:r>
            <a:r>
              <a:rPr lang="de-DE" sz="1600" b="1" i="0"/>
              <a:t>Server</a:t>
            </a:r>
            <a:endParaRPr lang="de-DE" sz="1400" b="1" i="0"/>
          </a:p>
        </p:txBody>
      </p:sp>
      <p:sp>
        <p:nvSpPr>
          <p:cNvPr id="101414" name="AutoShape 39"/>
          <p:cNvSpPr>
            <a:spLocks noChangeArrowheads="1"/>
          </p:cNvSpPr>
          <p:nvPr/>
        </p:nvSpPr>
        <p:spPr bwMode="auto">
          <a:xfrm>
            <a:off x="4479925" y="3016250"/>
            <a:ext cx="157163" cy="228600"/>
          </a:xfrm>
          <a:prstGeom prst="diamond">
            <a:avLst/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15" name="Line 40"/>
          <p:cNvSpPr>
            <a:spLocks noChangeShapeType="1"/>
          </p:cNvSpPr>
          <p:nvPr/>
        </p:nvSpPr>
        <p:spPr bwMode="auto">
          <a:xfrm flipV="1">
            <a:off x="4559300" y="2836863"/>
            <a:ext cx="0" cy="1793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nl-NL"/>
          </a:p>
        </p:txBody>
      </p:sp>
      <p:grpSp>
        <p:nvGrpSpPr>
          <p:cNvPr id="101416" name="Group 41"/>
          <p:cNvGrpSpPr>
            <a:grpSpLocks/>
          </p:cNvGrpSpPr>
          <p:nvPr/>
        </p:nvGrpSpPr>
        <p:grpSpPr bwMode="auto">
          <a:xfrm>
            <a:off x="5241925" y="2828925"/>
            <a:ext cx="914400" cy="644525"/>
            <a:chOff x="874" y="3542"/>
            <a:chExt cx="562" cy="406"/>
          </a:xfrm>
        </p:grpSpPr>
        <p:sp>
          <p:nvSpPr>
            <p:cNvPr id="101437" name="AutoShape 42"/>
            <p:cNvSpPr>
              <a:spLocks noChangeArrowheads="1"/>
            </p:cNvSpPr>
            <p:nvPr/>
          </p:nvSpPr>
          <p:spPr bwMode="auto">
            <a:xfrm>
              <a:off x="874" y="3852"/>
              <a:ext cx="144" cy="96"/>
            </a:xfrm>
            <a:prstGeom prst="diamond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01438" name="Line 43"/>
            <p:cNvSpPr>
              <a:spLocks noChangeShapeType="1"/>
            </p:cNvSpPr>
            <p:nvPr/>
          </p:nvSpPr>
          <p:spPr bwMode="auto">
            <a:xfrm>
              <a:off x="1019" y="3900"/>
              <a:ext cx="41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01439" name="Line 44"/>
            <p:cNvSpPr>
              <a:spLocks noChangeShapeType="1"/>
            </p:cNvSpPr>
            <p:nvPr/>
          </p:nvSpPr>
          <p:spPr bwMode="auto">
            <a:xfrm flipV="1">
              <a:off x="1436" y="3542"/>
              <a:ext cx="0" cy="35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01417" name="Rectangle 45"/>
          <p:cNvSpPr>
            <a:spLocks noChangeArrowheads="1"/>
          </p:cNvSpPr>
          <p:nvPr/>
        </p:nvSpPr>
        <p:spPr bwMode="auto">
          <a:xfrm>
            <a:off x="7265988" y="2973388"/>
            <a:ext cx="1314450" cy="10477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18" name="Line 46"/>
          <p:cNvSpPr>
            <a:spLocks noChangeShapeType="1"/>
          </p:cNvSpPr>
          <p:nvPr/>
        </p:nvSpPr>
        <p:spPr bwMode="auto">
          <a:xfrm>
            <a:off x="7270750" y="3487738"/>
            <a:ext cx="1327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19" name="Rectangle 47"/>
          <p:cNvSpPr>
            <a:spLocks noChangeArrowheads="1"/>
          </p:cNvSpPr>
          <p:nvPr/>
        </p:nvSpPr>
        <p:spPr bwMode="auto">
          <a:xfrm>
            <a:off x="7231063" y="3490913"/>
            <a:ext cx="13271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 i="0"/>
              <a:t>queryInterface</a:t>
            </a:r>
          </a:p>
          <a:p>
            <a:r>
              <a:rPr lang="de-DE" sz="1200" i="0"/>
              <a:t>service_i</a:t>
            </a:r>
          </a:p>
        </p:txBody>
      </p:sp>
      <p:sp>
        <p:nvSpPr>
          <p:cNvPr id="101420" name="Rectangle 48"/>
          <p:cNvSpPr>
            <a:spLocks noChangeArrowheads="1"/>
          </p:cNvSpPr>
          <p:nvPr/>
        </p:nvSpPr>
        <p:spPr bwMode="auto">
          <a:xfrm>
            <a:off x="7350125" y="2954338"/>
            <a:ext cx="115411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0"/>
              </a:spcBef>
            </a:pPr>
            <a:r>
              <a:rPr lang="de-DE" sz="1600" b="1" i="0"/>
              <a:t>Extension</a:t>
            </a:r>
          </a:p>
          <a:p>
            <a:pPr>
              <a:spcBef>
                <a:spcPct val="0"/>
              </a:spcBef>
            </a:pPr>
            <a:r>
              <a:rPr lang="de-DE" sz="1600" b="1" i="0"/>
              <a:t>Interface</a:t>
            </a:r>
            <a:r>
              <a:rPr lang="de-DE" sz="1400" b="1"/>
              <a:t> i</a:t>
            </a:r>
          </a:p>
        </p:txBody>
      </p:sp>
      <p:sp>
        <p:nvSpPr>
          <p:cNvPr id="101421" name="AutoShape 49"/>
          <p:cNvSpPr>
            <a:spLocks noChangeArrowheads="1"/>
          </p:cNvSpPr>
          <p:nvPr/>
        </p:nvSpPr>
        <p:spPr bwMode="auto">
          <a:xfrm rot="5400000" flipH="1">
            <a:off x="6221413" y="2865438"/>
            <a:ext cx="234950" cy="152400"/>
          </a:xfrm>
          <a:prstGeom prst="diamond">
            <a:avLst/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22" name="Line 50"/>
          <p:cNvSpPr>
            <a:spLocks noChangeShapeType="1"/>
          </p:cNvSpPr>
          <p:nvPr/>
        </p:nvSpPr>
        <p:spPr bwMode="auto">
          <a:xfrm flipH="1">
            <a:off x="6342063" y="3408363"/>
            <a:ext cx="9175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23" name="Line 51"/>
          <p:cNvSpPr>
            <a:spLocks noChangeShapeType="1"/>
          </p:cNvSpPr>
          <p:nvPr/>
        </p:nvSpPr>
        <p:spPr bwMode="auto">
          <a:xfrm flipV="1">
            <a:off x="6342063" y="3059113"/>
            <a:ext cx="1587" cy="3413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24" name="Rectangle 52"/>
          <p:cNvSpPr>
            <a:spLocks noChangeArrowheads="1"/>
          </p:cNvSpPr>
          <p:nvPr/>
        </p:nvSpPr>
        <p:spPr bwMode="auto">
          <a:xfrm>
            <a:off x="3940175" y="1003300"/>
            <a:ext cx="1314450" cy="603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25" name="Line 53"/>
          <p:cNvSpPr>
            <a:spLocks noChangeShapeType="1"/>
          </p:cNvSpPr>
          <p:nvPr/>
        </p:nvSpPr>
        <p:spPr bwMode="auto">
          <a:xfrm>
            <a:off x="3935413" y="1301750"/>
            <a:ext cx="132556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1426" name="Rectangle 54"/>
          <p:cNvSpPr>
            <a:spLocks noChangeArrowheads="1"/>
          </p:cNvSpPr>
          <p:nvPr/>
        </p:nvSpPr>
        <p:spPr bwMode="auto">
          <a:xfrm>
            <a:off x="3933825" y="1293813"/>
            <a:ext cx="1327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de-DE" sz="1200" i="0"/>
              <a:t>callService</a:t>
            </a:r>
          </a:p>
        </p:txBody>
      </p:sp>
      <p:sp>
        <p:nvSpPr>
          <p:cNvPr id="101427" name="Rectangle 55"/>
          <p:cNvSpPr>
            <a:spLocks noChangeArrowheads="1"/>
          </p:cNvSpPr>
          <p:nvPr/>
        </p:nvSpPr>
        <p:spPr bwMode="auto">
          <a:xfrm>
            <a:off x="4225925" y="996950"/>
            <a:ext cx="749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>
              <a:spcBef>
                <a:spcPct val="0"/>
              </a:spcBef>
            </a:pPr>
            <a:r>
              <a:rPr lang="de-DE" sz="1600" b="1" i="0"/>
              <a:t>Client</a:t>
            </a:r>
          </a:p>
        </p:txBody>
      </p:sp>
      <p:grpSp>
        <p:nvGrpSpPr>
          <p:cNvPr id="3" name="Group 65"/>
          <p:cNvGrpSpPr>
            <a:grpSpLocks/>
          </p:cNvGrpSpPr>
          <p:nvPr/>
        </p:nvGrpSpPr>
        <p:grpSpPr bwMode="auto">
          <a:xfrm>
            <a:off x="2322513" y="4119563"/>
            <a:ext cx="4911725" cy="2051050"/>
            <a:chOff x="1463" y="2595"/>
            <a:chExt cx="3094" cy="1292"/>
          </a:xfrm>
        </p:grpSpPr>
        <p:sp>
          <p:nvSpPr>
            <p:cNvPr id="101429" name="Line 56"/>
            <p:cNvSpPr>
              <a:spLocks noChangeShapeType="1"/>
            </p:cNvSpPr>
            <p:nvPr/>
          </p:nvSpPr>
          <p:spPr bwMode="auto">
            <a:xfrm>
              <a:off x="2284" y="2935"/>
              <a:ext cx="736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nl-NL"/>
            </a:p>
          </p:txBody>
        </p:sp>
        <p:sp>
          <p:nvSpPr>
            <p:cNvPr id="101430" name="Line 57"/>
            <p:cNvSpPr>
              <a:spLocks noChangeShapeType="1"/>
            </p:cNvSpPr>
            <p:nvPr/>
          </p:nvSpPr>
          <p:spPr bwMode="auto">
            <a:xfrm flipH="1">
              <a:off x="2283" y="3128"/>
              <a:ext cx="7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nl-NL"/>
            </a:p>
          </p:txBody>
        </p:sp>
        <p:sp>
          <p:nvSpPr>
            <p:cNvPr id="101431" name="Rectangle 58"/>
            <p:cNvSpPr>
              <a:spLocks noChangeArrowheads="1"/>
            </p:cNvSpPr>
            <p:nvPr/>
          </p:nvSpPr>
          <p:spPr bwMode="auto">
            <a:xfrm>
              <a:off x="2145" y="2943"/>
              <a:ext cx="1021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de-DE" sz="1400" i="0"/>
                <a:t>_get_component()</a:t>
              </a:r>
              <a:endParaRPr lang="en-US" altLang="zh-CN" sz="1400" i="0" u="sng">
                <a:ea typeface="宋体" pitchFamily="2" charset="-122"/>
              </a:endParaRPr>
            </a:p>
          </p:txBody>
        </p:sp>
        <p:sp>
          <p:nvSpPr>
            <p:cNvPr id="101432" name="Rectangle 59"/>
            <p:cNvSpPr>
              <a:spLocks noChangeArrowheads="1"/>
            </p:cNvSpPr>
            <p:nvPr/>
          </p:nvSpPr>
          <p:spPr bwMode="auto">
            <a:xfrm>
              <a:off x="1463" y="2892"/>
              <a:ext cx="624" cy="84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i="0">
                  <a:ea typeface="宋体" pitchFamily="2" charset="-122"/>
                </a:rPr>
                <a:t>: Client</a:t>
              </a:r>
            </a:p>
          </p:txBody>
        </p:sp>
        <p:pic>
          <p:nvPicPr>
            <p:cNvPr id="101433" name="Picture 60" descr="TAO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126" y="2595"/>
              <a:ext cx="1431" cy="12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1434" name="Line 61"/>
            <p:cNvSpPr>
              <a:spLocks noChangeShapeType="1"/>
            </p:cNvSpPr>
            <p:nvPr/>
          </p:nvSpPr>
          <p:spPr bwMode="auto">
            <a:xfrm>
              <a:off x="2284" y="3324"/>
              <a:ext cx="736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nl-NL"/>
            </a:p>
          </p:txBody>
        </p:sp>
        <p:sp>
          <p:nvSpPr>
            <p:cNvPr id="101435" name="Line 62"/>
            <p:cNvSpPr>
              <a:spLocks noChangeShapeType="1"/>
            </p:cNvSpPr>
            <p:nvPr/>
          </p:nvSpPr>
          <p:spPr bwMode="auto">
            <a:xfrm flipH="1">
              <a:off x="2283" y="3517"/>
              <a:ext cx="7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nl-NL"/>
            </a:p>
          </p:txBody>
        </p:sp>
        <p:sp>
          <p:nvSpPr>
            <p:cNvPr id="101436" name="Rectangle 63"/>
            <p:cNvSpPr>
              <a:spLocks noChangeArrowheads="1"/>
            </p:cNvSpPr>
            <p:nvPr/>
          </p:nvSpPr>
          <p:spPr bwMode="auto">
            <a:xfrm>
              <a:off x="2333" y="3332"/>
              <a:ext cx="655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de-DE" sz="1400" i="0"/>
                <a:t>operation()</a:t>
              </a:r>
              <a:endParaRPr lang="en-US" altLang="zh-CN" sz="1400" i="0" u="sng">
                <a:ea typeface="宋体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Using Other Components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825" y="885825"/>
            <a:ext cx="6853238" cy="5181600"/>
          </a:xfrm>
        </p:spPr>
        <p:txBody>
          <a:bodyPr/>
          <a:lstStyle/>
          <a:p>
            <a:pPr marL="173038" indent="-173038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Context 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Components need to collaborate with several different types of components/applications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These collaborating components/applications may provide different types of interfaces</a:t>
            </a:r>
          </a:p>
          <a:p>
            <a:pPr marL="173038" indent="-173038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Problems with CORBA 2.x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No standard way to specify interface dependencies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No standard way to connect an interface to a component</a:t>
            </a:r>
          </a:p>
          <a:p>
            <a:pPr marL="173038" indent="-173038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CCM Solution </a:t>
            </a:r>
          </a:p>
          <a:p>
            <a:pPr marL="517525" lvl="1" indent="-173038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Define receptacles, a.k.a. </a:t>
            </a:r>
            <a:r>
              <a:rPr lang="en-US" altLang="zh-CN" sz="2000" i="1" smtClean="0">
                <a:ea typeface="宋体" pitchFamily="2" charset="-122"/>
              </a:rPr>
              <a:t>required</a:t>
            </a:r>
            <a:r>
              <a:rPr lang="en-US" altLang="zh-CN" sz="2000" smtClean="0">
                <a:ea typeface="宋体" pitchFamily="2" charset="-122"/>
              </a:rPr>
              <a:t> interfaces, which are distinct named connection points for potential connectivity</a:t>
            </a:r>
          </a:p>
          <a:p>
            <a:pPr marL="914400" lvl="2" indent="-223838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Represents the “bottom of the Lego”</a:t>
            </a:r>
          </a:p>
        </p:txBody>
      </p:sp>
      <p:pic>
        <p:nvPicPr>
          <p:cNvPr id="102404" name="Picture 4" descr="PH-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53250" y="3316288"/>
            <a:ext cx="2133600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05" name="Picture 5" descr="PH-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53250" y="1103313"/>
            <a:ext cx="2133600" cy="181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06" name="Picture 6" descr="027b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80038" y="5559425"/>
            <a:ext cx="10001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Receptacles</a:t>
            </a:r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46438" y="969963"/>
            <a:ext cx="5897562" cy="5419725"/>
          </a:xfrm>
        </p:spPr>
        <p:txBody>
          <a:bodyPr/>
          <a:lstStyle/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Receptacle characteristics</a:t>
            </a:r>
          </a:p>
          <a:p>
            <a:pPr marL="517525" lvl="1" indent="-173038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Define a way to connect one or more </a:t>
            </a:r>
            <a:r>
              <a:rPr lang="en-US" altLang="zh-CN" sz="2000" i="1" smtClean="0">
                <a:ea typeface="宋体" pitchFamily="2" charset="-122"/>
              </a:rPr>
              <a:t>required</a:t>
            </a:r>
            <a:r>
              <a:rPr lang="en-US" altLang="zh-CN" sz="2000" smtClean="0">
                <a:ea typeface="宋体" pitchFamily="2" charset="-122"/>
              </a:rPr>
              <a:t> interfaces to this component</a:t>
            </a:r>
          </a:p>
          <a:p>
            <a:pPr marL="858838" lvl="2" indent="-173038" eaLnBrk="1" hangingPunct="1">
              <a:spcBef>
                <a:spcPct val="30000"/>
              </a:spcBef>
            </a:pPr>
            <a:r>
              <a:rPr lang="en-US" altLang="zh-CN" smtClean="0">
                <a:ea typeface="宋体" pitchFamily="2" charset="-122"/>
              </a:rPr>
              <a:t>Specified with </a:t>
            </a: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uses</a:t>
            </a:r>
            <a:r>
              <a:rPr lang="en-US" altLang="zh-CN" smtClean="0">
                <a:ea typeface="宋体" pitchFamily="2" charset="-122"/>
              </a:rPr>
              <a:t> (</a:t>
            </a: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multiple</a:t>
            </a:r>
            <a:r>
              <a:rPr lang="en-US" altLang="zh-CN" smtClean="0">
                <a:ea typeface="宋体" pitchFamily="2" charset="-122"/>
              </a:rPr>
              <a:t>) keyword</a:t>
            </a:r>
          </a:p>
          <a:p>
            <a:pPr marL="858838" lvl="2" indent="-173038" eaLnBrk="1" hangingPunct="1">
              <a:spcBef>
                <a:spcPct val="30000"/>
              </a:spcBef>
            </a:pPr>
            <a:r>
              <a:rPr lang="en-US" altLang="zh-CN" smtClean="0">
                <a:ea typeface="宋体" pitchFamily="2" charset="-122"/>
              </a:rPr>
              <a:t>Can be </a:t>
            </a:r>
            <a:r>
              <a:rPr lang="en-US" altLang="zh-CN" i="1" smtClean="0">
                <a:ea typeface="宋体" pitchFamily="2" charset="-122"/>
              </a:rPr>
              <a:t>simplex</a:t>
            </a:r>
            <a:r>
              <a:rPr lang="en-US" altLang="zh-CN" smtClean="0">
                <a:ea typeface="宋体" pitchFamily="2" charset="-122"/>
              </a:rPr>
              <a:t> or </a:t>
            </a:r>
            <a:r>
              <a:rPr lang="en-US" altLang="zh-CN" i="1" smtClean="0">
                <a:ea typeface="宋体" pitchFamily="2" charset="-122"/>
              </a:rPr>
              <a:t>multiplex</a:t>
            </a:r>
          </a:p>
          <a:p>
            <a:pPr marL="2057400" lvl="3" indent="-171450" eaLnBrk="1" hangingPunct="1">
              <a:spcBef>
                <a:spcPct val="30000"/>
              </a:spcBef>
            </a:pPr>
            <a:r>
              <a:rPr lang="en-US" altLang="zh-CN" smtClean="0">
                <a:ea typeface="宋体" pitchFamily="2" charset="-122"/>
              </a:rPr>
              <a:t>Connections are established </a:t>
            </a:r>
            <a:r>
              <a:rPr lang="en-US" altLang="zh-CN" i="1" smtClean="0">
                <a:ea typeface="宋体" pitchFamily="2" charset="-122"/>
              </a:rPr>
              <a:t>statically</a:t>
            </a:r>
            <a:r>
              <a:rPr lang="en-US" altLang="zh-CN" smtClean="0">
                <a:ea typeface="宋体" pitchFamily="2" charset="-122"/>
              </a:rPr>
              <a:t> via tools during deployment phase</a:t>
            </a:r>
          </a:p>
          <a:p>
            <a:pPr marL="2057400" lvl="3" indent="-171450" eaLnBrk="1" hangingPunct="1">
              <a:spcBef>
                <a:spcPct val="30000"/>
              </a:spcBef>
            </a:pPr>
            <a:r>
              <a:rPr lang="en-US" altLang="zh-CN" smtClean="0">
                <a:ea typeface="宋体" pitchFamily="2" charset="-122"/>
              </a:rPr>
              <a:t>Connections are managed </a:t>
            </a:r>
            <a:r>
              <a:rPr lang="en-US" altLang="zh-CN" i="1" smtClean="0">
                <a:ea typeface="宋体" pitchFamily="2" charset="-122"/>
              </a:rPr>
              <a:t>dynamically</a:t>
            </a:r>
            <a:r>
              <a:rPr lang="en-US" altLang="zh-CN" smtClean="0">
                <a:ea typeface="宋体" pitchFamily="2" charset="-122"/>
              </a:rPr>
              <a:t> at run-time by containers to offer interactions with clients or other components via callbacks</a:t>
            </a:r>
          </a:p>
          <a:p>
            <a:pPr marL="2057400" lvl="3" indent="-171450" eaLnBrk="1" hangingPunct="1">
              <a:spcBef>
                <a:spcPct val="30000"/>
              </a:spcBef>
            </a:pPr>
            <a:r>
              <a:rPr lang="en-US" altLang="zh-CN" smtClean="0">
                <a:ea typeface="宋体" pitchFamily="2" charset="-122"/>
              </a:rPr>
              <a:t>CCM also enables connection establishment during run-time</a:t>
            </a:r>
          </a:p>
        </p:txBody>
      </p:sp>
      <p:sp>
        <p:nvSpPr>
          <p:cNvPr id="21509" name="Text Box 6"/>
          <p:cNvSpPr txBox="1">
            <a:spLocks noChangeArrowheads="1"/>
          </p:cNvSpPr>
          <p:nvPr/>
        </p:nvSpPr>
        <p:spPr bwMode="auto">
          <a:xfrm>
            <a:off x="0" y="952500"/>
            <a:ext cx="574675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component NavDisplay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…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</a:t>
            </a: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uses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position GPSLocation;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…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interface NavDisplay </a:t>
            </a:r>
          </a:p>
          <a:p>
            <a:pPr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: Components::CCMObject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…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void connect_GPSLocation </a:t>
            </a:r>
          </a:p>
          <a:p>
            <a:pPr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     (in position c);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position disconnect_GPSLocation();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position get_connection_GPSLocation ();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…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21510" name="AutoShape 7"/>
          <p:cNvSpPr>
            <a:spLocks noChangeArrowheads="1"/>
          </p:cNvSpPr>
          <p:nvPr/>
        </p:nvSpPr>
        <p:spPr bwMode="auto">
          <a:xfrm>
            <a:off x="838200" y="2397125"/>
            <a:ext cx="609600" cy="1066800"/>
          </a:xfrm>
          <a:prstGeom prst="downArrow">
            <a:avLst>
              <a:gd name="adj1" fmla="val 50000"/>
              <a:gd name="adj2" fmla="val 4375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3208338" y="3178175"/>
          <a:ext cx="1628775" cy="1438275"/>
        </p:xfrm>
        <a:graphic>
          <a:graphicData uri="http://schemas.openxmlformats.org/presentationml/2006/ole">
            <p:oleObj spid="_x0000_s21506" name="Visio" r:id="rId4" imgW="1755662" imgH="1551163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-60325" y="342900"/>
            <a:ext cx="9251950" cy="838200"/>
          </a:xfrm>
        </p:spPr>
        <p:txBody>
          <a:bodyPr/>
          <a:lstStyle/>
          <a:p>
            <a:pPr eaLnBrk="1" hangingPunct="1"/>
            <a:r>
              <a:rPr lang="en-US" altLang="zh-CN" sz="3200" dirty="0" smtClean="0">
                <a:ea typeface="宋体" pitchFamily="2" charset="-122"/>
              </a:rPr>
              <a:t>Where We Started: Object-Oriented Programming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11250"/>
            <a:ext cx="6562725" cy="831850"/>
          </a:xfrm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dirty="0" smtClean="0">
                <a:ea typeface="宋体" pitchFamily="2" charset="-122"/>
              </a:rPr>
              <a:t>Object-oriented (OO) programming simplified software development through higher level abstractions &amp; patterns, e.g.,</a:t>
            </a:r>
          </a:p>
          <a:p>
            <a:pPr marL="169863" indent="-169863" eaLnBrk="1" hangingPunct="1">
              <a:spcBef>
                <a:spcPct val="40000"/>
              </a:spcBef>
            </a:pPr>
            <a:endParaRPr lang="zh-CN" altLang="en-US" sz="2000" smtClean="0">
              <a:ea typeface="宋体" pitchFamily="2" charset="-122"/>
            </a:endParaRPr>
          </a:p>
        </p:txBody>
      </p:sp>
      <p:sp>
        <p:nvSpPr>
          <p:cNvPr id="497794" name="Rectangle 130"/>
          <p:cNvSpPr>
            <a:spLocks noChangeArrowheads="1"/>
          </p:cNvSpPr>
          <p:nvPr/>
        </p:nvSpPr>
        <p:spPr bwMode="auto">
          <a:xfrm>
            <a:off x="830263" y="5480050"/>
            <a:ext cx="7475537" cy="711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b="1" i="0" dirty="0">
                <a:ea typeface="宋体" pitchFamily="2" charset="-122"/>
              </a:rPr>
              <a:t>Well-written OO programs exhibit recurring structures that promote abstraction, flexibility, modularity, &amp; elegance</a:t>
            </a:r>
          </a:p>
        </p:txBody>
      </p:sp>
      <p:grpSp>
        <p:nvGrpSpPr>
          <p:cNvPr id="2" name="Group 136"/>
          <p:cNvGrpSpPr>
            <a:grpSpLocks/>
          </p:cNvGrpSpPr>
          <p:nvPr/>
        </p:nvGrpSpPr>
        <p:grpSpPr bwMode="auto">
          <a:xfrm>
            <a:off x="327025" y="2794000"/>
            <a:ext cx="8347075" cy="2428875"/>
            <a:chOff x="206" y="1874"/>
            <a:chExt cx="5258" cy="1530"/>
          </a:xfrm>
        </p:grpSpPr>
        <p:sp>
          <p:nvSpPr>
            <p:cNvPr id="78863" name="Rectangle 117"/>
            <p:cNvSpPr>
              <a:spLocks noChangeArrowheads="1"/>
            </p:cNvSpPr>
            <p:nvPr/>
          </p:nvSpPr>
          <p:spPr bwMode="auto">
            <a:xfrm>
              <a:off x="206" y="1874"/>
              <a:ext cx="330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233363" indent="-233363">
                <a:spcBef>
                  <a:spcPct val="30000"/>
                </a:spcBef>
                <a:buFontTx/>
                <a:buChar char="–"/>
              </a:pPr>
              <a:r>
                <a:rPr lang="en-US" altLang="zh-CN" sz="2000" i="0" dirty="0">
                  <a:ea typeface="宋体" pitchFamily="2" charset="-122"/>
                </a:rPr>
                <a:t>Decoupling interfaces &amp; implementations</a:t>
              </a:r>
            </a:p>
          </p:txBody>
        </p:sp>
        <p:pic>
          <p:nvPicPr>
            <p:cNvPr id="78864" name="Picture 133" descr="bridge-omt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77" y="2234"/>
              <a:ext cx="5187" cy="1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8865" name="Rectangle 134"/>
            <p:cNvSpPr>
              <a:spLocks noChangeArrowheads="1"/>
            </p:cNvSpPr>
            <p:nvPr/>
          </p:nvSpPr>
          <p:spPr bwMode="auto">
            <a:xfrm>
              <a:off x="1537" y="2309"/>
              <a:ext cx="384" cy="11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nl-NL" dirty="0"/>
            </a:p>
          </p:txBody>
        </p:sp>
        <p:sp>
          <p:nvSpPr>
            <p:cNvPr id="78866" name="Rectangle 135"/>
            <p:cNvSpPr>
              <a:spLocks noChangeArrowheads="1"/>
            </p:cNvSpPr>
            <p:nvPr/>
          </p:nvSpPr>
          <p:spPr bwMode="auto">
            <a:xfrm>
              <a:off x="4310" y="2310"/>
              <a:ext cx="531" cy="10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 dirty="0"/>
            </a:p>
          </p:txBody>
        </p:sp>
      </p:grpSp>
      <p:grpSp>
        <p:nvGrpSpPr>
          <p:cNvPr id="3" name="Group 145"/>
          <p:cNvGrpSpPr>
            <a:grpSpLocks/>
          </p:cNvGrpSpPr>
          <p:nvPr/>
        </p:nvGrpSpPr>
        <p:grpSpPr bwMode="auto">
          <a:xfrm>
            <a:off x="328613" y="1533525"/>
            <a:ext cx="7659687" cy="1489075"/>
            <a:chOff x="207" y="966"/>
            <a:chExt cx="4825" cy="938"/>
          </a:xfrm>
        </p:grpSpPr>
        <p:sp>
          <p:nvSpPr>
            <p:cNvPr id="78855" name="Rectangle 111"/>
            <p:cNvSpPr>
              <a:spLocks noChangeArrowheads="1"/>
            </p:cNvSpPr>
            <p:nvPr/>
          </p:nvSpPr>
          <p:spPr bwMode="auto">
            <a:xfrm>
              <a:off x="207" y="1390"/>
              <a:ext cx="296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233363" indent="-233363">
                <a:spcBef>
                  <a:spcPct val="30000"/>
                </a:spcBef>
                <a:buFontTx/>
                <a:buChar char="–"/>
              </a:pPr>
              <a:r>
                <a:rPr lang="en-US" altLang="zh-CN" sz="2000" i="0" dirty="0">
                  <a:ea typeface="宋体" pitchFamily="2" charset="-122"/>
                </a:rPr>
                <a:t>Associating related data &amp; operations</a:t>
              </a:r>
            </a:p>
          </p:txBody>
        </p:sp>
        <p:grpSp>
          <p:nvGrpSpPr>
            <p:cNvPr id="78856" name="Group 144"/>
            <p:cNvGrpSpPr>
              <a:grpSpLocks/>
            </p:cNvGrpSpPr>
            <p:nvPr/>
          </p:nvGrpSpPr>
          <p:grpSpPr bwMode="auto">
            <a:xfrm>
              <a:off x="4035" y="966"/>
              <a:ext cx="997" cy="938"/>
              <a:chOff x="4063" y="983"/>
              <a:chExt cx="997" cy="938"/>
            </a:xfrm>
          </p:grpSpPr>
          <p:sp>
            <p:nvSpPr>
              <p:cNvPr id="78857" name="Rectangle 137"/>
              <p:cNvSpPr>
                <a:spLocks noChangeArrowheads="1"/>
              </p:cNvSpPr>
              <p:nvPr/>
            </p:nvSpPr>
            <p:spPr bwMode="auto">
              <a:xfrm>
                <a:off x="4221" y="999"/>
                <a:ext cx="689" cy="900"/>
              </a:xfrm>
              <a:prstGeom prst="rect">
                <a:avLst/>
              </a:prstGeom>
              <a:solidFill>
                <a:srgbClr val="EAEAEA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nl-NL" dirty="0"/>
              </a:p>
            </p:txBody>
          </p:sp>
          <p:sp>
            <p:nvSpPr>
              <p:cNvPr id="78858" name="Rectangle 138"/>
              <p:cNvSpPr>
                <a:spLocks noChangeArrowheads="1"/>
              </p:cNvSpPr>
              <p:nvPr/>
            </p:nvSpPr>
            <p:spPr bwMode="auto">
              <a:xfrm>
                <a:off x="4063" y="1048"/>
                <a:ext cx="997" cy="77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>
                  <a:spcBef>
                    <a:spcPct val="0"/>
                  </a:spcBef>
                </a:pPr>
                <a:r>
                  <a:rPr lang="en-US" altLang="zh-CN" sz="1400" i="0" dirty="0">
                    <a:ea typeface="宋体" pitchFamily="2" charset="-122"/>
                  </a:rPr>
                  <a:t>operation</a:t>
                </a:r>
                <a:r>
                  <a:rPr lang="en-US" altLang="zh-CN" sz="1400" dirty="0">
                    <a:ea typeface="宋体" pitchFamily="2" charset="-122"/>
                  </a:rPr>
                  <a:t>1</a:t>
                </a:r>
                <a:r>
                  <a:rPr lang="en-US" altLang="zh-CN" sz="1400" i="0" dirty="0">
                    <a:ea typeface="宋体" pitchFamily="2" charset="-122"/>
                  </a:rPr>
                  <a:t>()</a:t>
                </a:r>
              </a:p>
              <a:p>
                <a:pPr algn="ctr" eaLnBrk="0" hangingPunct="0">
                  <a:spcBef>
                    <a:spcPct val="0"/>
                  </a:spcBef>
                </a:pPr>
                <a:r>
                  <a:rPr lang="en-US" altLang="zh-CN" sz="1400" i="0" dirty="0">
                    <a:ea typeface="宋体" pitchFamily="2" charset="-122"/>
                  </a:rPr>
                  <a:t>operation</a:t>
                </a:r>
                <a:r>
                  <a:rPr lang="en-US" altLang="zh-CN" sz="1400" dirty="0">
                    <a:ea typeface="宋体" pitchFamily="2" charset="-122"/>
                  </a:rPr>
                  <a:t>2</a:t>
                </a:r>
                <a:r>
                  <a:rPr lang="en-US" altLang="zh-CN" sz="1400" i="0" dirty="0">
                    <a:ea typeface="宋体" pitchFamily="2" charset="-122"/>
                  </a:rPr>
                  <a:t>()</a:t>
                </a:r>
              </a:p>
              <a:p>
                <a:pPr algn="ctr" eaLnBrk="0" hangingPunct="0">
                  <a:spcBef>
                    <a:spcPct val="0"/>
                  </a:spcBef>
                </a:pPr>
                <a:r>
                  <a:rPr lang="en-US" altLang="zh-CN" sz="1400" i="0" dirty="0">
                    <a:ea typeface="宋体" pitchFamily="2" charset="-122"/>
                  </a:rPr>
                  <a:t>operation</a:t>
                </a:r>
                <a:r>
                  <a:rPr lang="en-US" altLang="zh-CN" sz="1400" dirty="0">
                    <a:ea typeface="宋体" pitchFamily="2" charset="-122"/>
                  </a:rPr>
                  <a:t>3</a:t>
                </a:r>
                <a:r>
                  <a:rPr lang="en-US" altLang="zh-CN" sz="1400" i="0" dirty="0">
                    <a:ea typeface="宋体" pitchFamily="2" charset="-122"/>
                  </a:rPr>
                  <a:t>()</a:t>
                </a:r>
              </a:p>
              <a:p>
                <a:pPr algn="ctr" eaLnBrk="0" hangingPunct="0">
                  <a:spcBef>
                    <a:spcPct val="0"/>
                  </a:spcBef>
                </a:pPr>
                <a:r>
                  <a:rPr lang="en-US" altLang="zh-CN" sz="1400" i="0" dirty="0">
                    <a:ea typeface="宋体" pitchFamily="2" charset="-122"/>
                  </a:rPr>
                  <a:t>operation</a:t>
                </a:r>
                <a:r>
                  <a:rPr lang="en-US" altLang="zh-CN" sz="1400" dirty="0">
                    <a:ea typeface="宋体" pitchFamily="2" charset="-122"/>
                  </a:rPr>
                  <a:t>n</a:t>
                </a:r>
                <a:r>
                  <a:rPr lang="en-US" altLang="zh-CN" sz="1400" i="0" dirty="0">
                    <a:ea typeface="宋体" pitchFamily="2" charset="-122"/>
                  </a:rPr>
                  <a:t>()</a:t>
                </a:r>
              </a:p>
            </p:txBody>
          </p:sp>
          <p:sp>
            <p:nvSpPr>
              <p:cNvPr id="78859" name="Line 139"/>
              <p:cNvSpPr>
                <a:spLocks noChangeShapeType="1"/>
              </p:cNvSpPr>
              <p:nvPr/>
            </p:nvSpPr>
            <p:spPr bwMode="auto">
              <a:xfrm flipV="1">
                <a:off x="4220" y="1153"/>
                <a:ext cx="68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nl-NL" dirty="0"/>
              </a:p>
            </p:txBody>
          </p:sp>
          <p:sp>
            <p:nvSpPr>
              <p:cNvPr id="78860" name="Rectangle 141"/>
              <p:cNvSpPr>
                <a:spLocks noChangeArrowheads="1"/>
              </p:cNvSpPr>
              <p:nvPr/>
            </p:nvSpPr>
            <p:spPr bwMode="auto">
              <a:xfrm>
                <a:off x="4201" y="1729"/>
                <a:ext cx="494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233363" indent="-233363">
                  <a:spcBef>
                    <a:spcPct val="30000"/>
                  </a:spcBef>
                </a:pPr>
                <a:r>
                  <a:rPr lang="en-US" altLang="zh-CN" sz="1400" i="0" dirty="0">
                    <a:ea typeface="宋体" pitchFamily="2" charset="-122"/>
                  </a:rPr>
                  <a:t>data</a:t>
                </a:r>
              </a:p>
            </p:txBody>
          </p:sp>
          <p:sp>
            <p:nvSpPr>
              <p:cNvPr id="78861" name="Rectangle 142"/>
              <p:cNvSpPr>
                <a:spLocks noChangeArrowheads="1"/>
              </p:cNvSpPr>
              <p:nvPr/>
            </p:nvSpPr>
            <p:spPr bwMode="auto">
              <a:xfrm>
                <a:off x="4144" y="983"/>
                <a:ext cx="78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233363" indent="-233363" algn="ctr">
                  <a:spcBef>
                    <a:spcPct val="30000"/>
                  </a:spcBef>
                </a:pPr>
                <a:r>
                  <a:rPr lang="en-US" altLang="zh-CN" sz="1400" i="0" dirty="0">
                    <a:ea typeface="宋体" pitchFamily="2" charset="-122"/>
                  </a:rPr>
                  <a:t>class X</a:t>
                </a:r>
              </a:p>
            </p:txBody>
          </p:sp>
          <p:sp>
            <p:nvSpPr>
              <p:cNvPr id="78862" name="Line 143"/>
              <p:cNvSpPr>
                <a:spLocks noChangeShapeType="1"/>
              </p:cNvSpPr>
              <p:nvPr/>
            </p:nvSpPr>
            <p:spPr bwMode="auto">
              <a:xfrm flipV="1">
                <a:off x="4220" y="1746"/>
                <a:ext cx="68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nl-NL" dirty="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779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Event Passing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790575"/>
            <a:ext cx="6543675" cy="5334000"/>
          </a:xfrm>
        </p:spPr>
        <p:txBody>
          <a:bodyPr/>
          <a:lstStyle/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Context 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Components often want to communicate using publisher/subscriber message passing mechanism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Problems with CORBA 2.x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Standard CORBA Event Service is dynamically typed, i.e., there’s </a:t>
            </a:r>
            <a:r>
              <a:rPr lang="en-US" altLang="zh-CN" sz="2000" smtClean="0">
                <a:ea typeface="宋体" pitchFamily="2" charset="-122"/>
                <a:sym typeface="Wingdings" pitchFamily="2" charset="2"/>
              </a:rPr>
              <a:t>no static type-checking connecting publishers/subscribe</a:t>
            </a:r>
            <a:endParaRPr lang="en-US" altLang="zh-CN" sz="2000" smtClean="0">
              <a:ea typeface="宋体" pitchFamily="2" charset="-122"/>
            </a:endParaRP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Non-trivial to extend request/response interfaces to support event passing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No standard way to specify an object’s capability to generate &amp; process events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CCM Solution 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Standard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eventtype</a:t>
            </a:r>
            <a:r>
              <a:rPr lang="en-US" altLang="zh-CN" sz="2000" smtClean="0">
                <a:ea typeface="宋体" pitchFamily="2" charset="-122"/>
              </a:rPr>
              <a:t> &amp;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eventtype</a:t>
            </a:r>
            <a:r>
              <a:rPr lang="en-US" altLang="zh-CN" sz="2000" smtClean="0">
                <a:ea typeface="宋体" pitchFamily="2" charset="-122"/>
              </a:rPr>
              <a:t> consumer interface (which are based on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valuetypes</a:t>
            </a:r>
            <a:r>
              <a:rPr lang="en-US" altLang="zh-CN" sz="2000" smtClean="0">
                <a:ea typeface="宋体" pitchFamily="2" charset="-122"/>
              </a:rPr>
              <a:t>)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Event sources &amp; event sinks (“push mode” only)</a:t>
            </a:r>
          </a:p>
        </p:txBody>
      </p:sp>
      <p:pic>
        <p:nvPicPr>
          <p:cNvPr id="103428" name="Picture 4" descr="mailbox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6592888" y="914400"/>
            <a:ext cx="2551112" cy="3100388"/>
          </a:xfrm>
          <a:noFill/>
        </p:spPr>
      </p:pic>
      <p:pic>
        <p:nvPicPr>
          <p:cNvPr id="103429" name="Picture 6" descr="ygmlogo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6553200" y="4251325"/>
            <a:ext cx="2590800" cy="19208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CORBA Valuetypes</a:t>
            </a:r>
          </a:p>
        </p:txBody>
      </p:sp>
      <p:pic>
        <p:nvPicPr>
          <p:cNvPr id="104451" name="Picture 3" descr="pass-by-value-time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7025" y="865188"/>
            <a:ext cx="1295400" cy="5067300"/>
          </a:xfrm>
          <a:noFill/>
        </p:spPr>
      </p:pic>
      <p:sp>
        <p:nvSpPr>
          <p:cNvPr id="104452" name="Rectangle 4"/>
          <p:cNvSpPr>
            <a:spLocks noGrp="1" noChangeArrowheads="1"/>
          </p:cNvSpPr>
          <p:nvPr>
            <p:ph type="body" sz="half" idx="3"/>
          </p:nvPr>
        </p:nvSpPr>
        <p:spPr>
          <a:xfrm>
            <a:off x="1752600" y="923925"/>
            <a:ext cx="7239000" cy="5337175"/>
          </a:xfrm>
        </p:spPr>
        <p:txBody>
          <a:bodyPr/>
          <a:lstStyle/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Context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Parameters of IDL operations that are an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interface</a:t>
            </a:r>
            <a:r>
              <a:rPr lang="en-US" altLang="zh-CN" sz="2000" smtClean="0">
                <a:ea typeface="宋体" pitchFamily="2" charset="-122"/>
              </a:rPr>
              <a:t> type always have </a:t>
            </a:r>
            <a:r>
              <a:rPr lang="en-US" altLang="zh-CN" sz="2000" i="1" smtClean="0">
                <a:ea typeface="宋体" pitchFamily="2" charset="-122"/>
              </a:rPr>
              <a:t>pass-by-reference</a:t>
            </a:r>
            <a:r>
              <a:rPr lang="en-US" altLang="zh-CN" sz="2000" smtClean="0">
                <a:ea typeface="宋体" pitchFamily="2" charset="-122"/>
              </a:rPr>
              <a:t> semantics (even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in</a:t>
            </a:r>
            <a:r>
              <a:rPr lang="en-US" altLang="zh-CN" sz="2000" smtClean="0">
                <a:ea typeface="宋体" pitchFamily="2" charset="-122"/>
              </a:rPr>
              <a:t> parameters)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IDL interfaces hide implementations from clients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Problems 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Clients cannot instantiate CORBA objects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IDL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structs</a:t>
            </a:r>
            <a:r>
              <a:rPr lang="en-US" altLang="zh-CN" sz="2000" smtClean="0">
                <a:ea typeface="宋体" pitchFamily="2" charset="-122"/>
              </a:rPr>
              <a:t> are passed by value, but don’t support operations or inheritance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CORBA Solution 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The IDL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valuetype</a:t>
            </a:r>
          </a:p>
          <a:p>
            <a:pPr marL="860425" lvl="2" indent="-169863" eaLnBrk="1" hangingPunct="1">
              <a:spcBef>
                <a:spcPct val="30000"/>
              </a:spcBef>
            </a:pPr>
            <a:r>
              <a:rPr lang="en-US" altLang="zh-CN" smtClean="0">
                <a:ea typeface="宋体" pitchFamily="2" charset="-122"/>
              </a:rPr>
              <a:t>Always passed by value</a:t>
            </a:r>
          </a:p>
          <a:p>
            <a:pPr marL="860425" lvl="2" indent="-169863" eaLnBrk="1" hangingPunct="1">
              <a:spcBef>
                <a:spcPct val="30000"/>
              </a:spcBef>
            </a:pPr>
            <a:r>
              <a:rPr lang="en-US" altLang="zh-CN" smtClean="0">
                <a:ea typeface="宋体" pitchFamily="2" charset="-122"/>
              </a:rPr>
              <a:t>Can have both operations &amp; state</a:t>
            </a:r>
          </a:p>
          <a:p>
            <a:pPr marL="860425" lvl="2" indent="-169863" eaLnBrk="1" hangingPunct="1">
              <a:spcBef>
                <a:spcPct val="30000"/>
              </a:spcBef>
            </a:pPr>
            <a:r>
              <a:rPr lang="en-US" altLang="zh-CN" smtClean="0">
                <a:ea typeface="宋体" pitchFamily="2" charset="-122"/>
              </a:rPr>
              <a:t>Supports inheritance</a:t>
            </a:r>
          </a:p>
        </p:txBody>
      </p:sp>
      <p:pic>
        <p:nvPicPr>
          <p:cNvPr id="680965" name="Picture 5" descr="pass-by-value-time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322263" y="862013"/>
            <a:ext cx="1296987" cy="506571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Events</a:t>
            </a:r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149850" y="3143250"/>
            <a:ext cx="3841750" cy="1905000"/>
          </a:xfrm>
        </p:spPr>
        <p:txBody>
          <a:bodyPr/>
          <a:lstStyle/>
          <a:p>
            <a:pPr marL="169863" indent="-169863" eaLnBrk="1" hangingPunct="1">
              <a:spcBef>
                <a:spcPct val="50000"/>
              </a:spcBef>
            </a:pPr>
            <a:endParaRPr lang="zh-CN" altLang="en-US" sz="2000" smtClean="0">
              <a:ea typeface="宋体" pitchFamily="2" charset="-122"/>
            </a:endParaRPr>
          </a:p>
          <a:p>
            <a:pPr marL="169863" indent="-169863" eaLnBrk="1" hangingPunct="1">
              <a:spcBef>
                <a:spcPct val="50000"/>
              </a:spcBef>
              <a:buClr>
                <a:schemeClr val="tx1"/>
              </a:buClr>
              <a:buSzPct val="85000"/>
            </a:pPr>
            <a:r>
              <a:rPr lang="en-US" altLang="zh-CN" sz="2000" smtClean="0">
                <a:ea typeface="宋体" pitchFamily="2" charset="-122"/>
              </a:rPr>
              <a:t>Events are implemented as IDL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valuetypes</a:t>
            </a:r>
          </a:p>
          <a:p>
            <a:pPr marL="169863" indent="-169863" eaLnBrk="1" hangingPunct="1">
              <a:spcBef>
                <a:spcPct val="50000"/>
              </a:spcBef>
              <a:buClr>
                <a:schemeClr val="tx1"/>
              </a:buClr>
              <a:buSzPct val="85000"/>
            </a:pPr>
            <a:r>
              <a:rPr lang="en-US" altLang="zh-CN" sz="2000" smtClean="0">
                <a:ea typeface="宋体" pitchFamily="2" charset="-122"/>
              </a:rPr>
              <a:t>Defined with the new IDL 3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eventtype</a:t>
            </a:r>
            <a:r>
              <a:rPr lang="en-US" altLang="zh-CN" sz="2000" smtClean="0">
                <a:ea typeface="宋体" pitchFamily="2" charset="-122"/>
              </a:rPr>
              <a:t> keyword</a:t>
            </a:r>
          </a:p>
          <a:p>
            <a:pPr marL="514350" lvl="1" indent="-171450" eaLnBrk="1" hangingPunct="1">
              <a:spcBef>
                <a:spcPct val="50000"/>
              </a:spcBef>
              <a:buClr>
                <a:schemeClr val="tx1"/>
              </a:buClr>
              <a:buSzPct val="85000"/>
            </a:pPr>
            <a:r>
              <a:rPr lang="en-US" altLang="zh-CN" sz="2000" smtClean="0">
                <a:ea typeface="宋体" pitchFamily="2" charset="-122"/>
              </a:rPr>
              <a:t>This keyword triggers generation of additional interfaces &amp; glue code</a:t>
            </a:r>
          </a:p>
        </p:txBody>
      </p:sp>
      <p:sp>
        <p:nvSpPr>
          <p:cNvPr id="22533" name="Text Box 4"/>
          <p:cNvSpPr txBox="1">
            <a:spLocks noChangeArrowheads="1"/>
          </p:cNvSpPr>
          <p:nvPr/>
        </p:nvSpPr>
        <p:spPr bwMode="auto">
          <a:xfrm>
            <a:off x="228600" y="1019175"/>
            <a:ext cx="575945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eventtype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tick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public rateHz Rate;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valuetype tick : Components::EventBase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public rateHz Rate;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interface tickConsumer :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Components::EventConsumerBase {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void push_tick 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(in tick the_tick);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22534" name="AutoShape 5"/>
          <p:cNvSpPr>
            <a:spLocks noChangeArrowheads="1"/>
          </p:cNvSpPr>
          <p:nvPr/>
        </p:nvSpPr>
        <p:spPr bwMode="auto">
          <a:xfrm>
            <a:off x="1219200" y="2192338"/>
            <a:ext cx="533400" cy="1066800"/>
          </a:xfrm>
          <a:prstGeom prst="downArrow">
            <a:avLst>
              <a:gd name="adj1" fmla="val 50000"/>
              <a:gd name="adj2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>
            <p:ph sz="half" idx="2"/>
          </p:nvPr>
        </p:nvGraphicFramePr>
        <p:xfrm>
          <a:off x="3733800" y="1389063"/>
          <a:ext cx="5638800" cy="2325687"/>
        </p:xfrm>
        <a:graphic>
          <a:graphicData uri="http://schemas.openxmlformats.org/presentationml/2006/ole">
            <p:oleObj spid="_x0000_s22530" name="Visio" r:id="rId4" imgW="4695217" imgH="1935889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Event Sources</a:t>
            </a:r>
          </a:p>
        </p:txBody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19575" y="1062038"/>
            <a:ext cx="4924425" cy="4539704"/>
          </a:xfrm>
          <a:noFill/>
        </p:spPr>
        <p:txBody>
          <a:bodyPr>
            <a:spAutoFit/>
          </a:bodyPr>
          <a:lstStyle/>
          <a:p>
            <a:pPr marL="119063" indent="-119063" eaLnBrk="1" hangingPunct="1">
              <a:spcBef>
                <a:spcPct val="35000"/>
              </a:spcBef>
            </a:pPr>
            <a:r>
              <a:rPr lang="en-US" altLang="zh-CN" sz="2000" dirty="0" smtClean="0">
                <a:ea typeface="宋体" pitchFamily="2" charset="-122"/>
              </a:rPr>
              <a:t>Event source characteristics</a:t>
            </a:r>
          </a:p>
          <a:p>
            <a:pPr marL="457200" lvl="1" indent="-223838" eaLnBrk="1" hangingPunct="1">
              <a:spcBef>
                <a:spcPct val="35000"/>
              </a:spcBef>
            </a:pPr>
            <a:r>
              <a:rPr lang="en-US" altLang="zh-CN" sz="2000" dirty="0" smtClean="0">
                <a:ea typeface="宋体" pitchFamily="2" charset="-122"/>
              </a:rPr>
              <a:t>Named connection points for event production</a:t>
            </a:r>
          </a:p>
          <a:p>
            <a:pPr marL="457200" lvl="1" indent="-223838" eaLnBrk="1" hangingPunct="1">
              <a:spcBef>
                <a:spcPct val="35000"/>
              </a:spcBef>
            </a:pPr>
            <a:r>
              <a:rPr lang="en-US" altLang="zh-CN" sz="2000" dirty="0" smtClean="0">
                <a:ea typeface="宋体" pitchFamily="2" charset="-122"/>
              </a:rPr>
              <a:t>Two kinds of event sources: </a:t>
            </a:r>
            <a:r>
              <a:rPr lang="en-US" altLang="zh-CN" sz="2000" i="1" dirty="0" smtClean="0">
                <a:ea typeface="宋体" pitchFamily="2" charset="-122"/>
              </a:rPr>
              <a:t>publisher &amp; emitter</a:t>
            </a:r>
          </a:p>
          <a:p>
            <a:pPr marL="685800" lvl="2" indent="-109538" eaLnBrk="1" hangingPunct="1">
              <a:spcBef>
                <a:spcPct val="35000"/>
              </a:spcBef>
            </a:pPr>
            <a:r>
              <a:rPr lang="en-US" altLang="zh-CN" b="1" dirty="0" smtClean="0">
                <a:latin typeface="Courier New" pitchFamily="49" charset="0"/>
                <a:ea typeface="宋体" pitchFamily="2" charset="-122"/>
              </a:rPr>
              <a:t>publishes</a:t>
            </a:r>
            <a:r>
              <a:rPr lang="en-US" altLang="zh-CN" dirty="0" smtClean="0">
                <a:ea typeface="宋体" pitchFamily="2" charset="-122"/>
              </a:rPr>
              <a:t> = may be multiple consumers</a:t>
            </a:r>
          </a:p>
          <a:p>
            <a:pPr marL="685800" lvl="2" indent="-109538" eaLnBrk="1" hangingPunct="1">
              <a:spcBef>
                <a:spcPct val="35000"/>
              </a:spcBef>
            </a:pPr>
            <a:r>
              <a:rPr lang="en-US" altLang="zh-CN" b="1" dirty="0" smtClean="0">
                <a:latin typeface="Courier New" pitchFamily="49" charset="0"/>
                <a:ea typeface="宋体" pitchFamily="2" charset="-122"/>
              </a:rPr>
              <a:t>emits</a:t>
            </a:r>
            <a:r>
              <a:rPr lang="en-US" altLang="zh-CN" dirty="0" smtClean="0">
                <a:ea typeface="宋体" pitchFamily="2" charset="-122"/>
              </a:rPr>
              <a:t> = only one consumer</a:t>
            </a:r>
            <a:endParaRPr lang="en-US" altLang="zh-CN" i="1" dirty="0" smtClean="0">
              <a:ea typeface="宋体" pitchFamily="2" charset="-122"/>
            </a:endParaRPr>
          </a:p>
          <a:p>
            <a:pPr marL="457200" lvl="1" indent="-223838" eaLnBrk="1" hangingPunct="1">
              <a:spcBef>
                <a:spcPct val="35000"/>
              </a:spcBef>
            </a:pPr>
            <a:r>
              <a:rPr lang="en-US" altLang="zh-CN" sz="2000" dirty="0" smtClean="0">
                <a:ea typeface="宋体" pitchFamily="2" charset="-122"/>
              </a:rPr>
              <a:t>Two ways to connect with event sinks</a:t>
            </a:r>
          </a:p>
          <a:p>
            <a:pPr marL="685800" lvl="2" indent="-109538" eaLnBrk="1" hangingPunct="1">
              <a:spcBef>
                <a:spcPct val="35000"/>
              </a:spcBef>
              <a:buFontTx/>
              <a:buAutoNum type="arabicPeriod"/>
            </a:pPr>
            <a:r>
              <a:rPr lang="en-US" altLang="zh-CN" dirty="0" smtClean="0">
                <a:ea typeface="宋体" pitchFamily="2" charset="-122"/>
              </a:rPr>
              <a:t>Consumer connects directly</a:t>
            </a:r>
            <a:endParaRPr lang="en-US" altLang="zh-CN" i="1" dirty="0" smtClean="0">
              <a:ea typeface="宋体" pitchFamily="2" charset="-122"/>
            </a:endParaRPr>
          </a:p>
          <a:p>
            <a:pPr marL="685800" lvl="2" indent="-109538" eaLnBrk="1" hangingPunct="1">
              <a:spcBef>
                <a:spcPct val="35000"/>
              </a:spcBef>
              <a:buFontTx/>
              <a:buAutoNum type="arabicPeriod"/>
            </a:pPr>
            <a:r>
              <a:rPr lang="en-US" altLang="zh-CN" dirty="0" smtClean="0">
                <a:ea typeface="宋体" pitchFamily="2" charset="-122"/>
              </a:rPr>
              <a:t>CCM container mediates access to </a:t>
            </a:r>
            <a:r>
              <a:rPr lang="en-US" altLang="zh-CN" dirty="0" err="1" smtClean="0">
                <a:ea typeface="宋体" pitchFamily="2" charset="-122"/>
              </a:rPr>
              <a:t>CosEvent</a:t>
            </a:r>
            <a:r>
              <a:rPr lang="en-US" altLang="zh-CN" dirty="0" smtClean="0">
                <a:ea typeface="宋体" pitchFamily="2" charset="-122"/>
              </a:rPr>
              <a:t> channels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152400" y="733425"/>
            <a:ext cx="467042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component RateGen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publishes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tick Pulse;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600" b="1" i="0">
                <a:solidFill>
                  <a:schemeClr val="bg2"/>
                </a:solidFill>
                <a:latin typeface="Courier New" pitchFamily="49" charset="0"/>
                <a:ea typeface="宋体" pitchFamily="2" charset="-122"/>
              </a:rPr>
              <a:t>emits tick Trigger</a:t>
            </a:r>
            <a:r>
              <a:rPr lang="en-US" altLang="zh-CN" sz="1400" b="1" i="0">
                <a:solidFill>
                  <a:schemeClr val="bg2"/>
                </a:solidFill>
                <a:latin typeface="Courier New" pitchFamily="49" charset="0"/>
                <a:ea typeface="宋体" pitchFamily="2" charset="-122"/>
              </a:rPr>
              <a:t>;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/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…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interface RateGen :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Components::CCMObject 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Components::Cookie 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subscribe_Pulse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(in tickConsumer c);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tickConsumer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unsubscribe_Pulse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(in Components::Cookie ck);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…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23558" name="AutoShape 6"/>
          <p:cNvSpPr>
            <a:spLocks noChangeArrowheads="1"/>
          </p:cNvSpPr>
          <p:nvPr/>
        </p:nvSpPr>
        <p:spPr bwMode="auto">
          <a:xfrm>
            <a:off x="1219200" y="2117725"/>
            <a:ext cx="609600" cy="1257300"/>
          </a:xfrm>
          <a:prstGeom prst="downArrow">
            <a:avLst>
              <a:gd name="adj1" fmla="val 50000"/>
              <a:gd name="adj2" fmla="val 5156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2917825" y="2038350"/>
          <a:ext cx="1436688" cy="1616075"/>
        </p:xfrm>
        <a:graphic>
          <a:graphicData uri="http://schemas.openxmlformats.org/presentationml/2006/ole">
            <p:oleObj spid="_x0000_s23554" name="Visio" r:id="rId4" imgW="1277926" imgH="1436863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Cookies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800100"/>
            <a:ext cx="5154613" cy="5105400"/>
          </a:xfrm>
        </p:spPr>
        <p:txBody>
          <a:bodyPr/>
          <a:lstStyle/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module Components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valuetype </a:t>
            </a:r>
            <a:r>
              <a:rPr lang="en-US" altLang="zh-CN" sz="1600" b="1" smtClean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Cookie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  private CORBA::OctetSeq 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          cookieValue;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endParaRPr lang="en-US" altLang="zh-CN" sz="1600" b="1" smtClean="0">
              <a:latin typeface="Courier New" pitchFamily="49" charset="0"/>
              <a:ea typeface="宋体" pitchFamily="2" charset="-122"/>
            </a:endParaRP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interface Receptacles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{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  </a:t>
            </a:r>
            <a:r>
              <a:rPr lang="en-US" altLang="zh-CN" sz="1600" b="1" smtClean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Cookie</a:t>
            </a: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connect (…);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  void disconnect (in </a:t>
            </a:r>
            <a:r>
              <a:rPr lang="en-US" altLang="zh-CN" sz="1600" b="1" smtClean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Cookie</a:t>
            </a: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ck);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endParaRPr lang="en-US" altLang="zh-CN" sz="1600" b="1" smtClean="0">
              <a:latin typeface="Courier New" pitchFamily="49" charset="0"/>
              <a:ea typeface="宋体" pitchFamily="2" charset="-122"/>
            </a:endParaRP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interface Events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{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  </a:t>
            </a:r>
            <a:r>
              <a:rPr lang="en-US" altLang="zh-CN" sz="1600" b="1" smtClean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Cookie</a:t>
            </a: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subscribe (…);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  void unsubscribe (in </a:t>
            </a:r>
            <a:r>
              <a:rPr lang="en-US" altLang="zh-CN" sz="1600" b="1" smtClean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Cookie</a:t>
            </a: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ck);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1" hangingPunct="1">
              <a:spcBef>
                <a:spcPct val="500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10547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418013" y="990600"/>
            <a:ext cx="4573587" cy="5029200"/>
          </a:xfrm>
        </p:spPr>
        <p:txBody>
          <a:bodyPr/>
          <a:lstStyle/>
          <a:p>
            <a:pPr marL="169863" indent="-16986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Context</a:t>
            </a:r>
          </a:p>
          <a:p>
            <a:pPr marL="511175" lvl="1" indent="-16986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Event sources &amp; receptacles correlate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connect()</a:t>
            </a:r>
            <a:r>
              <a:rPr lang="en-US" altLang="zh-CN" sz="2000" smtClean="0">
                <a:ea typeface="宋体" pitchFamily="2" charset="-122"/>
              </a:rPr>
              <a:t> &amp;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disconnect()</a:t>
            </a:r>
            <a:r>
              <a:rPr lang="en-US" altLang="zh-CN" sz="2000" smtClean="0">
                <a:ea typeface="宋体" pitchFamily="2" charset="-122"/>
              </a:rPr>
              <a:t> operations</a:t>
            </a:r>
          </a:p>
          <a:p>
            <a:pPr marL="169863" indent="-16986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Problem</a:t>
            </a:r>
          </a:p>
          <a:p>
            <a:pPr marL="511175" lvl="1" indent="-16986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Object references cannot reliably be tested for equivalence</a:t>
            </a:r>
          </a:p>
          <a:p>
            <a:pPr marL="169863" indent="-16986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CCM Solution</a:t>
            </a:r>
          </a:p>
          <a:p>
            <a:pPr marL="511175" lvl="1" indent="-16986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Cookie</a:t>
            </a:r>
            <a:r>
              <a:rPr lang="en-US" altLang="zh-CN" sz="2000" smtClean="0">
                <a:ea typeface="宋体" pitchFamily="2" charset="-122"/>
              </a:rPr>
              <a:t>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valuetype</a:t>
            </a:r>
          </a:p>
          <a:p>
            <a:pPr marL="860425" lvl="2" indent="-16986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Generated by receptacle or event source implementation</a:t>
            </a:r>
          </a:p>
          <a:p>
            <a:pPr marL="860425" lvl="2" indent="-16986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Retained by client until needed for </a:t>
            </a: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disconnect()</a:t>
            </a:r>
          </a:p>
          <a:p>
            <a:pPr marL="860425" lvl="2" indent="-169863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Used as a unique id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Event Sinks</a:t>
            </a:r>
          </a:p>
        </p:txBody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89500" y="1239838"/>
            <a:ext cx="4100513" cy="4484687"/>
          </a:xfrm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Event sink characteristics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Named connection points into which events of a specific type may be pushed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Multiple event sinks of same type can subscribe to the same event sources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No distinction between emitter &amp; publisher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Connected to event sources via object reference obtained from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get_consumer_*()</a:t>
            </a:r>
            <a:r>
              <a:rPr lang="en-US" altLang="zh-CN" sz="2000" smtClean="0">
                <a:ea typeface="宋体" pitchFamily="2" charset="-122"/>
              </a:rPr>
              <a:t> factory operation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228600" y="1066800"/>
            <a:ext cx="483235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component NavDisplay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…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</a:t>
            </a: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consumes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tick Refresh;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interface NavDisplay :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Components::CCMObject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…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tickConsumer </a:t>
            </a:r>
          </a:p>
          <a:p>
            <a:pPr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get_consumer_Refresh ();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…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24582" name="AutoShape 6"/>
          <p:cNvSpPr>
            <a:spLocks noChangeArrowheads="1"/>
          </p:cNvSpPr>
          <p:nvPr/>
        </p:nvSpPr>
        <p:spPr bwMode="auto">
          <a:xfrm>
            <a:off x="1295400" y="2544763"/>
            <a:ext cx="609600" cy="1066800"/>
          </a:xfrm>
          <a:prstGeom prst="downArrow">
            <a:avLst>
              <a:gd name="adj1" fmla="val 50000"/>
              <a:gd name="adj2" fmla="val 4375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3125788" y="2493963"/>
          <a:ext cx="1868487" cy="1649412"/>
        </p:xfrm>
        <a:graphic>
          <a:graphicData uri="http://schemas.openxmlformats.org/presentationml/2006/ole">
            <p:oleObj spid="_x0000_s24578" name="Visio" r:id="rId4" imgW="1755662" imgH="1551163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Events</a:t>
            </a:r>
          </a:p>
        </p:txBody>
      </p:sp>
      <p:sp>
        <p:nvSpPr>
          <p:cNvPr id="2560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" y="2344738"/>
            <a:ext cx="4191000" cy="1219200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// IDL 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valuetype tick 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Components::EventBase {…};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600" b="1" smtClean="0">
              <a:latin typeface="Courier New" pitchFamily="49" charset="0"/>
              <a:ea typeface="宋体" pitchFamily="2" charset="-122"/>
            </a:endParaRP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interface tickConsumer :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600" b="1" smtClean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Components::EventConsumerBase</a:t>
            </a:r>
            <a:r>
              <a:rPr lang="en-US" altLang="zh-CN" sz="1600" b="1" smtClean="0">
                <a:latin typeface="Courier New" pitchFamily="49" charset="0"/>
                <a:ea typeface="宋体" pitchFamily="2" charset="-122"/>
              </a:rPr>
              <a:t> {…};</a:t>
            </a:r>
          </a:p>
        </p:txBody>
      </p:sp>
      <p:sp>
        <p:nvSpPr>
          <p:cNvPr id="25605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235450" y="1066800"/>
            <a:ext cx="4851400" cy="3124200"/>
          </a:xfrm>
          <a:noFill/>
        </p:spPr>
        <p:txBody>
          <a:bodyPr/>
          <a:lstStyle/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Context</a:t>
            </a:r>
          </a:p>
          <a:p>
            <a:pPr marL="457200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Generic event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push()</a:t>
            </a:r>
            <a:r>
              <a:rPr lang="en-US" altLang="zh-CN" sz="2000" b="1" smtClean="0">
                <a:ea typeface="宋体" pitchFamily="2" charset="-122"/>
              </a:rPr>
              <a:t> </a:t>
            </a:r>
            <a:r>
              <a:rPr lang="en-US" altLang="zh-CN" sz="2000" smtClean="0">
                <a:ea typeface="宋体" pitchFamily="2" charset="-122"/>
              </a:rPr>
              <a:t>operation requires a generic event type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Problem</a:t>
            </a:r>
          </a:p>
          <a:p>
            <a:pPr marL="457200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User-defined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eventtypes</a:t>
            </a:r>
            <a:r>
              <a:rPr lang="en-US" altLang="zh-CN" sz="2000" smtClean="0">
                <a:ea typeface="宋体" pitchFamily="2" charset="-122"/>
              </a:rPr>
              <a:t> are not generic</a:t>
            </a:r>
          </a:p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CCM Solution</a:t>
            </a:r>
          </a:p>
          <a:p>
            <a:pPr marL="457200" lvl="1" indent="-169863" eaLnBrk="1" hangingPunct="1">
              <a:spcBef>
                <a:spcPct val="30000"/>
              </a:spcBef>
            </a:pP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EventBase</a:t>
            </a:r>
            <a:r>
              <a:rPr lang="en-US" altLang="zh-CN" sz="2000" b="1" smtClean="0">
                <a:ea typeface="宋体" pitchFamily="2" charset="-122"/>
              </a:rPr>
              <a:t>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abstract</a:t>
            </a:r>
            <a:r>
              <a:rPr lang="en-US" altLang="zh-CN" sz="2000" smtClean="0">
                <a:ea typeface="宋体" pitchFamily="2" charset="-122"/>
              </a:rPr>
              <a:t>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valuetype</a:t>
            </a:r>
          </a:p>
          <a:p>
            <a:pPr marL="457200" lvl="1" indent="-169863" eaLnBrk="1" hangingPunct="1">
              <a:spcBef>
                <a:spcPct val="30000"/>
              </a:spcBef>
            </a:pPr>
            <a:endParaRPr lang="zh-CN" altLang="en-US" sz="2000" smtClean="0">
              <a:ea typeface="宋体" pitchFamily="2" charset="-122"/>
            </a:endParaRPr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-47625" y="895350"/>
          <a:ext cx="4633913" cy="1911350"/>
        </p:xfrm>
        <a:graphic>
          <a:graphicData uri="http://schemas.openxmlformats.org/presentationml/2006/ole">
            <p:oleObj spid="_x0000_s25602" name="Visio" r:id="rId3" imgW="4695217" imgH="1935889" progId="Visio.Drawing.11">
              <p:embed/>
            </p:oleObj>
          </a:graphicData>
        </a:graphic>
      </p:graphicFrame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4152900" y="4165600"/>
            <a:ext cx="4960938" cy="2057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module Components </a:t>
            </a: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abstract valuetype </a:t>
            </a: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EventBase 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{};</a:t>
            </a:r>
          </a:p>
          <a:p>
            <a:pPr marL="342900" indent="-342900">
              <a:spcBef>
                <a:spcPct val="0"/>
              </a:spcBef>
            </a:pPr>
            <a:endParaRPr lang="en-US" altLang="zh-CN" sz="1600" b="1" i="0">
              <a:solidFill>
                <a:srgbClr val="D60093"/>
              </a:solidFill>
              <a:latin typeface="Courier New" pitchFamily="49" charset="0"/>
              <a:ea typeface="宋体" pitchFamily="2" charset="-122"/>
            </a:endParaRP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interface EventConsumerBase {</a:t>
            </a: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void push_event (in </a:t>
            </a: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EventBase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evt);</a:t>
            </a: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25607" name="Rectangle 8"/>
          <p:cNvSpPr>
            <a:spLocks noChangeArrowheads="1"/>
          </p:cNvSpPr>
          <p:nvPr/>
        </p:nvSpPr>
        <p:spPr bwMode="auto">
          <a:xfrm>
            <a:off x="9525" y="4486275"/>
            <a:ext cx="4191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C++ mapping</a:t>
            </a: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class tickConsumer : // ...</a:t>
            </a: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virtual void </a:t>
            </a: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push_event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</a:t>
            </a: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(Components::EventBase *evt);</a:t>
            </a: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…</a:t>
            </a:r>
          </a:p>
          <a:p>
            <a:pPr marL="342900" indent="-342900">
              <a:spcBef>
                <a:spcPct val="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25608" name="AutoShape 11"/>
          <p:cNvSpPr>
            <a:spLocks noChangeArrowheads="1"/>
          </p:cNvSpPr>
          <p:nvPr/>
        </p:nvSpPr>
        <p:spPr bwMode="auto">
          <a:xfrm>
            <a:off x="3357563" y="4005263"/>
            <a:ext cx="390525" cy="700087"/>
          </a:xfrm>
          <a:prstGeom prst="downArrow">
            <a:avLst>
              <a:gd name="adj1" fmla="val 50000"/>
              <a:gd name="adj2" fmla="val 4481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25609" name="Rectangle 12"/>
          <p:cNvSpPr>
            <a:spLocks noChangeArrowheads="1"/>
          </p:cNvSpPr>
          <p:nvPr/>
        </p:nvSpPr>
        <p:spPr bwMode="auto">
          <a:xfrm>
            <a:off x="1066800" y="6394450"/>
            <a:ext cx="6858000" cy="4064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Enables both statically- &amp; dynamically-typed event passing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4" descr="amcr305aintL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6346825" y="1279525"/>
            <a:ext cx="2797175" cy="3162300"/>
          </a:xfrm>
          <a:noFill/>
        </p:spPr>
      </p:pic>
      <p:sp>
        <p:nvSpPr>
          <p:cNvPr id="1064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The Need to Configure Components</a:t>
            </a:r>
          </a:p>
        </p:txBody>
      </p:sp>
      <p:sp>
        <p:nvSpPr>
          <p:cNvPr id="10650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7625" y="714375"/>
            <a:ext cx="6288088" cy="5181600"/>
          </a:xfrm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Context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To make component implementations more adaptable, components properties should be (re)configurable, e.g., color, size, strategies, etc.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Problems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Applications shouldn’t commit to a configuration too early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No standard way to specify component’s configurable parameters in CORBA 2.x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Need standard mechanisms to configure components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CCM Solution</a:t>
            </a:r>
          </a:p>
          <a:p>
            <a:pPr marL="573088" lvl="1" indent="-231775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Configure components via </a:t>
            </a:r>
            <a:r>
              <a:rPr lang="en-US" altLang="zh-CN" sz="2000" i="1" smtClean="0">
                <a:ea typeface="宋体" pitchFamily="2" charset="-122"/>
              </a:rPr>
              <a:t>attributes </a:t>
            </a:r>
            <a:r>
              <a:rPr lang="en-US" altLang="zh-CN" sz="2000" smtClean="0">
                <a:ea typeface="宋体" pitchFamily="2" charset="-122"/>
              </a:rPr>
              <a:t>in assembly/deployment environment, by homes, and/or during component initialization</a:t>
            </a:r>
          </a:p>
        </p:txBody>
      </p:sp>
      <p:pic>
        <p:nvPicPr>
          <p:cNvPr id="106501" name="Picture 14" descr="adaptec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72200" y="3155950"/>
            <a:ext cx="825500" cy="801688"/>
          </a:xfrm>
          <a:prstGeom prst="rect">
            <a:avLst/>
          </a:prstGeom>
          <a:noFill/>
          <a:ln w="31750">
            <a:solidFill>
              <a:srgbClr val="CCFFFF"/>
            </a:solidFill>
            <a:miter lim="800000"/>
            <a:headEnd/>
            <a:tailEnd/>
          </a:ln>
        </p:spPr>
      </p:pic>
      <p:pic>
        <p:nvPicPr>
          <p:cNvPr id="106502" name="Picture 16" descr="3com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99300" y="1162050"/>
            <a:ext cx="1933575" cy="679450"/>
          </a:xfrm>
          <a:prstGeom prst="rect">
            <a:avLst/>
          </a:prstGeom>
          <a:noFill/>
          <a:ln w="31750">
            <a:solidFill>
              <a:srgbClr val="CCFFFF"/>
            </a:solidFill>
            <a:miter lim="800000"/>
            <a:headEnd/>
            <a:tailEnd/>
          </a:ln>
        </p:spPr>
      </p:pic>
      <p:pic>
        <p:nvPicPr>
          <p:cNvPr id="106503" name="Picture 13" descr="dimm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1604734">
            <a:off x="5951538" y="4360863"/>
            <a:ext cx="9620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4" name="Picture 18" descr="harddisk-s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945438" y="3113088"/>
            <a:ext cx="1016000" cy="1414462"/>
          </a:xfrm>
          <a:prstGeom prst="rect">
            <a:avLst/>
          </a:prstGeom>
          <a:noFill/>
          <a:ln w="28575">
            <a:solidFill>
              <a:srgbClr val="CCFFFF"/>
            </a:solidFill>
            <a:miter lim="800000"/>
            <a:headEnd/>
            <a:tailEnd/>
          </a:ln>
        </p:spPr>
      </p:pic>
      <p:sp>
        <p:nvSpPr>
          <p:cNvPr id="106505" name="Text Box 20"/>
          <p:cNvSpPr txBox="1">
            <a:spLocks noChangeArrowheads="1"/>
          </p:cNvSpPr>
          <p:nvPr/>
        </p:nvSpPr>
        <p:spPr bwMode="auto">
          <a:xfrm>
            <a:off x="7151688" y="1273175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i="0">
                <a:solidFill>
                  <a:srgbClr val="FF3300"/>
                </a:solidFill>
                <a:latin typeface="Courier New" pitchFamily="49" charset="0"/>
                <a:ea typeface="宋体" pitchFamily="2" charset="-122"/>
              </a:rPr>
              <a:t>Ethernet</a:t>
            </a:r>
          </a:p>
        </p:txBody>
      </p:sp>
      <p:pic>
        <p:nvPicPr>
          <p:cNvPr id="106506" name="Picture 15" descr="rage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00863" y="4870450"/>
            <a:ext cx="1917700" cy="1106488"/>
          </a:xfrm>
          <a:prstGeom prst="rect">
            <a:avLst/>
          </a:prstGeom>
          <a:noFill/>
          <a:ln w="31750">
            <a:solidFill>
              <a:srgbClr val="CCFFFF"/>
            </a:solidFill>
            <a:miter lim="800000"/>
            <a:headEnd/>
            <a:tailEnd/>
          </a:ln>
        </p:spPr>
      </p:pic>
      <p:sp>
        <p:nvSpPr>
          <p:cNvPr id="106507" name="Text Box 19"/>
          <p:cNvSpPr txBox="1">
            <a:spLocks noChangeArrowheads="1"/>
          </p:cNvSpPr>
          <p:nvPr/>
        </p:nvSpPr>
        <p:spPr bwMode="auto">
          <a:xfrm>
            <a:off x="6797675" y="50419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i="0">
                <a:solidFill>
                  <a:schemeClr val="bg1"/>
                </a:solidFill>
                <a:latin typeface="Courier New" pitchFamily="49" charset="0"/>
                <a:ea typeface="宋体" pitchFamily="2" charset="-122"/>
              </a:rPr>
              <a:t>VIDEO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Attributes</a:t>
            </a:r>
          </a:p>
        </p:txBody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6775" y="1106488"/>
            <a:ext cx="4403725" cy="4094162"/>
          </a:xfrm>
          <a:noFill/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Attribute characteristics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Named configurable properties intended for component configuration</a:t>
            </a: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e.g., optional behaviors, modality, resource hints, etc.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Can raise user-defined exceptions (new CCM capability)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Exposed through accessors &amp; mutators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Can be set by various configuration mechanisms</a:t>
            </a: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e.g., XML descriptor files generated by modeling tools</a:t>
            </a:r>
          </a:p>
          <a:p>
            <a:pPr marL="169863" indent="-169863" eaLnBrk="1" hangingPunct="1">
              <a:spcBef>
                <a:spcPct val="40000"/>
              </a:spcBef>
            </a:pPr>
            <a:endParaRPr lang="en-US" altLang="zh-CN" sz="2000" smtClean="0">
              <a:ea typeface="宋体" pitchFamily="2" charset="-122"/>
            </a:endParaRPr>
          </a:p>
        </p:txBody>
      </p:sp>
      <p:sp>
        <p:nvSpPr>
          <p:cNvPr id="26629" name="Text Box 4"/>
          <p:cNvSpPr txBox="1">
            <a:spLocks noChangeArrowheads="1"/>
          </p:cNvSpPr>
          <p:nvPr/>
        </p:nvSpPr>
        <p:spPr bwMode="auto">
          <a:xfrm>
            <a:off x="228600" y="1066800"/>
            <a:ext cx="3957638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IDL 3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typedef unsigned long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    rateHz;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component RateGen 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supports rate_control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attribute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rateHz Rate;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endParaRPr lang="en-US" altLang="zh-CN" sz="1600" b="1" i="0">
              <a:latin typeface="Courier New" pitchFamily="49" charset="0"/>
              <a:ea typeface="宋体" pitchFamily="2" charset="-122"/>
            </a:endParaRP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Equivalent IDL 2</a:t>
            </a:r>
          </a:p>
          <a:p>
            <a:pPr>
              <a:spcBef>
                <a:spcPct val="3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interface RateGen :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Components::CCMObject,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rate_control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attribute rateHz Rate;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3294063" y="2849563"/>
          <a:ext cx="1635125" cy="1838325"/>
        </p:xfrm>
        <a:graphic>
          <a:graphicData uri="http://schemas.openxmlformats.org/presentationml/2006/ole">
            <p:oleObj spid="_x0000_s26626" name="Visio" r:id="rId4" imgW="1277926" imgH="1436863" progId="Visio.Drawing.11">
              <p:embed/>
            </p:oleObj>
          </a:graphicData>
        </a:graphic>
      </p:graphicFrame>
      <p:sp>
        <p:nvSpPr>
          <p:cNvPr id="26630" name="AutoShape 7"/>
          <p:cNvSpPr>
            <a:spLocks noChangeArrowheads="1"/>
          </p:cNvSpPr>
          <p:nvPr/>
        </p:nvSpPr>
        <p:spPr bwMode="auto">
          <a:xfrm>
            <a:off x="1371600" y="3121025"/>
            <a:ext cx="609600" cy="993775"/>
          </a:xfrm>
          <a:prstGeom prst="downArrow">
            <a:avLst>
              <a:gd name="adj1" fmla="val 50000"/>
              <a:gd name="adj2" fmla="val 40755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Connecting Components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638" y="984250"/>
            <a:ext cx="6323012" cy="4176713"/>
          </a:xfrm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Context 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Components need to be connected together to form complete applications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Problems 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Components can have multiple ports with different types &amp; names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It’s not scalable to write code manually to connect a set of components for a specific application</a:t>
            </a:r>
          </a:p>
        </p:txBody>
      </p:sp>
      <p:sp>
        <p:nvSpPr>
          <p:cNvPr id="107524" name="Rectangle 5"/>
          <p:cNvSpPr>
            <a:spLocks noChangeArrowheads="1"/>
          </p:cNvSpPr>
          <p:nvPr/>
        </p:nvSpPr>
        <p:spPr bwMode="auto">
          <a:xfrm>
            <a:off x="20638" y="4121150"/>
            <a:ext cx="8321675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CCM Solutions</a:t>
            </a:r>
          </a:p>
          <a:p>
            <a:pPr marL="511175" lvl="1" indent="-169863">
              <a:spcBef>
                <a:spcPct val="4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Provide introspection interface to discover component capability</a:t>
            </a:r>
          </a:p>
          <a:p>
            <a:pPr marL="511175" lvl="1" indent="-169863">
              <a:spcBef>
                <a:spcPct val="4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Provide generic port operations to connect components using external deployment &amp; configuration tools</a:t>
            </a:r>
          </a:p>
          <a:p>
            <a:pPr marL="511175" lvl="1" indent="-169863">
              <a:spcBef>
                <a:spcPct val="4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Represents snapping the lego bricks together</a:t>
            </a:r>
          </a:p>
        </p:txBody>
      </p:sp>
      <p:pic>
        <p:nvPicPr>
          <p:cNvPr id="107525" name="Picture 7" descr="brick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39075" y="5157788"/>
            <a:ext cx="806450" cy="93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6" name="Picture 13" descr="mb53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61113" y="1314450"/>
            <a:ext cx="2654300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838200"/>
          </a:xfrm>
        </p:spPr>
        <p:txBody>
          <a:bodyPr/>
          <a:lstStyle/>
          <a:p>
            <a:pPr eaLnBrk="1" hangingPunct="1"/>
            <a:r>
              <a:rPr lang="en-US" altLang="zh-CN" sz="3200" dirty="0" smtClean="0">
                <a:ea typeface="宋体" pitchFamily="2" charset="-122"/>
              </a:rPr>
              <a:t>Next Step: Distributed Object Computing (DOC)</a:t>
            </a:r>
          </a:p>
        </p:txBody>
      </p:sp>
      <p:sp>
        <p:nvSpPr>
          <p:cNvPr id="498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147763"/>
            <a:ext cx="4265613" cy="4337050"/>
          </a:xfrm>
        </p:spPr>
        <p:txBody>
          <a:bodyPr/>
          <a:lstStyle/>
          <a:p>
            <a:pPr marL="169863" indent="-169863" eaLnBrk="1" hangingPunct="1">
              <a:spcBef>
                <a:spcPct val="60000"/>
              </a:spcBef>
            </a:pPr>
            <a:r>
              <a:rPr lang="en-US" altLang="zh-CN" sz="2000" dirty="0" smtClean="0">
                <a:ea typeface="宋体" pitchFamily="2" charset="-122"/>
              </a:rPr>
              <a:t>Applies the Broker pattern to abstract away lower-level OS &amp; protocol-specific details for network programming</a:t>
            </a:r>
          </a:p>
          <a:p>
            <a:pPr marL="169863" indent="-169863" eaLnBrk="1" hangingPunct="1">
              <a:spcBef>
                <a:spcPct val="60000"/>
              </a:spcBef>
            </a:pPr>
            <a:r>
              <a:rPr lang="en-US" altLang="zh-CN" sz="2000" dirty="0" smtClean="0">
                <a:ea typeface="宋体" pitchFamily="2" charset="-122"/>
              </a:rPr>
              <a:t>Creates distributed systems that are easier to model &amp; build using OO techniques</a:t>
            </a:r>
          </a:p>
          <a:p>
            <a:pPr marL="169863" indent="-169863" eaLnBrk="1" hangingPunct="1">
              <a:spcBef>
                <a:spcPct val="60000"/>
              </a:spcBef>
            </a:pPr>
            <a:r>
              <a:rPr lang="en-US" altLang="zh-CN" sz="2000" dirty="0" smtClean="0">
                <a:ea typeface="宋体" pitchFamily="2" charset="-122"/>
              </a:rPr>
              <a:t>Result: robust distributed systems built with </a:t>
            </a:r>
            <a:r>
              <a:rPr lang="en-US" altLang="zh-CN" sz="2000" i="1" dirty="0" smtClean="0">
                <a:ea typeface="宋体" pitchFamily="2" charset="-122"/>
              </a:rPr>
              <a:t>distributed object computing (DOC) middleware</a:t>
            </a:r>
          </a:p>
          <a:p>
            <a:pPr lvl="1" eaLnBrk="1" hangingPunct="1">
              <a:spcBef>
                <a:spcPct val="60000"/>
              </a:spcBef>
            </a:pPr>
            <a:r>
              <a:rPr lang="en-US" altLang="zh-CN" sz="2000" dirty="0" smtClean="0">
                <a:ea typeface="宋体" pitchFamily="2" charset="-122"/>
              </a:rPr>
              <a:t>e.g., CORBA, Java RMI, etc.</a:t>
            </a:r>
          </a:p>
          <a:p>
            <a:pPr marL="169863" indent="-169863" eaLnBrk="1" hangingPunct="1">
              <a:spcBef>
                <a:spcPct val="60000"/>
              </a:spcBef>
            </a:pPr>
            <a:endParaRPr lang="en-US" altLang="zh-CN" sz="2000" dirty="0" smtClean="0">
              <a:ea typeface="宋体" pitchFamily="2" charset="-122"/>
            </a:endParaRPr>
          </a:p>
        </p:txBody>
      </p:sp>
      <p:grpSp>
        <p:nvGrpSpPr>
          <p:cNvPr id="79876" name="Group 4"/>
          <p:cNvGrpSpPr>
            <a:grpSpLocks/>
          </p:cNvGrpSpPr>
          <p:nvPr/>
        </p:nvGrpSpPr>
        <p:grpSpPr bwMode="auto">
          <a:xfrm>
            <a:off x="4833938" y="1319213"/>
            <a:ext cx="3548062" cy="1484312"/>
            <a:chOff x="2832" y="1449"/>
            <a:chExt cx="1952" cy="967"/>
          </a:xfrm>
        </p:grpSpPr>
        <p:sp>
          <p:nvSpPr>
            <p:cNvPr id="79900" name="Text Box 5"/>
            <p:cNvSpPr txBox="1">
              <a:spLocks noChangeAspect="1" noChangeArrowheads="1"/>
            </p:cNvSpPr>
            <p:nvPr/>
          </p:nvSpPr>
          <p:spPr bwMode="auto">
            <a:xfrm>
              <a:off x="3804" y="2181"/>
              <a:ext cx="148" cy="17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762000" eaLnBrk="0" hangingPunct="0">
                <a:spcBef>
                  <a:spcPct val="0"/>
                </a:spcBef>
              </a:pPr>
              <a:r>
                <a:rPr lang="en-US" altLang="zh-CN" sz="1200" i="0" dirty="0">
                  <a:ea typeface="宋体" pitchFamily="2" charset="-122"/>
                </a:rPr>
                <a:t>1</a:t>
              </a:r>
              <a:endParaRPr lang="en-US" altLang="zh-CN" sz="1600" i="0" dirty="0">
                <a:ea typeface="宋体" pitchFamily="2" charset="-122"/>
              </a:endParaRPr>
            </a:p>
          </p:txBody>
        </p:sp>
        <p:sp>
          <p:nvSpPr>
            <p:cNvPr id="79901" name="Text Box 6"/>
            <p:cNvSpPr txBox="1">
              <a:spLocks noChangeAspect="1" noChangeArrowheads="1"/>
            </p:cNvSpPr>
            <p:nvPr/>
          </p:nvSpPr>
          <p:spPr bwMode="auto">
            <a:xfrm>
              <a:off x="4006" y="2181"/>
              <a:ext cx="147" cy="17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defTabSz="762000" eaLnBrk="0" hangingPunct="0">
                <a:spcBef>
                  <a:spcPct val="0"/>
                </a:spcBef>
              </a:pPr>
              <a:r>
                <a:rPr lang="en-US" altLang="zh-CN" sz="1200" i="0" dirty="0">
                  <a:ea typeface="宋体" pitchFamily="2" charset="-122"/>
                </a:rPr>
                <a:t>1</a:t>
              </a:r>
              <a:endParaRPr lang="en-US" altLang="zh-CN" sz="1600" i="0" dirty="0">
                <a:ea typeface="宋体" pitchFamily="2" charset="-122"/>
              </a:endParaRPr>
            </a:p>
          </p:txBody>
        </p:sp>
        <p:grpSp>
          <p:nvGrpSpPr>
            <p:cNvPr id="79902" name="Group 7"/>
            <p:cNvGrpSpPr>
              <a:grpSpLocks noChangeAspect="1"/>
            </p:cNvGrpSpPr>
            <p:nvPr/>
          </p:nvGrpSpPr>
          <p:grpSpPr bwMode="auto">
            <a:xfrm>
              <a:off x="3157" y="2091"/>
              <a:ext cx="651" cy="325"/>
              <a:chOff x="1536" y="1920"/>
              <a:chExt cx="768" cy="384"/>
            </a:xfrm>
          </p:grpSpPr>
          <p:sp>
            <p:nvSpPr>
              <p:cNvPr id="79917" name="Rectangle 8"/>
              <p:cNvSpPr>
                <a:spLocks noChangeAspect="1" noChangeArrowheads="1"/>
              </p:cNvSpPr>
              <p:nvPr/>
            </p:nvSpPr>
            <p:spPr bwMode="auto">
              <a:xfrm>
                <a:off x="1536" y="1920"/>
                <a:ext cx="768" cy="180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2075" tIns="46038" rIns="92075" bIns="46038" anchor="ctr"/>
              <a:lstStyle/>
              <a:p>
                <a:pPr algn="ctr" defTabSz="762000">
                  <a:spcBef>
                    <a:spcPct val="0"/>
                  </a:spcBef>
                </a:pPr>
                <a:r>
                  <a:rPr lang="en-US" altLang="zh-CN" sz="1200" b="1" i="0" dirty="0">
                    <a:ea typeface="宋体" pitchFamily="2" charset="-122"/>
                  </a:rPr>
                  <a:t>Proxy</a:t>
                </a:r>
                <a:endParaRPr lang="en-US" altLang="zh-CN" sz="1200" i="0" dirty="0">
                  <a:ea typeface="宋体" pitchFamily="2" charset="-122"/>
                </a:endParaRPr>
              </a:p>
            </p:txBody>
          </p:sp>
          <p:sp>
            <p:nvSpPr>
              <p:cNvPr id="79918" name="Rectangle 9"/>
              <p:cNvSpPr>
                <a:spLocks noChangeAspect="1" noChangeArrowheads="1"/>
              </p:cNvSpPr>
              <p:nvPr/>
            </p:nvSpPr>
            <p:spPr bwMode="auto">
              <a:xfrm>
                <a:off x="1536" y="2100"/>
                <a:ext cx="768" cy="204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2075" tIns="46038" rIns="92075" bIns="46038" anchor="ctr"/>
              <a:lstStyle/>
              <a:p>
                <a:pPr defTabSz="762000">
                  <a:spcBef>
                    <a:spcPct val="0"/>
                  </a:spcBef>
                </a:pPr>
                <a:r>
                  <a:rPr lang="en-US" altLang="zh-CN" sz="1200" i="0" dirty="0">
                    <a:ea typeface="宋体" pitchFamily="2" charset="-122"/>
                  </a:rPr>
                  <a:t>service</a:t>
                </a:r>
                <a:endParaRPr lang="en-US" altLang="zh-CN" sz="1200" dirty="0">
                  <a:ea typeface="宋体" pitchFamily="2" charset="-122"/>
                </a:endParaRPr>
              </a:p>
            </p:txBody>
          </p:sp>
        </p:grpSp>
        <p:grpSp>
          <p:nvGrpSpPr>
            <p:cNvPr id="79903" name="Group 10"/>
            <p:cNvGrpSpPr>
              <a:grpSpLocks noChangeAspect="1"/>
            </p:cNvGrpSpPr>
            <p:nvPr/>
          </p:nvGrpSpPr>
          <p:grpSpPr bwMode="auto">
            <a:xfrm>
              <a:off x="4133" y="2091"/>
              <a:ext cx="651" cy="325"/>
              <a:chOff x="1536" y="1920"/>
              <a:chExt cx="768" cy="384"/>
            </a:xfrm>
          </p:grpSpPr>
          <p:sp>
            <p:nvSpPr>
              <p:cNvPr id="79915" name="Rectangle 11"/>
              <p:cNvSpPr>
                <a:spLocks noChangeAspect="1" noChangeArrowheads="1"/>
              </p:cNvSpPr>
              <p:nvPr/>
            </p:nvSpPr>
            <p:spPr bwMode="auto">
              <a:xfrm>
                <a:off x="1536" y="1920"/>
                <a:ext cx="768" cy="180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2075" tIns="46038" rIns="92075" bIns="46038" anchor="ctr"/>
              <a:lstStyle/>
              <a:p>
                <a:pPr algn="ctr" defTabSz="762000">
                  <a:spcBef>
                    <a:spcPct val="0"/>
                  </a:spcBef>
                </a:pPr>
                <a:r>
                  <a:rPr lang="de-DE" sz="1200" b="1" i="0" dirty="0"/>
                  <a:t>Service</a:t>
                </a:r>
                <a:endParaRPr lang="en-US" altLang="zh-CN" sz="1200" i="0" dirty="0">
                  <a:ea typeface="宋体" pitchFamily="2" charset="-122"/>
                </a:endParaRPr>
              </a:p>
            </p:txBody>
          </p:sp>
          <p:sp>
            <p:nvSpPr>
              <p:cNvPr id="79916" name="Rectangle 12"/>
              <p:cNvSpPr>
                <a:spLocks noChangeAspect="1" noChangeArrowheads="1"/>
              </p:cNvSpPr>
              <p:nvPr/>
            </p:nvSpPr>
            <p:spPr bwMode="auto">
              <a:xfrm>
                <a:off x="1536" y="2100"/>
                <a:ext cx="768" cy="204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2075" tIns="46038" rIns="92075" bIns="46038" anchor="ctr"/>
              <a:lstStyle/>
              <a:p>
                <a:pPr defTabSz="762000">
                  <a:spcBef>
                    <a:spcPct val="0"/>
                  </a:spcBef>
                </a:pPr>
                <a:r>
                  <a:rPr lang="en-US" altLang="zh-CN" sz="1200" i="0" dirty="0">
                    <a:ea typeface="宋体" pitchFamily="2" charset="-122"/>
                  </a:rPr>
                  <a:t>service</a:t>
                </a:r>
                <a:endParaRPr lang="en-US" altLang="zh-CN" sz="1200" dirty="0">
                  <a:ea typeface="宋体" pitchFamily="2" charset="-122"/>
                </a:endParaRPr>
              </a:p>
            </p:txBody>
          </p:sp>
        </p:grpSp>
        <p:sp>
          <p:nvSpPr>
            <p:cNvPr id="79904" name="Line 13"/>
            <p:cNvSpPr>
              <a:spLocks noChangeAspect="1" noChangeShapeType="1"/>
            </p:cNvSpPr>
            <p:nvPr/>
          </p:nvSpPr>
          <p:spPr bwMode="auto">
            <a:xfrm>
              <a:off x="3808" y="2181"/>
              <a:ext cx="3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 dirty="0"/>
            </a:p>
          </p:txBody>
        </p:sp>
        <p:sp>
          <p:nvSpPr>
            <p:cNvPr id="79905" name="Freeform 14"/>
            <p:cNvSpPr>
              <a:spLocks noChangeAspect="1"/>
            </p:cNvSpPr>
            <p:nvPr/>
          </p:nvSpPr>
          <p:spPr bwMode="auto">
            <a:xfrm>
              <a:off x="2995" y="1881"/>
              <a:ext cx="162" cy="300"/>
            </a:xfrm>
            <a:custGeom>
              <a:avLst/>
              <a:gdLst>
                <a:gd name="T0" fmla="*/ 0 w 192"/>
                <a:gd name="T1" fmla="*/ 0 h 576"/>
                <a:gd name="T2" fmla="*/ 0 w 192"/>
                <a:gd name="T3" fmla="*/ 1 h 576"/>
                <a:gd name="T4" fmla="*/ 5 w 192"/>
                <a:gd name="T5" fmla="*/ 1 h 576"/>
                <a:gd name="T6" fmla="*/ 0 60000 65536"/>
                <a:gd name="T7" fmla="*/ 0 60000 65536"/>
                <a:gd name="T8" fmla="*/ 0 60000 65536"/>
                <a:gd name="T9" fmla="*/ 0 w 192"/>
                <a:gd name="T10" fmla="*/ 0 h 576"/>
                <a:gd name="T11" fmla="*/ 192 w 192"/>
                <a:gd name="T12" fmla="*/ 576 h 57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2" h="576">
                  <a:moveTo>
                    <a:pt x="0" y="0"/>
                  </a:moveTo>
                  <a:lnTo>
                    <a:pt x="0" y="576"/>
                  </a:lnTo>
                  <a:lnTo>
                    <a:pt x="192" y="576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 dirty="0"/>
            </a:p>
          </p:txBody>
        </p:sp>
        <p:grpSp>
          <p:nvGrpSpPr>
            <p:cNvPr id="79906" name="Group 15"/>
            <p:cNvGrpSpPr>
              <a:grpSpLocks noChangeAspect="1"/>
            </p:cNvGrpSpPr>
            <p:nvPr/>
          </p:nvGrpSpPr>
          <p:grpSpPr bwMode="auto">
            <a:xfrm>
              <a:off x="3748" y="1449"/>
              <a:ext cx="651" cy="325"/>
              <a:chOff x="1536" y="1920"/>
              <a:chExt cx="768" cy="384"/>
            </a:xfrm>
          </p:grpSpPr>
          <p:sp>
            <p:nvSpPr>
              <p:cNvPr id="79913" name="Rectangle 16"/>
              <p:cNvSpPr>
                <a:spLocks noChangeAspect="1" noChangeArrowheads="1"/>
              </p:cNvSpPr>
              <p:nvPr/>
            </p:nvSpPr>
            <p:spPr bwMode="auto">
              <a:xfrm>
                <a:off x="1536" y="1920"/>
                <a:ext cx="768" cy="180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2075" tIns="46038" rIns="92075" bIns="46038" anchor="ctr"/>
              <a:lstStyle/>
              <a:p>
                <a:pPr algn="ctr" defTabSz="762000">
                  <a:spcBef>
                    <a:spcPct val="0"/>
                  </a:spcBef>
                </a:pPr>
                <a:r>
                  <a:rPr lang="de-DE" sz="1200" b="1" dirty="0"/>
                  <a:t>AbstractService</a:t>
                </a:r>
                <a:endParaRPr lang="en-US" altLang="zh-CN" sz="1200" i="0" dirty="0">
                  <a:ea typeface="宋体" pitchFamily="2" charset="-122"/>
                </a:endParaRPr>
              </a:p>
            </p:txBody>
          </p:sp>
          <p:sp>
            <p:nvSpPr>
              <p:cNvPr id="79914" name="Rectangle 17"/>
              <p:cNvSpPr>
                <a:spLocks noChangeAspect="1" noChangeArrowheads="1"/>
              </p:cNvSpPr>
              <p:nvPr/>
            </p:nvSpPr>
            <p:spPr bwMode="auto">
              <a:xfrm>
                <a:off x="1536" y="2100"/>
                <a:ext cx="768" cy="204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2075" tIns="46038" rIns="92075" bIns="46038" anchor="ctr"/>
              <a:lstStyle/>
              <a:p>
                <a:pPr defTabSz="762000">
                  <a:spcBef>
                    <a:spcPct val="0"/>
                  </a:spcBef>
                </a:pPr>
                <a:r>
                  <a:rPr lang="en-US" altLang="zh-CN" sz="1200" dirty="0">
                    <a:ea typeface="宋体" pitchFamily="2" charset="-122"/>
                  </a:rPr>
                  <a:t>service</a:t>
                </a:r>
              </a:p>
            </p:txBody>
          </p:sp>
        </p:grpSp>
        <p:sp>
          <p:nvSpPr>
            <p:cNvPr id="79907" name="Line 18"/>
            <p:cNvSpPr>
              <a:spLocks noChangeAspect="1" noChangeShapeType="1"/>
            </p:cNvSpPr>
            <p:nvPr/>
          </p:nvSpPr>
          <p:spPr bwMode="auto">
            <a:xfrm>
              <a:off x="4065" y="1873"/>
              <a:ext cx="0" cy="1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nl-NL" dirty="0"/>
            </a:p>
          </p:txBody>
        </p:sp>
        <p:sp>
          <p:nvSpPr>
            <p:cNvPr id="79908" name="Line 19"/>
            <p:cNvSpPr>
              <a:spLocks noChangeAspect="1" noChangeShapeType="1"/>
            </p:cNvSpPr>
            <p:nvPr/>
          </p:nvSpPr>
          <p:spPr bwMode="auto">
            <a:xfrm>
              <a:off x="3716" y="1999"/>
              <a:ext cx="0" cy="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nl-NL" dirty="0"/>
            </a:p>
          </p:txBody>
        </p:sp>
        <p:sp>
          <p:nvSpPr>
            <p:cNvPr id="79909" name="Line 20"/>
            <p:cNvSpPr>
              <a:spLocks noChangeAspect="1" noChangeShapeType="1"/>
            </p:cNvSpPr>
            <p:nvPr/>
          </p:nvSpPr>
          <p:spPr bwMode="auto">
            <a:xfrm>
              <a:off x="4448" y="2001"/>
              <a:ext cx="0" cy="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nl-NL" dirty="0"/>
            </a:p>
          </p:txBody>
        </p:sp>
        <p:sp>
          <p:nvSpPr>
            <p:cNvPr id="79910" name="Freeform 21"/>
            <p:cNvSpPr>
              <a:spLocks noChangeAspect="1"/>
            </p:cNvSpPr>
            <p:nvPr/>
          </p:nvSpPr>
          <p:spPr bwMode="auto">
            <a:xfrm>
              <a:off x="3716" y="1999"/>
              <a:ext cx="729" cy="0"/>
            </a:xfrm>
            <a:custGeom>
              <a:avLst/>
              <a:gdLst>
                <a:gd name="T0" fmla="*/ 0 w 861"/>
                <a:gd name="T1" fmla="*/ 0 h 1"/>
                <a:gd name="T2" fmla="*/ 21 w 861"/>
                <a:gd name="T3" fmla="*/ 0 h 1"/>
                <a:gd name="T4" fmla="*/ 0 60000 65536"/>
                <a:gd name="T5" fmla="*/ 0 60000 65536"/>
                <a:gd name="T6" fmla="*/ 0 w 861"/>
                <a:gd name="T7" fmla="*/ 0 h 1"/>
                <a:gd name="T8" fmla="*/ 861 w 861"/>
                <a:gd name="T9" fmla="*/ 0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61" h="1">
                  <a:moveTo>
                    <a:pt x="0" y="0"/>
                  </a:moveTo>
                  <a:lnTo>
                    <a:pt x="861" y="0"/>
                  </a:lnTo>
                </a:path>
              </a:pathLst>
            </a:cu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nl-NL" dirty="0"/>
            </a:p>
          </p:txBody>
        </p:sp>
        <p:sp>
          <p:nvSpPr>
            <p:cNvPr id="79911" name="Rectangle 22"/>
            <p:cNvSpPr>
              <a:spLocks noChangeAspect="1" noChangeArrowheads="1"/>
            </p:cNvSpPr>
            <p:nvPr/>
          </p:nvSpPr>
          <p:spPr bwMode="auto">
            <a:xfrm>
              <a:off x="2832" y="1776"/>
              <a:ext cx="651" cy="153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pPr algn="ctr" defTabSz="762000">
                <a:spcBef>
                  <a:spcPct val="0"/>
                </a:spcBef>
              </a:pPr>
              <a:r>
                <a:rPr lang="en-US" altLang="zh-CN" sz="1200" b="1" i="0" dirty="0">
                  <a:ea typeface="宋体" pitchFamily="2" charset="-122"/>
                </a:rPr>
                <a:t>Client</a:t>
              </a:r>
              <a:endParaRPr lang="en-US" altLang="zh-CN" sz="1200" i="0" dirty="0">
                <a:ea typeface="宋体" pitchFamily="2" charset="-122"/>
              </a:endParaRPr>
            </a:p>
          </p:txBody>
        </p:sp>
        <p:sp>
          <p:nvSpPr>
            <p:cNvPr id="79912" name="AutoShape 23"/>
            <p:cNvSpPr>
              <a:spLocks noChangeAspect="1" noChangeArrowheads="1"/>
            </p:cNvSpPr>
            <p:nvPr/>
          </p:nvSpPr>
          <p:spPr bwMode="auto">
            <a:xfrm>
              <a:off x="4020" y="1787"/>
              <a:ext cx="81" cy="109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nl-NL" dirty="0"/>
            </a:p>
          </p:txBody>
        </p:sp>
      </p:grpSp>
      <p:sp>
        <p:nvSpPr>
          <p:cNvPr id="498736" name="Rectangle 48"/>
          <p:cNvSpPr>
            <a:spLocks noChangeArrowheads="1"/>
          </p:cNvSpPr>
          <p:nvPr/>
        </p:nvSpPr>
        <p:spPr bwMode="auto">
          <a:xfrm>
            <a:off x="79375" y="5716588"/>
            <a:ext cx="903605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2000" b="1" i="0" dirty="0">
                <a:ea typeface="宋体" pitchFamily="2" charset="-122"/>
              </a:rPr>
              <a:t>We now have more robust software &amp; more powerful distributed systems</a:t>
            </a:r>
          </a:p>
        </p:txBody>
      </p:sp>
      <p:grpSp>
        <p:nvGrpSpPr>
          <p:cNvPr id="6" name="Group 50"/>
          <p:cNvGrpSpPr>
            <a:grpSpLocks/>
          </p:cNvGrpSpPr>
          <p:nvPr/>
        </p:nvGrpSpPr>
        <p:grpSpPr bwMode="auto">
          <a:xfrm>
            <a:off x="4572000" y="3368675"/>
            <a:ext cx="4140200" cy="1831975"/>
            <a:chOff x="3072" y="2357"/>
            <a:chExt cx="2608" cy="1154"/>
          </a:xfrm>
        </p:grpSpPr>
        <p:sp>
          <p:nvSpPr>
            <p:cNvPr id="79879" name="Line 51"/>
            <p:cNvSpPr>
              <a:spLocks noChangeShapeType="1"/>
            </p:cNvSpPr>
            <p:nvPr/>
          </p:nvSpPr>
          <p:spPr bwMode="auto">
            <a:xfrm>
              <a:off x="4008" y="2489"/>
              <a:ext cx="755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nl-NL" dirty="0"/>
            </a:p>
          </p:txBody>
        </p:sp>
        <p:sp>
          <p:nvSpPr>
            <p:cNvPr id="79880" name="Rectangle 52"/>
            <p:cNvSpPr>
              <a:spLocks noChangeArrowheads="1"/>
            </p:cNvSpPr>
            <p:nvPr/>
          </p:nvSpPr>
          <p:spPr bwMode="auto">
            <a:xfrm>
              <a:off x="4060" y="2497"/>
              <a:ext cx="655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de-DE" sz="1400" i="0" dirty="0" err="1"/>
                <a:t>operation</a:t>
              </a:r>
              <a:r>
                <a:rPr lang="de-DE" sz="1400" i="0" dirty="0"/>
                <a:t>()</a:t>
              </a:r>
              <a:endParaRPr lang="en-US" altLang="zh-CN" sz="1400" i="0" u="sng" dirty="0">
                <a:ea typeface="宋体" pitchFamily="2" charset="-122"/>
              </a:endParaRPr>
            </a:p>
          </p:txBody>
        </p:sp>
        <p:sp>
          <p:nvSpPr>
            <p:cNvPr id="79881" name="Rectangle 53"/>
            <p:cNvSpPr>
              <a:spLocks noChangeArrowheads="1"/>
            </p:cNvSpPr>
            <p:nvPr/>
          </p:nvSpPr>
          <p:spPr bwMode="auto">
            <a:xfrm>
              <a:off x="4871" y="2357"/>
              <a:ext cx="809" cy="495"/>
            </a:xfrm>
            <a:prstGeom prst="rect">
              <a:avLst/>
            </a:prstGeom>
            <a:solidFill>
              <a:srgbClr val="DDDDDD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i="0">
                  <a:ea typeface="宋体" pitchFamily="2" charset="-122"/>
                </a:rPr>
                <a:t>Object : </a:t>
              </a:r>
            </a:p>
            <a:p>
              <a:pPr algn="ctr" eaLnBrk="0" hangingPunct="0">
                <a:spcBef>
                  <a:spcPct val="0"/>
                </a:spcBef>
              </a:pPr>
              <a:r>
                <a:rPr lang="en-US" altLang="zh-CN" i="0">
                  <a:ea typeface="宋体" pitchFamily="2" charset="-122"/>
                </a:rPr>
                <a:t>Interface X</a:t>
              </a:r>
            </a:p>
          </p:txBody>
        </p:sp>
        <p:sp>
          <p:nvSpPr>
            <p:cNvPr id="79882" name="Rectangle 54"/>
            <p:cNvSpPr>
              <a:spLocks noChangeArrowheads="1"/>
            </p:cNvSpPr>
            <p:nvPr/>
          </p:nvSpPr>
          <p:spPr bwMode="auto">
            <a:xfrm>
              <a:off x="3072" y="2444"/>
              <a:ext cx="809" cy="32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i="0">
                  <a:ea typeface="宋体" pitchFamily="2" charset="-122"/>
                </a:rPr>
                <a:t>: Client</a:t>
              </a:r>
            </a:p>
          </p:txBody>
        </p:sp>
        <p:grpSp>
          <p:nvGrpSpPr>
            <p:cNvPr id="79883" name="Group 55"/>
            <p:cNvGrpSpPr>
              <a:grpSpLocks/>
            </p:cNvGrpSpPr>
            <p:nvPr/>
          </p:nvGrpSpPr>
          <p:grpSpPr bwMode="auto">
            <a:xfrm>
              <a:off x="3224" y="2708"/>
              <a:ext cx="2191" cy="803"/>
              <a:chOff x="3081" y="2837"/>
              <a:chExt cx="2537" cy="1192"/>
            </a:xfrm>
          </p:grpSpPr>
          <p:sp>
            <p:nvSpPr>
              <p:cNvPr id="79885" name="Line 56"/>
              <p:cNvSpPr>
                <a:spLocks noChangeShapeType="1"/>
              </p:cNvSpPr>
              <p:nvPr/>
            </p:nvSpPr>
            <p:spPr bwMode="auto">
              <a:xfrm flipH="1">
                <a:off x="4025" y="2837"/>
                <a:ext cx="75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/>
              <a:lstStyle/>
              <a:p>
                <a:endParaRPr lang="nl-NL"/>
              </a:p>
            </p:txBody>
          </p:sp>
          <p:sp>
            <p:nvSpPr>
              <p:cNvPr id="79886" name="Oval 57"/>
              <p:cNvSpPr>
                <a:spLocks noChangeArrowheads="1"/>
              </p:cNvSpPr>
              <p:nvPr/>
            </p:nvSpPr>
            <p:spPr bwMode="auto">
              <a:xfrm>
                <a:off x="4474" y="3113"/>
                <a:ext cx="771" cy="34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87" name="Oval 58"/>
              <p:cNvSpPr>
                <a:spLocks noChangeArrowheads="1"/>
              </p:cNvSpPr>
              <p:nvPr/>
            </p:nvSpPr>
            <p:spPr bwMode="auto">
              <a:xfrm>
                <a:off x="4639" y="3166"/>
                <a:ext cx="772" cy="34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88" name="Oval 59"/>
              <p:cNvSpPr>
                <a:spLocks noChangeArrowheads="1"/>
              </p:cNvSpPr>
              <p:nvPr/>
            </p:nvSpPr>
            <p:spPr bwMode="auto">
              <a:xfrm>
                <a:off x="4845" y="3195"/>
                <a:ext cx="773" cy="3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89" name="Oval 60"/>
              <p:cNvSpPr>
                <a:spLocks noChangeArrowheads="1"/>
              </p:cNvSpPr>
              <p:nvPr/>
            </p:nvSpPr>
            <p:spPr bwMode="auto">
              <a:xfrm>
                <a:off x="4624" y="3476"/>
                <a:ext cx="773" cy="34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90" name="Oval 61"/>
              <p:cNvSpPr>
                <a:spLocks noChangeArrowheads="1"/>
              </p:cNvSpPr>
              <p:nvPr/>
            </p:nvSpPr>
            <p:spPr bwMode="auto">
              <a:xfrm>
                <a:off x="4404" y="3625"/>
                <a:ext cx="773" cy="34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91" name="Oval 62"/>
              <p:cNvSpPr>
                <a:spLocks noChangeArrowheads="1"/>
              </p:cNvSpPr>
              <p:nvPr/>
            </p:nvSpPr>
            <p:spPr bwMode="auto">
              <a:xfrm>
                <a:off x="4019" y="3688"/>
                <a:ext cx="772" cy="34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92" name="Oval 63"/>
              <p:cNvSpPr>
                <a:spLocks noChangeArrowheads="1"/>
              </p:cNvSpPr>
              <p:nvPr/>
            </p:nvSpPr>
            <p:spPr bwMode="auto">
              <a:xfrm>
                <a:off x="3577" y="3603"/>
                <a:ext cx="773" cy="3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93" name="Oval 64"/>
              <p:cNvSpPr>
                <a:spLocks noChangeArrowheads="1"/>
              </p:cNvSpPr>
              <p:nvPr/>
            </p:nvSpPr>
            <p:spPr bwMode="auto">
              <a:xfrm>
                <a:off x="3328" y="3496"/>
                <a:ext cx="773" cy="34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94" name="Oval 65"/>
              <p:cNvSpPr>
                <a:spLocks noChangeArrowheads="1"/>
              </p:cNvSpPr>
              <p:nvPr/>
            </p:nvSpPr>
            <p:spPr bwMode="auto">
              <a:xfrm>
                <a:off x="3081" y="3227"/>
                <a:ext cx="773" cy="34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95" name="Oval 66"/>
              <p:cNvSpPr>
                <a:spLocks noChangeArrowheads="1"/>
              </p:cNvSpPr>
              <p:nvPr/>
            </p:nvSpPr>
            <p:spPr bwMode="auto">
              <a:xfrm>
                <a:off x="3246" y="3294"/>
                <a:ext cx="773" cy="34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96" name="Oval 67"/>
              <p:cNvSpPr>
                <a:spLocks noChangeArrowheads="1"/>
              </p:cNvSpPr>
              <p:nvPr/>
            </p:nvSpPr>
            <p:spPr bwMode="auto">
              <a:xfrm>
                <a:off x="3522" y="3133"/>
                <a:ext cx="773" cy="343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97" name="Oval 68"/>
              <p:cNvSpPr>
                <a:spLocks noChangeArrowheads="1"/>
              </p:cNvSpPr>
              <p:nvPr/>
            </p:nvSpPr>
            <p:spPr bwMode="auto">
              <a:xfrm>
                <a:off x="3840" y="3017"/>
                <a:ext cx="772" cy="34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98" name="Oval 69"/>
              <p:cNvSpPr>
                <a:spLocks noChangeArrowheads="1"/>
              </p:cNvSpPr>
              <p:nvPr/>
            </p:nvSpPr>
            <p:spPr bwMode="auto">
              <a:xfrm>
                <a:off x="4060" y="3080"/>
                <a:ext cx="772" cy="34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  <p:sp>
            <p:nvSpPr>
              <p:cNvPr id="79899" name="Oval 70"/>
              <p:cNvSpPr>
                <a:spLocks noChangeArrowheads="1"/>
              </p:cNvSpPr>
              <p:nvPr/>
            </p:nvSpPr>
            <p:spPr bwMode="auto">
              <a:xfrm>
                <a:off x="3357" y="3133"/>
                <a:ext cx="2014" cy="778"/>
              </a:xfrm>
              <a:prstGeom prst="ellipse">
                <a:avLst/>
              </a:prstGeom>
              <a:solidFill>
                <a:schemeClr val="bg1"/>
              </a:solidFill>
              <a:ln w="12700">
                <a:noFill/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nl-NL"/>
              </a:p>
            </p:txBody>
          </p:sp>
        </p:grpSp>
        <p:sp>
          <p:nvSpPr>
            <p:cNvPr id="79884" name="Rectangle 71"/>
            <p:cNvSpPr>
              <a:spLocks noChangeArrowheads="1"/>
            </p:cNvSpPr>
            <p:nvPr/>
          </p:nvSpPr>
          <p:spPr bwMode="auto">
            <a:xfrm>
              <a:off x="4032" y="3018"/>
              <a:ext cx="85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i="0">
                  <a:ea typeface="宋体" pitchFamily="2" charset="-122"/>
                </a:rPr>
                <a:t>Middleware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6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873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Navigation &amp; Introspection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525" y="981075"/>
            <a:ext cx="9144000" cy="3090863"/>
          </a:xfrm>
        </p:spPr>
        <p:txBody>
          <a:bodyPr/>
          <a:lstStyle/>
          <a:p>
            <a:pPr marL="174625" indent="-174625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Navigation &amp; introspection capabilities provided by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CCMObject</a:t>
            </a:r>
            <a:endParaRPr lang="en-US" altLang="zh-CN" sz="2000" b="1" smtClean="0">
              <a:ea typeface="宋体" pitchFamily="2" charset="-122"/>
            </a:endParaRPr>
          </a:p>
          <a:p>
            <a:pPr marL="576263" lvl="1" indent="-228600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i.e., via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Navigation</a:t>
            </a:r>
            <a:r>
              <a:rPr lang="en-US" altLang="zh-CN" sz="2000" smtClean="0">
                <a:ea typeface="宋体" pitchFamily="2" charset="-122"/>
              </a:rPr>
              <a:t> interface for facets,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Receptacles</a:t>
            </a:r>
            <a:r>
              <a:rPr lang="en-US" altLang="zh-CN" sz="2000" smtClean="0">
                <a:ea typeface="宋体" pitchFamily="2" charset="-122"/>
              </a:rPr>
              <a:t> interface for receptacles, &amp;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Events</a:t>
            </a:r>
            <a:r>
              <a:rPr lang="en-US" altLang="zh-CN" sz="2000" smtClean="0">
                <a:ea typeface="宋体" pitchFamily="2" charset="-122"/>
              </a:rPr>
              <a:t> interface for event ports</a:t>
            </a:r>
          </a:p>
          <a:p>
            <a:pPr marL="174625" indent="-174625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Navigation from component base reference to any facet(s) via generated facet-specific operations</a:t>
            </a:r>
          </a:p>
          <a:p>
            <a:pPr marL="576263" lvl="1" indent="-228600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e.g.,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Components::CCMObject::get_all_facets()</a:t>
            </a:r>
            <a:r>
              <a:rPr lang="en-US" altLang="zh-CN" sz="2000" smtClean="0">
                <a:ea typeface="宋体" pitchFamily="2" charset="-122"/>
              </a:rPr>
              <a:t> &amp;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Components::CCMObject::provide()</a:t>
            </a:r>
          </a:p>
          <a:p>
            <a:pPr marL="174625" indent="-174625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Navigation from any facet to component base reference with </a:t>
            </a:r>
            <a:r>
              <a:rPr lang="en-US" altLang="zh-CN" sz="2000" b="1" smtClean="0">
                <a:latin typeface="Courier New" pitchFamily="49" charset="0"/>
                <a:cs typeface="Courier New" pitchFamily="49" charset="0"/>
              </a:rPr>
              <a:t>CORBA::Object::_get_component</a:t>
            </a:r>
            <a:r>
              <a:rPr lang="en-US" altLang="zh-CN" sz="2000" b="1" smtClean="0">
                <a:ea typeface="宋体" pitchFamily="2" charset="-122"/>
              </a:rPr>
              <a:t>()</a:t>
            </a:r>
          </a:p>
          <a:p>
            <a:pPr marL="576263" lvl="1" indent="-228600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Returns nil if not a component facet, else component reference </a:t>
            </a:r>
          </a:p>
        </p:txBody>
      </p:sp>
      <p:sp>
        <p:nvSpPr>
          <p:cNvPr id="108548" name="Rectangle 14"/>
          <p:cNvSpPr>
            <a:spLocks noChangeArrowheads="1"/>
          </p:cNvSpPr>
          <p:nvPr/>
        </p:nvSpPr>
        <p:spPr bwMode="auto">
          <a:xfrm>
            <a:off x="0" y="6240463"/>
            <a:ext cx="9144000" cy="6175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08549" name="Line 5"/>
          <p:cNvSpPr>
            <a:spLocks noChangeShapeType="1"/>
          </p:cNvSpPr>
          <p:nvPr/>
        </p:nvSpPr>
        <p:spPr bwMode="auto">
          <a:xfrm>
            <a:off x="1911350" y="5357813"/>
            <a:ext cx="1168400" cy="15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nl-NL"/>
          </a:p>
        </p:txBody>
      </p:sp>
      <p:sp>
        <p:nvSpPr>
          <p:cNvPr id="108550" name="Line 6"/>
          <p:cNvSpPr>
            <a:spLocks noChangeShapeType="1"/>
          </p:cNvSpPr>
          <p:nvPr/>
        </p:nvSpPr>
        <p:spPr bwMode="auto">
          <a:xfrm flipH="1">
            <a:off x="1909763" y="5664200"/>
            <a:ext cx="11699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nl-NL"/>
          </a:p>
        </p:txBody>
      </p:sp>
      <p:sp>
        <p:nvSpPr>
          <p:cNvPr id="108551" name="Rectangle 7"/>
          <p:cNvSpPr>
            <a:spLocks noChangeArrowheads="1"/>
          </p:cNvSpPr>
          <p:nvPr/>
        </p:nvSpPr>
        <p:spPr bwMode="auto">
          <a:xfrm>
            <a:off x="1776413" y="5370513"/>
            <a:ext cx="1620837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de-DE" sz="1400" i="0"/>
              <a:t>_get_component()</a:t>
            </a:r>
            <a:endParaRPr lang="en-US" altLang="zh-CN" sz="1400" i="0" u="sng">
              <a:ea typeface="宋体" pitchFamily="2" charset="-122"/>
            </a:endParaRPr>
          </a:p>
        </p:txBody>
      </p:sp>
      <p:sp>
        <p:nvSpPr>
          <p:cNvPr id="108552" name="Rectangle 8"/>
          <p:cNvSpPr>
            <a:spLocks noChangeArrowheads="1"/>
          </p:cNvSpPr>
          <p:nvPr/>
        </p:nvSpPr>
        <p:spPr bwMode="auto">
          <a:xfrm>
            <a:off x="608013" y="5289550"/>
            <a:ext cx="990600" cy="133508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: Client</a:t>
            </a:r>
          </a:p>
        </p:txBody>
      </p:sp>
      <p:pic>
        <p:nvPicPr>
          <p:cNvPr id="108553" name="Picture 9" descr="TAO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81375" y="4930775"/>
            <a:ext cx="2116138" cy="191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54" name="Line 10"/>
          <p:cNvSpPr>
            <a:spLocks noChangeShapeType="1"/>
          </p:cNvSpPr>
          <p:nvPr/>
        </p:nvSpPr>
        <p:spPr bwMode="auto">
          <a:xfrm>
            <a:off x="1911350" y="5975350"/>
            <a:ext cx="1168400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nl-NL"/>
          </a:p>
        </p:txBody>
      </p:sp>
      <p:sp>
        <p:nvSpPr>
          <p:cNvPr id="108555" name="Line 11"/>
          <p:cNvSpPr>
            <a:spLocks noChangeShapeType="1"/>
          </p:cNvSpPr>
          <p:nvPr/>
        </p:nvSpPr>
        <p:spPr bwMode="auto">
          <a:xfrm flipH="1">
            <a:off x="1909763" y="6281738"/>
            <a:ext cx="11699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nl-NL"/>
          </a:p>
        </p:txBody>
      </p:sp>
      <p:sp>
        <p:nvSpPr>
          <p:cNvPr id="108556" name="Rectangle 12"/>
          <p:cNvSpPr>
            <a:spLocks noChangeArrowheads="1"/>
          </p:cNvSpPr>
          <p:nvPr/>
        </p:nvSpPr>
        <p:spPr bwMode="auto">
          <a:xfrm>
            <a:off x="1989138" y="5988050"/>
            <a:ext cx="1039812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de-DE" sz="1400" i="0"/>
              <a:t>operation()</a:t>
            </a:r>
            <a:endParaRPr lang="en-US" altLang="zh-CN" sz="1400" i="0" u="sng">
              <a:ea typeface="宋体" pitchFamily="2" charset="-122"/>
            </a:endParaRPr>
          </a:p>
        </p:txBody>
      </p:sp>
      <p:sp>
        <p:nvSpPr>
          <p:cNvPr id="108557" name="Rectangle 15"/>
          <p:cNvSpPr>
            <a:spLocks noChangeArrowheads="1"/>
          </p:cNvSpPr>
          <p:nvPr/>
        </p:nvSpPr>
        <p:spPr bwMode="auto">
          <a:xfrm>
            <a:off x="6022975" y="5070475"/>
            <a:ext cx="2884488" cy="16256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All this navigation &amp; introspection code is auto-generated by the CIDL compiler in the form of servant!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Using Navigation Interfaces of a Component</a:t>
            </a:r>
          </a:p>
        </p:txBody>
      </p:sp>
      <p:sp>
        <p:nvSpPr>
          <p:cNvPr id="109571" name="Rectangle 4"/>
          <p:cNvSpPr>
            <a:spLocks noChangeArrowheads="1"/>
          </p:cNvSpPr>
          <p:nvPr/>
        </p:nvSpPr>
        <p:spPr bwMode="auto">
          <a:xfrm>
            <a:off x="266700" y="1009650"/>
            <a:ext cx="8636000" cy="5232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"/>
              </a:spcBef>
            </a:pPr>
            <a:r>
              <a:rPr lang="zh-CN" altLang="en-US" sz="1600" b="1" i="0">
                <a:latin typeface="Courier New" pitchFamily="49" charset="0"/>
                <a:ea typeface="宋体" pitchFamily="2" charset="-122"/>
              </a:rPr>
              <a:t> 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1 int</a:t>
            </a:r>
          </a:p>
          <a:p>
            <a:pPr marL="342900" indent="-342900"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2 main (int argc, char *argv[])</a:t>
            </a:r>
          </a:p>
          <a:p>
            <a:pPr marL="342900" indent="-342900"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3 {</a:t>
            </a:r>
          </a:p>
          <a:p>
            <a:pPr marL="342900" indent="-342900"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4   CORBA::ORB_var orb = </a:t>
            </a:r>
          </a:p>
          <a:p>
            <a:pPr marL="342900" indent="-342900"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5     CORBA::ORB_init (argc, argv);</a:t>
            </a:r>
          </a:p>
          <a:p>
            <a:pPr marL="342900" indent="-342900"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6-10  // Get the NameService reference… </a:t>
            </a:r>
          </a:p>
          <a:p>
            <a:pPr marL="342900" indent="-342900">
              <a:spcBef>
                <a:spcPct val="5000"/>
              </a:spcBef>
              <a:buFontTx/>
              <a:buAutoNum type="arabicPlain" startAt="11"/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CORBA::Object_var o = ns-&gt;resolve_str (“myHelloHome");</a:t>
            </a:r>
          </a:p>
          <a:p>
            <a:pPr marL="342900" indent="-342900">
              <a:spcBef>
                <a:spcPct val="5000"/>
              </a:spcBef>
              <a:buFontTx/>
              <a:buAutoNum type="arabicPlain" startAt="12"/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HelloHome_var hh = HelloHome::_narrow (o.in ());</a:t>
            </a:r>
          </a:p>
          <a:p>
            <a:pPr marL="342900" indent="-342900">
              <a:spcBef>
                <a:spcPct val="5000"/>
              </a:spcBef>
              <a:buFontTx/>
              <a:buAutoNum type="arabicPlain" startAt="14"/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HelloWorld_var hw = hh-&gt;create ();</a:t>
            </a:r>
            <a:endParaRPr lang="en-US" altLang="zh-CN" sz="1600" b="1" i="0">
              <a:solidFill>
                <a:srgbClr val="FF66FF"/>
              </a:solidFill>
              <a:latin typeface="Courier New" pitchFamily="49" charset="0"/>
              <a:ea typeface="宋体" pitchFamily="2" charset="-122"/>
            </a:endParaRPr>
          </a:p>
          <a:p>
            <a:pPr marL="342900" indent="-342900">
              <a:spcBef>
                <a:spcPct val="5000"/>
              </a:spcBef>
              <a:buFontTx/>
              <a:buAutoNum type="arabicPlain" startAt="15"/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  // Get all facets &amp; receptacles</a:t>
            </a:r>
          </a:p>
          <a:p>
            <a:pPr marL="342900" indent="-342900">
              <a:spcBef>
                <a:spcPct val="5000"/>
              </a:spcBef>
              <a:buFontTx/>
              <a:buAutoNum type="arabicPlain" startAt="15"/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  Components::FacetDescriptions_var fd = hw-&gt;get_all_facets ();</a:t>
            </a:r>
          </a:p>
          <a:p>
            <a:pPr marL="342900" indent="-342900">
              <a:spcBef>
                <a:spcPct val="5000"/>
              </a:spcBef>
              <a:buFontTx/>
              <a:buAutoNum type="arabicPlain" startAt="15"/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  Components::ReceptacleDescriptions_var rd = </a:t>
            </a:r>
          </a:p>
          <a:p>
            <a:pPr marL="342900" indent="-342900">
              <a:spcBef>
                <a:spcPct val="5000"/>
              </a:spcBef>
              <a:buFontTx/>
              <a:buAutoNum type="arabicPlain" startAt="15"/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    hw-&gt;get_all_receptacles ();</a:t>
            </a:r>
          </a:p>
          <a:p>
            <a:pPr marL="342900" indent="-342900">
              <a:spcBef>
                <a:spcPct val="5000"/>
              </a:spcBef>
              <a:buFontTx/>
              <a:buAutoNum type="arabicPlain" startAt="15"/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  // Get a named facet with a name “Farewell”</a:t>
            </a:r>
          </a:p>
          <a:p>
            <a:pPr marL="342900" indent="-342900">
              <a:spcBef>
                <a:spcPct val="5000"/>
              </a:spcBef>
              <a:buFontTx/>
              <a:buAutoNum type="arabicPlain" startAt="15"/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  CORBA::Object_var fobj = hw-&gt;provide (“Farewell”);</a:t>
            </a:r>
          </a:p>
          <a:p>
            <a:pPr marL="342900" indent="-342900">
              <a:spcBef>
                <a:spcPct val="5000"/>
              </a:spcBef>
              <a:buFontTx/>
              <a:buAutoNum type="arabicPlain" startAt="21"/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  // Can invoke sayGoodbye() operation on Farewell after </a:t>
            </a:r>
          </a:p>
          <a:p>
            <a:pPr marL="342900" indent="-342900">
              <a:spcBef>
                <a:spcPct val="5000"/>
              </a:spcBef>
              <a:buFontTx/>
              <a:buAutoNum type="arabicPlain" startAt="21"/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  // narrowing to the Goodbye interface.</a:t>
            </a:r>
          </a:p>
          <a:p>
            <a:pPr marL="342900" indent="-342900">
              <a:spcBef>
                <a:spcPct val="5000"/>
              </a:spcBef>
              <a:buFontTx/>
              <a:buAutoNum type="arabicPlain" startAt="21"/>
            </a:pPr>
            <a:r>
              <a:rPr lang="en-US" altLang="zh-CN" sz="1600" b="1" i="0">
                <a:solidFill>
                  <a:srgbClr val="D60093"/>
                </a:solidFill>
                <a:latin typeface="Courier New" pitchFamily="49" charset="0"/>
                <a:ea typeface="宋体" pitchFamily="2" charset="-122"/>
              </a:rPr>
              <a:t>  ... </a:t>
            </a:r>
          </a:p>
          <a:p>
            <a:pPr marL="342900" indent="-342900"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24   return 0;</a:t>
            </a:r>
          </a:p>
          <a:p>
            <a:pPr marL="342900" indent="-342900">
              <a:spcBef>
                <a:spcPct val="5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25 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Generic Port Operations</a:t>
            </a: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4381500"/>
            <a:ext cx="8763000" cy="1876425"/>
          </a:xfrm>
        </p:spPr>
        <p:txBody>
          <a:bodyPr/>
          <a:lstStyle/>
          <a:p>
            <a:pPr marL="176213" indent="-176213" eaLnBrk="1" hangingPunct="1"/>
            <a:r>
              <a:rPr lang="en-US" altLang="zh-CN" sz="2000" dirty="0" smtClean="0">
                <a:ea typeface="宋体" pitchFamily="2" charset="-122"/>
              </a:rPr>
              <a:t>Generic port operations for </a:t>
            </a:r>
            <a:r>
              <a:rPr lang="en-US" altLang="zh-CN" sz="2000" b="1" dirty="0" smtClean="0">
                <a:latin typeface="Courier New" pitchFamily="49" charset="0"/>
                <a:ea typeface="宋体" pitchFamily="2" charset="-122"/>
              </a:rPr>
              <a:t>provides</a:t>
            </a:r>
            <a:r>
              <a:rPr lang="en-US" altLang="zh-CN" sz="2000" b="1" dirty="0" smtClean="0">
                <a:ea typeface="宋体" pitchFamily="2" charset="-122"/>
              </a:rPr>
              <a:t>, </a:t>
            </a:r>
            <a:r>
              <a:rPr lang="en-US" altLang="zh-CN" sz="2000" b="1" dirty="0" smtClean="0">
                <a:latin typeface="Courier New" pitchFamily="49" charset="0"/>
                <a:ea typeface="宋体" pitchFamily="2" charset="-122"/>
              </a:rPr>
              <a:t>uses</a:t>
            </a:r>
            <a:r>
              <a:rPr lang="en-US" altLang="zh-CN" sz="2000" b="1" dirty="0" smtClean="0">
                <a:ea typeface="宋体" pitchFamily="2" charset="-122"/>
              </a:rPr>
              <a:t>, </a:t>
            </a:r>
            <a:r>
              <a:rPr lang="en-US" altLang="zh-CN" sz="2000" b="1" dirty="0" smtClean="0">
                <a:latin typeface="Courier New" pitchFamily="49" charset="0"/>
                <a:ea typeface="宋体" pitchFamily="2" charset="-122"/>
              </a:rPr>
              <a:t>subscribes</a:t>
            </a:r>
            <a:r>
              <a:rPr lang="en-US" altLang="zh-CN" sz="2000" b="1" dirty="0" smtClean="0">
                <a:ea typeface="宋体" pitchFamily="2" charset="-122"/>
              </a:rPr>
              <a:t>, </a:t>
            </a:r>
            <a:r>
              <a:rPr lang="en-US" altLang="zh-CN" sz="2000" b="1" dirty="0" smtClean="0">
                <a:latin typeface="Courier New" pitchFamily="49" charset="0"/>
                <a:ea typeface="宋体" pitchFamily="2" charset="-122"/>
              </a:rPr>
              <a:t>emits</a:t>
            </a:r>
            <a:r>
              <a:rPr lang="en-US" altLang="zh-CN" sz="2000" dirty="0" smtClean="0">
                <a:ea typeface="宋体" pitchFamily="2" charset="-122"/>
              </a:rPr>
              <a:t>, &amp; </a:t>
            </a:r>
            <a:r>
              <a:rPr lang="en-US" altLang="zh-CN" sz="2000" b="1" dirty="0" smtClean="0">
                <a:latin typeface="Courier New" pitchFamily="49" charset="0"/>
                <a:ea typeface="宋体" pitchFamily="2" charset="-122"/>
              </a:rPr>
              <a:t>consumes</a:t>
            </a:r>
            <a:r>
              <a:rPr lang="en-US" altLang="zh-CN" sz="2000" b="1" dirty="0" smtClean="0">
                <a:ea typeface="宋体" pitchFamily="2" charset="-122"/>
              </a:rPr>
              <a:t> </a:t>
            </a:r>
            <a:r>
              <a:rPr lang="en-US" altLang="zh-CN" sz="2000" dirty="0" smtClean="0">
                <a:ea typeface="宋体" pitchFamily="2" charset="-122"/>
              </a:rPr>
              <a:t>keywords are auto-generated by the IDL compiler</a:t>
            </a:r>
          </a:p>
          <a:p>
            <a:pPr marL="571500" lvl="1" indent="-228600" eaLnBrk="1" hangingPunct="1"/>
            <a:r>
              <a:rPr lang="en-US" altLang="zh-CN" sz="2000" dirty="0" smtClean="0">
                <a:ea typeface="宋体" pitchFamily="2" charset="-122"/>
              </a:rPr>
              <a:t>Apply the Extension Interface pattern</a:t>
            </a:r>
          </a:p>
          <a:p>
            <a:pPr marL="571500" lvl="1" indent="-228600" eaLnBrk="1" hangingPunct="1"/>
            <a:r>
              <a:rPr lang="en-US" altLang="zh-CN" sz="2000" dirty="0" smtClean="0">
                <a:ea typeface="宋体" pitchFamily="2" charset="-122"/>
              </a:rPr>
              <a:t>Used by CCM deployment &amp; configuration tools</a:t>
            </a:r>
          </a:p>
          <a:p>
            <a:pPr marL="571500" lvl="1" indent="-228600" eaLnBrk="1" hangingPunct="1"/>
            <a:r>
              <a:rPr lang="en-US" altLang="zh-CN" sz="2000" dirty="0" smtClean="0">
                <a:ea typeface="宋体" pitchFamily="2" charset="-122"/>
              </a:rPr>
              <a:t>Lightweight CCM spec doesn’t include equivalent IDL 2 operations</a:t>
            </a:r>
          </a:p>
        </p:txBody>
      </p:sp>
      <p:graphicFrame>
        <p:nvGraphicFramePr>
          <p:cNvPr id="628832" name="Group 96"/>
          <p:cNvGraphicFramePr>
            <a:graphicFrameLocks noGrp="1"/>
          </p:cNvGraphicFramePr>
          <p:nvPr>
            <p:ph sz="half" idx="2"/>
          </p:nvPr>
        </p:nvGraphicFramePr>
        <p:xfrm>
          <a:off x="328613" y="1147763"/>
          <a:ext cx="8599487" cy="3168015"/>
        </p:xfrm>
        <a:graphic>
          <a:graphicData uri="http://schemas.openxmlformats.org/drawingml/2006/table">
            <a:tbl>
              <a:tblPr/>
              <a:tblGrid>
                <a:gridCol w="2111375"/>
                <a:gridCol w="3016250"/>
                <a:gridCol w="3471862"/>
              </a:tblGrid>
              <a:tr h="698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Port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Equivalent IDL2 Operations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Generic Port Operations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(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CCMObject</a:t>
                      </a: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Facets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provide_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 ();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provide (“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”);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701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Receptacles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connect_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 (con);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disconnect_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 ();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connect (“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”, con);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disconnect (“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”);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787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Event sources</a:t>
                      </a:r>
                      <a:b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</a:b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(publishes only)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subscribe_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 (c);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unsubscribe_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 ();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subscribe (“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”, c);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unsubscribe (“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”);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  <a:cs typeface="Arial Unicode MS" pitchFamily="34" charset="-128"/>
                        </a:rPr>
                        <a:t>Event sinks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get_consumer_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();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get_consumer (“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6600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name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ea typeface="宋体" pitchFamily="2" charset="-122"/>
                          <a:cs typeface="Arial Unicode MS" pitchFamily="34" charset="-128"/>
                        </a:rPr>
                        <a:t>”);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Example of Connecting Components</a:t>
            </a:r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2162175" y="1771650"/>
          <a:ext cx="4691063" cy="1933575"/>
        </p:xfrm>
        <a:graphic>
          <a:graphicData uri="http://schemas.openxmlformats.org/presentationml/2006/ole">
            <p:oleObj spid="_x0000_s27650" name="Visio" r:id="rId3" imgW="4695217" imgH="1935889" progId="Visio.Drawing.11">
              <p:embed/>
            </p:oleObj>
          </a:graphicData>
        </a:graphic>
      </p:graphicFrame>
      <p:sp>
        <p:nvSpPr>
          <p:cNvPr id="27652" name="Rectangle 5"/>
          <p:cNvSpPr>
            <a:spLocks noChangeArrowheads="1"/>
          </p:cNvSpPr>
          <p:nvPr/>
        </p:nvSpPr>
        <p:spPr bwMode="auto">
          <a:xfrm>
            <a:off x="2009775" y="1695450"/>
            <a:ext cx="5105400" cy="2590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27653" name="Text Box 6"/>
          <p:cNvSpPr txBox="1">
            <a:spLocks noChangeArrowheads="1"/>
          </p:cNvSpPr>
          <p:nvPr/>
        </p:nvSpPr>
        <p:spPr bwMode="auto">
          <a:xfrm>
            <a:off x="2924175" y="375285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 i="0">
                <a:latin typeface="Arial Unicode MS" pitchFamily="34" charset="-128"/>
                <a:ea typeface="宋体" pitchFamily="2" charset="-122"/>
              </a:rPr>
              <a:t>Component Server</a:t>
            </a:r>
          </a:p>
        </p:txBody>
      </p:sp>
      <p:sp>
        <p:nvSpPr>
          <p:cNvPr id="62976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333375" y="4419600"/>
            <a:ext cx="4419600" cy="2057400"/>
          </a:xfrm>
        </p:spPr>
        <p:txBody>
          <a:bodyPr/>
          <a:lstStyle/>
          <a:p>
            <a:pPr marL="169863" indent="-169863" eaLnBrk="1" hangingPunct="1"/>
            <a:r>
              <a:rPr lang="en-US" altLang="zh-CN" sz="2000" smtClean="0">
                <a:ea typeface="宋体" pitchFamily="2" charset="-122"/>
              </a:rPr>
              <a:t>Facet </a:t>
            </a:r>
            <a:r>
              <a:rPr lang="en-US" altLang="zh-CN" sz="2000" smtClean="0">
                <a:ea typeface="宋体" pitchFamily="2" charset="-122"/>
                <a:sym typeface="Wingdings" pitchFamily="2" charset="2"/>
              </a:rPr>
              <a:t></a:t>
            </a:r>
            <a:r>
              <a:rPr lang="en-US" altLang="zh-CN" sz="2000" smtClean="0">
                <a:ea typeface="宋体" pitchFamily="2" charset="-122"/>
              </a:rPr>
              <a:t> Receptacle</a:t>
            </a:r>
          </a:p>
          <a:p>
            <a:pPr marL="511175" lvl="1" indent="-169863" eaLnBrk="1" hangingPunct="1">
              <a:buFontTx/>
              <a:buNone/>
            </a:pP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objref = GPS-&gt;provide (“MyLocation”);</a:t>
            </a:r>
          </a:p>
          <a:p>
            <a:pPr marL="511175" lvl="1" indent="-169863" eaLnBrk="1" hangingPunct="1">
              <a:buFontTx/>
              <a:buNone/>
            </a:pP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NavDisplay-&gt;connect (“GPSLocation”, objref);</a:t>
            </a:r>
          </a:p>
        </p:txBody>
      </p:sp>
      <p:sp>
        <p:nvSpPr>
          <p:cNvPr id="629768" name="Rectangle 8"/>
          <p:cNvSpPr>
            <a:spLocks noChangeArrowheads="1"/>
          </p:cNvSpPr>
          <p:nvPr/>
        </p:nvSpPr>
        <p:spPr bwMode="auto">
          <a:xfrm>
            <a:off x="4791075" y="4419600"/>
            <a:ext cx="4262438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2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Event Source </a:t>
            </a:r>
            <a:r>
              <a:rPr lang="en-US" altLang="zh-CN" sz="2000" i="0">
                <a:ea typeface="宋体" pitchFamily="2" charset="-122"/>
                <a:sym typeface="Wingdings" pitchFamily="2" charset="2"/>
              </a:rPr>
              <a:t></a:t>
            </a:r>
            <a:r>
              <a:rPr lang="en-US" altLang="zh-CN" sz="2000" i="0">
                <a:ea typeface="宋体" pitchFamily="2" charset="-122"/>
              </a:rPr>
              <a:t> Event Sink</a:t>
            </a:r>
            <a:br>
              <a:rPr lang="en-US" altLang="zh-CN" sz="2000" i="0">
                <a:ea typeface="宋体" pitchFamily="2" charset="-122"/>
              </a:rPr>
            </a:b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consumer = NavDisplay-&gt;</a:t>
            </a:r>
            <a:br>
              <a:rPr lang="en-US" altLang="zh-CN" sz="20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 get_consumer (“Refresh”)</a:t>
            </a:r>
          </a:p>
          <a:p>
            <a:pPr marL="169863" indent="-169863">
              <a:spcBef>
                <a:spcPct val="20000"/>
              </a:spcBef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 GPS-&gt;subscribe</a:t>
            </a:r>
          </a:p>
          <a:p>
            <a:pPr marL="169863" indent="-169863">
              <a:spcBef>
                <a:spcPct val="20000"/>
              </a:spcBef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  (“Ready”, consumer);</a:t>
            </a:r>
            <a:r>
              <a:rPr lang="en-US" altLang="zh-CN" sz="2000" i="0">
                <a:latin typeface="Courier New" pitchFamily="49" charset="0"/>
                <a:ea typeface="宋体" pitchFamily="2" charset="-122"/>
              </a:rPr>
              <a:t/>
            </a:r>
            <a:br>
              <a:rPr lang="en-US" altLang="zh-CN" sz="2000" i="0">
                <a:latin typeface="Courier New" pitchFamily="49" charset="0"/>
                <a:ea typeface="宋体" pitchFamily="2" charset="-122"/>
              </a:rPr>
            </a:br>
            <a:r>
              <a:rPr lang="en-US" altLang="zh-CN" sz="2000" i="0">
                <a:latin typeface="Courier New" pitchFamily="49" charset="0"/>
                <a:ea typeface="宋体" pitchFamily="2" charset="-122"/>
              </a:rPr>
              <a:t> </a:t>
            </a:r>
          </a:p>
        </p:txBody>
      </p:sp>
      <p:sp>
        <p:nvSpPr>
          <p:cNvPr id="629770" name="Freeform 10"/>
          <p:cNvSpPr>
            <a:spLocks/>
          </p:cNvSpPr>
          <p:nvPr/>
        </p:nvSpPr>
        <p:spPr bwMode="auto">
          <a:xfrm>
            <a:off x="1338263" y="3511550"/>
            <a:ext cx="1890712" cy="930275"/>
          </a:xfrm>
          <a:custGeom>
            <a:avLst/>
            <a:gdLst>
              <a:gd name="T0" fmla="*/ 0 w 1152"/>
              <a:gd name="T1" fmla="*/ 2147483647 h 728"/>
              <a:gd name="T2" fmla="*/ 2147483647 w 1152"/>
              <a:gd name="T3" fmla="*/ 2147483647 h 728"/>
              <a:gd name="T4" fmla="*/ 2147483647 w 1152"/>
              <a:gd name="T5" fmla="*/ 2147483647 h 728"/>
              <a:gd name="T6" fmla="*/ 2147483647 w 1152"/>
              <a:gd name="T7" fmla="*/ 2147483647 h 728"/>
              <a:gd name="T8" fmla="*/ 0 60000 65536"/>
              <a:gd name="T9" fmla="*/ 0 60000 65536"/>
              <a:gd name="T10" fmla="*/ 0 60000 65536"/>
              <a:gd name="T11" fmla="*/ 0 60000 65536"/>
              <a:gd name="T12" fmla="*/ 0 w 1152"/>
              <a:gd name="T13" fmla="*/ 0 h 728"/>
              <a:gd name="T14" fmla="*/ 1152 w 1152"/>
              <a:gd name="T15" fmla="*/ 728 h 7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52" h="728">
                <a:moveTo>
                  <a:pt x="0" y="728"/>
                </a:moveTo>
                <a:cubicBezTo>
                  <a:pt x="44" y="588"/>
                  <a:pt x="88" y="448"/>
                  <a:pt x="192" y="344"/>
                </a:cubicBezTo>
                <a:cubicBezTo>
                  <a:pt x="296" y="240"/>
                  <a:pt x="464" y="160"/>
                  <a:pt x="624" y="104"/>
                </a:cubicBezTo>
                <a:cubicBezTo>
                  <a:pt x="784" y="48"/>
                  <a:pt x="1080" y="0"/>
                  <a:pt x="1152" y="8"/>
                </a:cubicBezTo>
              </a:path>
            </a:pathLst>
          </a:custGeom>
          <a:noFill/>
          <a:ln w="57150">
            <a:solidFill>
              <a:schemeClr val="bg2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629771" name="Freeform 11"/>
          <p:cNvSpPr>
            <a:spLocks/>
          </p:cNvSpPr>
          <p:nvPr/>
        </p:nvSpPr>
        <p:spPr bwMode="auto">
          <a:xfrm>
            <a:off x="4905375" y="2609850"/>
            <a:ext cx="3040063" cy="1843088"/>
          </a:xfrm>
          <a:custGeom>
            <a:avLst/>
            <a:gdLst>
              <a:gd name="T0" fmla="*/ 2147483647 w 2208"/>
              <a:gd name="T1" fmla="*/ 2147483647 h 1200"/>
              <a:gd name="T2" fmla="*/ 2147483647 w 2208"/>
              <a:gd name="T3" fmla="*/ 2147483647 h 1200"/>
              <a:gd name="T4" fmla="*/ 2147483647 w 2208"/>
              <a:gd name="T5" fmla="*/ 2147483647 h 1200"/>
              <a:gd name="T6" fmla="*/ 0 w 2208"/>
              <a:gd name="T7" fmla="*/ 0 h 1200"/>
              <a:gd name="T8" fmla="*/ 0 60000 65536"/>
              <a:gd name="T9" fmla="*/ 0 60000 65536"/>
              <a:gd name="T10" fmla="*/ 0 60000 65536"/>
              <a:gd name="T11" fmla="*/ 0 60000 65536"/>
              <a:gd name="T12" fmla="*/ 0 w 2208"/>
              <a:gd name="T13" fmla="*/ 0 h 1200"/>
              <a:gd name="T14" fmla="*/ 2208 w 2208"/>
              <a:gd name="T15" fmla="*/ 1200 h 1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08" h="1200">
                <a:moveTo>
                  <a:pt x="2208" y="1200"/>
                </a:moveTo>
                <a:cubicBezTo>
                  <a:pt x="2080" y="1072"/>
                  <a:pt x="1952" y="944"/>
                  <a:pt x="1632" y="864"/>
                </a:cubicBezTo>
                <a:cubicBezTo>
                  <a:pt x="1312" y="784"/>
                  <a:pt x="560" y="864"/>
                  <a:pt x="288" y="720"/>
                </a:cubicBezTo>
                <a:cubicBezTo>
                  <a:pt x="16" y="576"/>
                  <a:pt x="32" y="136"/>
                  <a:pt x="0" y="0"/>
                </a:cubicBezTo>
              </a:path>
            </a:pathLst>
          </a:custGeom>
          <a:noFill/>
          <a:ln w="57150">
            <a:solidFill>
              <a:schemeClr val="bg2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27658" name="Text Box 12"/>
          <p:cNvSpPr txBox="1">
            <a:spLocks noChangeArrowheads="1"/>
          </p:cNvSpPr>
          <p:nvPr/>
        </p:nvSpPr>
        <p:spPr bwMode="auto">
          <a:xfrm>
            <a:off x="76200" y="1062038"/>
            <a:ext cx="8982075" cy="406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en-US" altLang="zh-CN" sz="2000" i="0">
                <a:ea typeface="宋体" pitchFamily="2" charset="-122"/>
              </a:rPr>
              <a:t>CCM components are connected via deployment tools during launch phase</a:t>
            </a:r>
          </a:p>
        </p:txBody>
      </p:sp>
      <p:sp>
        <p:nvSpPr>
          <p:cNvPr id="27659" name="Text Box 13"/>
          <p:cNvSpPr txBox="1">
            <a:spLocks noChangeArrowheads="1"/>
          </p:cNvSpPr>
          <p:nvPr/>
        </p:nvSpPr>
        <p:spPr bwMode="auto">
          <a:xfrm>
            <a:off x="1019175" y="6365875"/>
            <a:ext cx="6905625" cy="406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en-US" altLang="zh-CN" sz="2000" i="0">
                <a:ea typeface="宋体" pitchFamily="2" charset="-122"/>
              </a:rPr>
              <a:t>Connected object references are managed by containers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9767" grpId="0" build="p"/>
      <p:bldP spid="629768" grpId="0"/>
      <p:bldP spid="629770" grpId="0" animBg="1"/>
      <p:bldP spid="629771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485775"/>
            <a:ext cx="88392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Recap – CCM Component Features</a:t>
            </a:r>
          </a:p>
        </p:txBody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17925" y="876300"/>
            <a:ext cx="5407025" cy="5410200"/>
          </a:xfrm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IDL 3 component from a </a:t>
            </a:r>
            <a:r>
              <a:rPr lang="en-US" altLang="zh-CN" sz="2000" i="1" smtClean="0">
                <a:ea typeface="宋体" pitchFamily="2" charset="-122"/>
              </a:rPr>
              <a:t>client</a:t>
            </a:r>
            <a:r>
              <a:rPr lang="en-US" altLang="zh-CN" sz="2000" smtClean="0">
                <a:ea typeface="宋体" pitchFamily="2" charset="-122"/>
              </a:rPr>
              <a:t> perspective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Define component life cycle operations (</a:t>
            </a:r>
            <a:r>
              <a:rPr lang="en-US" altLang="zh-CN" sz="2000" i="1" smtClean="0">
                <a:ea typeface="宋体" pitchFamily="2" charset="-122"/>
              </a:rPr>
              <a:t>i.e.,</a:t>
            </a:r>
            <a:r>
              <a:rPr lang="en-US" altLang="zh-CN" sz="2000" smtClean="0">
                <a:ea typeface="宋体" pitchFamily="2" charset="-122"/>
              </a:rPr>
              <a:t>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home</a:t>
            </a:r>
            <a:r>
              <a:rPr lang="en-US" altLang="zh-CN" sz="2000" smtClean="0">
                <a:ea typeface="宋体" pitchFamily="2" charset="-122"/>
              </a:rPr>
              <a:t>)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Define what a component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provides</a:t>
            </a:r>
            <a:r>
              <a:rPr lang="en-US" altLang="zh-CN" sz="2000" smtClean="0">
                <a:ea typeface="宋体" pitchFamily="2" charset="-122"/>
              </a:rPr>
              <a:t> to other components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Define what a component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requires</a:t>
            </a:r>
            <a:r>
              <a:rPr lang="en-US" altLang="zh-CN" sz="2000" smtClean="0">
                <a:ea typeface="宋体" pitchFamily="2" charset="-122"/>
              </a:rPr>
              <a:t> from other components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Define what </a:t>
            </a:r>
            <a:r>
              <a:rPr lang="en-US" altLang="zh-CN" sz="2000" i="1" smtClean="0">
                <a:ea typeface="宋体" pitchFamily="2" charset="-122"/>
              </a:rPr>
              <a:t>collaboration modes</a:t>
            </a:r>
            <a:r>
              <a:rPr lang="en-US" altLang="zh-CN" sz="2000" smtClean="0">
                <a:ea typeface="宋体" pitchFamily="2" charset="-122"/>
              </a:rPr>
              <a:t> are used between components</a:t>
            </a: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Point-to-point via operation invocation</a:t>
            </a: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Publish/subscribe via event notification</a:t>
            </a:r>
          </a:p>
          <a:p>
            <a:pPr marL="511175" lvl="1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Define which component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attributes</a:t>
            </a:r>
            <a:r>
              <a:rPr lang="en-US" altLang="zh-CN" sz="2000" smtClean="0">
                <a:ea typeface="宋体" pitchFamily="2" charset="-122"/>
              </a:rPr>
              <a:t> are configurable</a:t>
            </a:r>
          </a:p>
          <a:p>
            <a:pPr marL="169863" indent="-16986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IDL 3 maps to “equivalent IDL 2 Interfaces”</a:t>
            </a:r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33338" y="1220788"/>
          <a:ext cx="4262437" cy="4857750"/>
        </p:xfrm>
        <a:graphic>
          <a:graphicData uri="http://schemas.openxmlformats.org/presentationml/2006/ole">
            <p:oleObj spid="_x0000_s28674" name="Visio" r:id="rId4" imgW="2327793" imgH="2654861" progId="Visio.Drawing.11">
              <p:embed/>
            </p:oleObj>
          </a:graphicData>
        </a:graphic>
      </p:graphicFrame>
      <p:sp>
        <p:nvSpPr>
          <p:cNvPr id="28677" name="Rectangle 5"/>
          <p:cNvSpPr>
            <a:spLocks noChangeArrowheads="1"/>
          </p:cNvSpPr>
          <p:nvPr/>
        </p:nvSpPr>
        <p:spPr bwMode="auto">
          <a:xfrm rot="5400000">
            <a:off x="-307975" y="3886200"/>
            <a:ext cx="1349375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 i="0">
                <a:solidFill>
                  <a:srgbClr val="FF0000"/>
                </a:solidFill>
                <a:ea typeface="宋体" pitchFamily="2" charset="-122"/>
              </a:rPr>
              <a:t>“</a:t>
            </a:r>
            <a:r>
              <a:rPr lang="en-US" altLang="zh-CN" sz="2000" i="0">
                <a:solidFill>
                  <a:srgbClr val="FF0000"/>
                </a:solidFill>
                <a:ea typeface="宋体" pitchFamily="2" charset="-122"/>
              </a:rPr>
              <a:t>Recevies From”</a:t>
            </a:r>
            <a:r>
              <a:rPr lang="en-US" altLang="zh-CN" sz="2000" i="0">
                <a:ea typeface="宋体" pitchFamily="2" charset="-122"/>
              </a:rPr>
              <a:t> </a:t>
            </a: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 rot="16200000" flipH="1">
            <a:off x="3275013" y="3897313"/>
            <a:ext cx="1349375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000" i="0">
                <a:solidFill>
                  <a:srgbClr val="FF0000"/>
                </a:solidFill>
                <a:ea typeface="宋体" pitchFamily="2" charset="-122"/>
              </a:rPr>
              <a:t>“</a:t>
            </a:r>
            <a:r>
              <a:rPr lang="en-US" altLang="zh-CN" sz="2000" i="0">
                <a:solidFill>
                  <a:srgbClr val="FF0000"/>
                </a:solidFill>
                <a:ea typeface="宋体" pitchFamily="2" charset="-122"/>
              </a:rPr>
              <a:t>Sends To”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Summary of Client OMG IDL Mapping Rules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19175"/>
            <a:ext cx="4251325" cy="5181600"/>
          </a:xfrm>
        </p:spPr>
        <p:txBody>
          <a:bodyPr/>
          <a:lstStyle/>
          <a:p>
            <a:pPr marL="174625" indent="-174625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A </a:t>
            </a:r>
            <a:r>
              <a:rPr lang="en-US" altLang="zh-CN" sz="2000" i="1" smtClean="0">
                <a:ea typeface="宋体" pitchFamily="2" charset="-122"/>
              </a:rPr>
              <a:t>component type</a:t>
            </a:r>
            <a:r>
              <a:rPr lang="en-US" altLang="zh-CN" sz="2000" smtClean="0">
                <a:ea typeface="宋体" pitchFamily="2" charset="-122"/>
              </a:rPr>
              <a:t> is mapped to an interface inheriting from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Components::CCMObject</a:t>
            </a:r>
            <a:endParaRPr lang="en-US" altLang="zh-CN" sz="2000" b="1" smtClean="0">
              <a:ea typeface="宋体" pitchFamily="2" charset="-122"/>
            </a:endParaRPr>
          </a:p>
          <a:p>
            <a:pPr marL="174625" indent="-174625" eaLnBrk="1" hangingPunct="1">
              <a:spcBef>
                <a:spcPct val="50000"/>
              </a:spcBef>
            </a:pPr>
            <a:r>
              <a:rPr lang="en-US" altLang="zh-CN" sz="2000" i="1" smtClean="0">
                <a:ea typeface="宋体" pitchFamily="2" charset="-122"/>
              </a:rPr>
              <a:t>Facets</a:t>
            </a:r>
            <a:r>
              <a:rPr lang="en-US" altLang="zh-CN" sz="2000" smtClean="0">
                <a:ea typeface="宋体" pitchFamily="2" charset="-122"/>
              </a:rPr>
              <a:t> &amp; </a:t>
            </a:r>
            <a:r>
              <a:rPr lang="en-US" altLang="zh-CN" sz="2000" i="1" smtClean="0">
                <a:ea typeface="宋体" pitchFamily="2" charset="-122"/>
              </a:rPr>
              <a:t>event sinks</a:t>
            </a:r>
            <a:r>
              <a:rPr lang="en-US" altLang="zh-CN" sz="2000" smtClean="0">
                <a:ea typeface="宋体" pitchFamily="2" charset="-122"/>
              </a:rPr>
              <a:t> are mapped to a factory operation for obtaining the associated reference</a:t>
            </a:r>
          </a:p>
          <a:p>
            <a:pPr marL="174625" indent="-174625" eaLnBrk="1" hangingPunct="1">
              <a:spcBef>
                <a:spcPct val="50000"/>
              </a:spcBef>
            </a:pPr>
            <a:r>
              <a:rPr lang="en-US" altLang="zh-CN" sz="2000" i="1" smtClean="0">
                <a:ea typeface="宋体" pitchFamily="2" charset="-122"/>
              </a:rPr>
              <a:t>Receptacles</a:t>
            </a:r>
            <a:r>
              <a:rPr lang="en-US" altLang="zh-CN" sz="2000" smtClean="0">
                <a:ea typeface="宋体" pitchFamily="2" charset="-122"/>
              </a:rPr>
              <a:t> are mapped to operations for connecting, disconnecting, &amp; getting the associated reference(s)</a:t>
            </a:r>
          </a:p>
          <a:p>
            <a:pPr marL="174625" indent="-174625" eaLnBrk="1" hangingPunct="1">
              <a:spcBef>
                <a:spcPct val="50000"/>
              </a:spcBef>
            </a:pPr>
            <a:r>
              <a:rPr lang="en-US" altLang="zh-CN" sz="2000" i="1" smtClean="0">
                <a:ea typeface="宋体" pitchFamily="2" charset="-122"/>
              </a:rPr>
              <a:t>Event sources</a:t>
            </a:r>
            <a:r>
              <a:rPr lang="en-US" altLang="zh-CN" sz="2000" smtClean="0">
                <a:ea typeface="宋体" pitchFamily="2" charset="-122"/>
              </a:rPr>
              <a:t> are mapped to operations for subscribing &amp; unsubscribing for produced events</a:t>
            </a:r>
          </a:p>
        </p:txBody>
      </p:sp>
      <p:sp>
        <p:nvSpPr>
          <p:cNvPr id="111620" name="Rectangle 4"/>
          <p:cNvSpPr>
            <a:spLocks noChangeArrowheads="1"/>
          </p:cNvSpPr>
          <p:nvPr/>
        </p:nvSpPr>
        <p:spPr bwMode="auto">
          <a:xfrm>
            <a:off x="4206875" y="1030288"/>
            <a:ext cx="4937125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4625" indent="-174625"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An </a:t>
            </a:r>
            <a:r>
              <a:rPr lang="en-US" altLang="zh-CN" sz="2000">
                <a:ea typeface="宋体" pitchFamily="2" charset="-122"/>
              </a:rPr>
              <a:t>event type</a:t>
            </a:r>
            <a:r>
              <a:rPr lang="en-US" altLang="zh-CN" sz="2000" i="0">
                <a:ea typeface="宋体" pitchFamily="2" charset="-122"/>
              </a:rPr>
              <a:t> is mapped to</a:t>
            </a:r>
          </a:p>
          <a:p>
            <a:pPr marL="511175" lvl="1" indent="-16351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A value type that inherits from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  <a:cs typeface="Courier New" pitchFamily="49" charset="0"/>
              </a:rPr>
              <a:t>Components::EventBase</a:t>
            </a:r>
            <a:r>
              <a:rPr lang="en-US" altLang="zh-CN" sz="2000" i="0">
                <a:ea typeface="宋体" pitchFamily="2" charset="-122"/>
              </a:rPr>
              <a:t> </a:t>
            </a:r>
          </a:p>
          <a:p>
            <a:pPr marL="511175" lvl="1" indent="-16351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A consumer interface that inherits from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Components:: EventConsumerBase</a:t>
            </a:r>
            <a:endParaRPr lang="en-US" altLang="zh-CN" sz="2000" b="1" i="0">
              <a:ea typeface="宋体" pitchFamily="2" charset="-122"/>
            </a:endParaRPr>
          </a:p>
          <a:p>
            <a:pPr marL="174625" indent="-174625"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A </a:t>
            </a:r>
            <a:r>
              <a:rPr lang="en-US" altLang="zh-CN" sz="2000">
                <a:ea typeface="宋体" pitchFamily="2" charset="-122"/>
              </a:rPr>
              <a:t>home type</a:t>
            </a:r>
            <a:r>
              <a:rPr lang="en-US" altLang="zh-CN" sz="2000" i="0">
                <a:ea typeface="宋体" pitchFamily="2" charset="-122"/>
              </a:rPr>
              <a:t> is mapped to three interfaces</a:t>
            </a:r>
          </a:p>
          <a:p>
            <a:pPr marL="511175" lvl="1" indent="-16351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One for explicit user-defined operations that inherits from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Components::CCMHome</a:t>
            </a:r>
            <a:endParaRPr lang="en-US" altLang="zh-CN" sz="2000" b="1" i="0">
              <a:ea typeface="宋体" pitchFamily="2" charset="-122"/>
            </a:endParaRPr>
          </a:p>
          <a:p>
            <a:pPr marL="511175" lvl="1" indent="-16351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One for generated implicit operations</a:t>
            </a:r>
          </a:p>
          <a:p>
            <a:pPr marL="511175" lvl="1" indent="-163513"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One inheriting from both interfaces</a:t>
            </a:r>
          </a:p>
        </p:txBody>
      </p:sp>
      <p:sp>
        <p:nvSpPr>
          <p:cNvPr id="111621" name="Rectangle 5"/>
          <p:cNvSpPr>
            <a:spLocks noChangeArrowheads="1"/>
          </p:cNvSpPr>
          <p:nvPr/>
        </p:nvSpPr>
        <p:spPr bwMode="auto">
          <a:xfrm>
            <a:off x="1003300" y="6384925"/>
            <a:ext cx="7058025" cy="4064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We explored all of these mappings in detail in previous slides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AFD07199-0C57-4307-8632-E9A38324F402}" type="datetime1">
              <a:rPr lang="zh-CN" altLang="en-US">
                <a:ea typeface="宋体" pitchFamily="2" charset="-122"/>
              </a:rPr>
              <a:pPr/>
              <a:t>2010-6-30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112643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DBD009A1-EA66-41A8-81D3-0010519DBA98}" type="slidenum">
              <a:rPr lang="zh-CN" altLang="en-US" smtClean="0">
                <a:latin typeface="Arial" charset="0"/>
              </a:rPr>
              <a:pPr/>
              <a:t>66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9200" y="1066800"/>
            <a:ext cx="7315200" cy="4953000"/>
          </a:xfrm>
          <a:noFill/>
        </p:spPr>
        <p:txBody>
          <a:bodyPr anchor="ctr" anchorCtr="1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CCM Component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Run-time Environment &amp; Containers</a:t>
            </a:r>
          </a:p>
        </p:txBody>
      </p:sp>
      <p:sp>
        <p:nvSpPr>
          <p:cNvPr id="112645" name="Text Box 4"/>
          <p:cNvSpPr txBox="1">
            <a:spLocks noChangeArrowheads="1"/>
          </p:cNvSpPr>
          <p:nvPr/>
        </p:nvSpPr>
        <p:spPr bwMode="auto">
          <a:xfrm>
            <a:off x="2141538" y="5589588"/>
            <a:ext cx="5413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i="0">
                <a:ea typeface="宋体" pitchFamily="2" charset="-122"/>
              </a:rPr>
              <a:t>www.cs.wustl.edu/~schmidt/cuj-18.doc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152400" y="1411288"/>
          <a:ext cx="8826500" cy="4891087"/>
        </p:xfrm>
        <a:graphic>
          <a:graphicData uri="http://schemas.openxmlformats.org/presentationml/2006/ole">
            <p:oleObj spid="_x0000_s29698" name="Visio" r:id="rId3" imgW="12585192" imgH="6974434" progId="Visio.Drawing.11">
              <p:embed/>
            </p:oleObj>
          </a:graphicData>
        </a:graphic>
      </p:graphicFrame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Implementation Stage</a:t>
            </a:r>
          </a:p>
        </p:txBody>
      </p:sp>
      <p:sp>
        <p:nvSpPr>
          <p:cNvPr id="29700" name="Text Box 8"/>
          <p:cNvSpPr txBox="1">
            <a:spLocks noChangeArrowheads="1"/>
          </p:cNvSpPr>
          <p:nvPr/>
        </p:nvSpPr>
        <p:spPr bwMode="auto">
          <a:xfrm>
            <a:off x="1092200" y="990600"/>
            <a:ext cx="6950075" cy="406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en-US" altLang="zh-CN" sz="2000" i="0">
                <a:ea typeface="宋体" pitchFamily="2" charset="-122"/>
              </a:rPr>
              <a:t>Goal 1: Implement </a:t>
            </a:r>
            <a:r>
              <a:rPr lang="en-US" altLang="zh-CN" sz="2000">
                <a:ea typeface="宋体" pitchFamily="2" charset="-122"/>
              </a:rPr>
              <a:t>components</a:t>
            </a:r>
            <a:r>
              <a:rPr lang="en-US" altLang="zh-CN" sz="2000" i="0">
                <a:ea typeface="宋体" pitchFamily="2" charset="-122"/>
              </a:rPr>
              <a:t> in the context of </a:t>
            </a:r>
            <a:r>
              <a:rPr lang="en-US" altLang="zh-CN" sz="2000">
                <a:ea typeface="宋体" pitchFamily="2" charset="-122"/>
              </a:rPr>
              <a:t>containers</a:t>
            </a:r>
          </a:p>
        </p:txBody>
      </p:sp>
      <p:sp>
        <p:nvSpPr>
          <p:cNvPr id="29701" name="Rectangle 9"/>
          <p:cNvSpPr>
            <a:spLocks noChangeArrowheads="1"/>
          </p:cNvSpPr>
          <p:nvPr/>
        </p:nvSpPr>
        <p:spPr bwMode="auto">
          <a:xfrm>
            <a:off x="2070100" y="1446213"/>
            <a:ext cx="4265613" cy="2655887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35000"/>
              </a:lnSpc>
            </a:pPr>
            <a:endParaRPr lang="zh-CN" altLang="en-US" sz="2000" i="0">
              <a:solidFill>
                <a:srgbClr val="FF3300"/>
              </a:solidFill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AutoShape 59"/>
          <p:cNvSpPr>
            <a:spLocks noChangeAspect="1" noChangeArrowheads="1"/>
          </p:cNvSpPr>
          <p:nvPr/>
        </p:nvSpPr>
        <p:spPr bwMode="auto">
          <a:xfrm>
            <a:off x="163513" y="3024188"/>
            <a:ext cx="4394200" cy="2649537"/>
          </a:xfrm>
          <a:prstGeom prst="roundRect">
            <a:avLst>
              <a:gd name="adj" fmla="val 16667"/>
            </a:avLst>
          </a:prstGeom>
          <a:solidFill>
            <a:srgbClr val="66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i="0">
              <a:ea typeface="宋体" pitchFamily="2" charset="-122"/>
            </a:endParaRPr>
          </a:p>
        </p:txBody>
      </p:sp>
      <p:grpSp>
        <p:nvGrpSpPr>
          <p:cNvPr id="2" name="Group 233"/>
          <p:cNvGrpSpPr>
            <a:grpSpLocks/>
          </p:cNvGrpSpPr>
          <p:nvPr/>
        </p:nvGrpSpPr>
        <p:grpSpPr bwMode="auto">
          <a:xfrm>
            <a:off x="808038" y="3205163"/>
            <a:ext cx="1468437" cy="1863725"/>
            <a:chOff x="509" y="2019"/>
            <a:chExt cx="925" cy="1174"/>
          </a:xfrm>
        </p:grpSpPr>
        <p:grpSp>
          <p:nvGrpSpPr>
            <p:cNvPr id="113753" name="Group 231"/>
            <p:cNvGrpSpPr>
              <a:grpSpLocks/>
            </p:cNvGrpSpPr>
            <p:nvPr/>
          </p:nvGrpSpPr>
          <p:grpSpPr bwMode="auto">
            <a:xfrm>
              <a:off x="509" y="2030"/>
              <a:ext cx="925" cy="1163"/>
              <a:chOff x="509" y="2030"/>
              <a:chExt cx="925" cy="1163"/>
            </a:xfrm>
          </p:grpSpPr>
          <p:grpSp>
            <p:nvGrpSpPr>
              <p:cNvPr id="113755" name="Group 219"/>
              <p:cNvGrpSpPr>
                <a:grpSpLocks/>
              </p:cNvGrpSpPr>
              <p:nvPr/>
            </p:nvGrpSpPr>
            <p:grpSpPr bwMode="auto">
              <a:xfrm>
                <a:off x="509" y="2030"/>
                <a:ext cx="925" cy="1163"/>
                <a:chOff x="509" y="2030"/>
                <a:chExt cx="925" cy="1163"/>
              </a:xfrm>
            </p:grpSpPr>
            <p:sp>
              <p:nvSpPr>
                <p:cNvPr id="113762" name="Rectangle 61"/>
                <p:cNvSpPr>
                  <a:spLocks noChangeArrowheads="1"/>
                </p:cNvSpPr>
                <p:nvPr/>
              </p:nvSpPr>
              <p:spPr bwMode="auto">
                <a:xfrm>
                  <a:off x="509" y="2030"/>
                  <a:ext cx="925" cy="1163"/>
                </a:xfrm>
                <a:prstGeom prst="rect">
                  <a:avLst/>
                </a:prstGeom>
                <a:solidFill>
                  <a:srgbClr val="FFCC66"/>
                </a:solidFill>
                <a:ln w="317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nl-NL"/>
                </a:p>
              </p:txBody>
            </p:sp>
            <p:sp>
              <p:nvSpPr>
                <p:cNvPr id="113763" name="Rectangle 71"/>
                <p:cNvSpPr>
                  <a:spLocks noChangeArrowheads="1"/>
                </p:cNvSpPr>
                <p:nvPr/>
              </p:nvSpPr>
              <p:spPr bwMode="auto">
                <a:xfrm>
                  <a:off x="1130" y="2931"/>
                  <a:ext cx="231" cy="175"/>
                </a:xfrm>
                <a:prstGeom prst="rect">
                  <a:avLst/>
                </a:prstGeom>
                <a:solidFill>
                  <a:srgbClr val="E3FFFF"/>
                </a:solidFill>
                <a:ln w="317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nl-NL"/>
                </a:p>
              </p:txBody>
            </p:sp>
            <p:sp>
              <p:nvSpPr>
                <p:cNvPr id="113764" name="Rectangle 72"/>
                <p:cNvSpPr>
                  <a:spLocks noChangeArrowheads="1"/>
                </p:cNvSpPr>
                <p:nvPr/>
              </p:nvSpPr>
              <p:spPr bwMode="auto">
                <a:xfrm>
                  <a:off x="1169" y="2975"/>
                  <a:ext cx="168" cy="9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</a:pPr>
                  <a:r>
                    <a:rPr lang="en-US" altLang="zh-CN" sz="1000" i="0">
                      <a:solidFill>
                        <a:srgbClr val="000000"/>
                      </a:solidFill>
                      <a:ea typeface="宋体" pitchFamily="2" charset="-122"/>
                    </a:rPr>
                    <a:t>POA</a:t>
                  </a:r>
                  <a:endParaRPr lang="en-US" altLang="zh-CN" sz="1400" i="0">
                    <a:ea typeface="宋体" pitchFamily="2" charset="-122"/>
                  </a:endParaRPr>
                </a:p>
              </p:txBody>
            </p:sp>
            <p:sp>
              <p:nvSpPr>
                <p:cNvPr id="113765" name="Rectangle 112"/>
                <p:cNvSpPr>
                  <a:spLocks noChangeArrowheads="1"/>
                </p:cNvSpPr>
                <p:nvPr/>
              </p:nvSpPr>
              <p:spPr bwMode="auto">
                <a:xfrm>
                  <a:off x="1099" y="2452"/>
                  <a:ext cx="246" cy="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</a:pPr>
                  <a:r>
                    <a:rPr lang="en-US" altLang="zh-CN" sz="800">
                      <a:solidFill>
                        <a:srgbClr val="000000"/>
                      </a:solidFill>
                      <a:ea typeface="宋体" pitchFamily="2" charset="-122"/>
                    </a:rPr>
                    <a:t>Callback</a:t>
                  </a:r>
                  <a:endParaRPr lang="en-US" altLang="zh-CN" sz="1400" i="0">
                    <a:ea typeface="宋体" pitchFamily="2" charset="-122"/>
                  </a:endParaRPr>
                </a:p>
              </p:txBody>
            </p:sp>
            <p:sp>
              <p:nvSpPr>
                <p:cNvPr id="113766" name="Rectangle 113"/>
                <p:cNvSpPr>
                  <a:spLocks noChangeArrowheads="1"/>
                </p:cNvSpPr>
                <p:nvPr/>
              </p:nvSpPr>
              <p:spPr bwMode="auto">
                <a:xfrm>
                  <a:off x="1090" y="2530"/>
                  <a:ext cx="283" cy="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</a:pPr>
                  <a:r>
                    <a:rPr lang="en-US" altLang="zh-CN" sz="800">
                      <a:solidFill>
                        <a:srgbClr val="000000"/>
                      </a:solidFill>
                      <a:ea typeface="宋体" pitchFamily="2" charset="-122"/>
                    </a:rPr>
                    <a:t>Interfaces</a:t>
                  </a:r>
                  <a:endParaRPr lang="en-US" altLang="zh-CN" sz="1400" i="0">
                    <a:ea typeface="宋体" pitchFamily="2" charset="-122"/>
                  </a:endParaRPr>
                </a:p>
              </p:txBody>
            </p:sp>
            <p:sp>
              <p:nvSpPr>
                <p:cNvPr id="113767" name="Rectangle 114"/>
                <p:cNvSpPr>
                  <a:spLocks noChangeArrowheads="1"/>
                </p:cNvSpPr>
                <p:nvPr/>
              </p:nvSpPr>
              <p:spPr bwMode="auto">
                <a:xfrm>
                  <a:off x="695" y="2773"/>
                  <a:ext cx="215" cy="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</a:pPr>
                  <a:r>
                    <a:rPr lang="en-US" altLang="zh-CN" sz="800">
                      <a:solidFill>
                        <a:srgbClr val="000000"/>
                      </a:solidFill>
                      <a:ea typeface="宋体" pitchFamily="2" charset="-122"/>
                    </a:rPr>
                    <a:t>Internal</a:t>
                  </a:r>
                  <a:endParaRPr lang="en-US" altLang="zh-CN" sz="1400" i="0">
                    <a:ea typeface="宋体" pitchFamily="2" charset="-122"/>
                  </a:endParaRPr>
                </a:p>
              </p:txBody>
            </p:sp>
            <p:sp>
              <p:nvSpPr>
                <p:cNvPr id="113768" name="Rectangle 115"/>
                <p:cNvSpPr>
                  <a:spLocks noChangeArrowheads="1"/>
                </p:cNvSpPr>
                <p:nvPr/>
              </p:nvSpPr>
              <p:spPr bwMode="auto">
                <a:xfrm>
                  <a:off x="670" y="2850"/>
                  <a:ext cx="283" cy="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</a:pPr>
                  <a:r>
                    <a:rPr lang="en-US" altLang="zh-CN" sz="800">
                      <a:solidFill>
                        <a:srgbClr val="000000"/>
                      </a:solidFill>
                      <a:ea typeface="宋体" pitchFamily="2" charset="-122"/>
                    </a:rPr>
                    <a:t>Interfaces</a:t>
                  </a:r>
                  <a:endParaRPr lang="en-US" altLang="zh-CN" sz="1400" i="0">
                    <a:ea typeface="宋体" pitchFamily="2" charset="-122"/>
                  </a:endParaRPr>
                </a:p>
              </p:txBody>
            </p:sp>
          </p:grpSp>
          <p:sp>
            <p:nvSpPr>
              <p:cNvPr id="113756" name="Freeform 83"/>
              <p:cNvSpPr>
                <a:spLocks/>
              </p:cNvSpPr>
              <p:nvPr/>
            </p:nvSpPr>
            <p:spPr bwMode="auto">
              <a:xfrm>
                <a:off x="1118" y="2640"/>
                <a:ext cx="58" cy="59"/>
              </a:xfrm>
              <a:custGeom>
                <a:avLst/>
                <a:gdLst>
                  <a:gd name="T0" fmla="*/ 0 w 192"/>
                  <a:gd name="T1" fmla="*/ 0 h 193"/>
                  <a:gd name="T2" fmla="*/ 0 w 192"/>
                  <a:gd name="T3" fmla="*/ 0 h 193"/>
                  <a:gd name="T4" fmla="*/ 0 w 192"/>
                  <a:gd name="T5" fmla="*/ 0 h 193"/>
                  <a:gd name="T6" fmla="*/ 0 w 192"/>
                  <a:gd name="T7" fmla="*/ 0 h 193"/>
                  <a:gd name="T8" fmla="*/ 0 w 192"/>
                  <a:gd name="T9" fmla="*/ 0 h 193"/>
                  <a:gd name="T10" fmla="*/ 0 w 192"/>
                  <a:gd name="T11" fmla="*/ 0 h 19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2"/>
                  <a:gd name="T19" fmla="*/ 0 h 193"/>
                  <a:gd name="T20" fmla="*/ 192 w 192"/>
                  <a:gd name="T21" fmla="*/ 193 h 19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2" h="193">
                    <a:moveTo>
                      <a:pt x="0" y="96"/>
                    </a:moveTo>
                    <a:cubicBezTo>
                      <a:pt x="0" y="43"/>
                      <a:pt x="43" y="0"/>
                      <a:pt x="96" y="0"/>
                    </a:cubicBezTo>
                    <a:cubicBezTo>
                      <a:pt x="149" y="0"/>
                      <a:pt x="192" y="43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149"/>
                      <a:pt x="149" y="193"/>
                      <a:pt x="96" y="193"/>
                    </a:cubicBezTo>
                    <a:cubicBezTo>
                      <a:pt x="43" y="193"/>
                      <a:pt x="0" y="14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3757" name="Freeform 84"/>
              <p:cNvSpPr>
                <a:spLocks/>
              </p:cNvSpPr>
              <p:nvPr/>
            </p:nvSpPr>
            <p:spPr bwMode="auto">
              <a:xfrm>
                <a:off x="1118" y="2640"/>
                <a:ext cx="58" cy="59"/>
              </a:xfrm>
              <a:custGeom>
                <a:avLst/>
                <a:gdLst>
                  <a:gd name="T0" fmla="*/ 0 w 77"/>
                  <a:gd name="T1" fmla="*/ 2 h 77"/>
                  <a:gd name="T2" fmla="*/ 2 w 77"/>
                  <a:gd name="T3" fmla="*/ 0 h 77"/>
                  <a:gd name="T4" fmla="*/ 2 w 77"/>
                  <a:gd name="T5" fmla="*/ 2 h 77"/>
                  <a:gd name="T6" fmla="*/ 2 w 77"/>
                  <a:gd name="T7" fmla="*/ 2 h 77"/>
                  <a:gd name="T8" fmla="*/ 2 w 77"/>
                  <a:gd name="T9" fmla="*/ 2 h 77"/>
                  <a:gd name="T10" fmla="*/ 0 w 77"/>
                  <a:gd name="T11" fmla="*/ 2 h 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7"/>
                  <a:gd name="T19" fmla="*/ 0 h 77"/>
                  <a:gd name="T20" fmla="*/ 77 w 77"/>
                  <a:gd name="T21" fmla="*/ 77 h 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7" h="77">
                    <a:moveTo>
                      <a:pt x="0" y="38"/>
                    </a:moveTo>
                    <a:cubicBezTo>
                      <a:pt x="0" y="17"/>
                      <a:pt x="17" y="0"/>
                      <a:pt x="38" y="0"/>
                    </a:cubicBezTo>
                    <a:cubicBezTo>
                      <a:pt x="59" y="0"/>
                      <a:pt x="77" y="17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60"/>
                      <a:pt x="59" y="77"/>
                      <a:pt x="38" y="77"/>
                    </a:cubicBezTo>
                    <a:cubicBezTo>
                      <a:pt x="17" y="77"/>
                      <a:pt x="0" y="60"/>
                      <a:pt x="0" y="38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3758" name="Freeform 85"/>
              <p:cNvSpPr>
                <a:spLocks/>
              </p:cNvSpPr>
              <p:nvPr/>
            </p:nvSpPr>
            <p:spPr bwMode="auto">
              <a:xfrm>
                <a:off x="1118" y="2786"/>
                <a:ext cx="58" cy="58"/>
              </a:xfrm>
              <a:custGeom>
                <a:avLst/>
                <a:gdLst>
                  <a:gd name="T0" fmla="*/ 0 w 192"/>
                  <a:gd name="T1" fmla="*/ 0 h 192"/>
                  <a:gd name="T2" fmla="*/ 0 w 192"/>
                  <a:gd name="T3" fmla="*/ 0 h 192"/>
                  <a:gd name="T4" fmla="*/ 0 w 192"/>
                  <a:gd name="T5" fmla="*/ 0 h 192"/>
                  <a:gd name="T6" fmla="*/ 0 w 192"/>
                  <a:gd name="T7" fmla="*/ 0 h 192"/>
                  <a:gd name="T8" fmla="*/ 0 w 192"/>
                  <a:gd name="T9" fmla="*/ 0 h 192"/>
                  <a:gd name="T10" fmla="*/ 0 w 192"/>
                  <a:gd name="T11" fmla="*/ 0 h 1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2"/>
                  <a:gd name="T19" fmla="*/ 0 h 192"/>
                  <a:gd name="T20" fmla="*/ 192 w 192"/>
                  <a:gd name="T21" fmla="*/ 192 h 19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2" h="192">
                    <a:moveTo>
                      <a:pt x="0" y="96"/>
                    </a:moveTo>
                    <a:cubicBezTo>
                      <a:pt x="0" y="43"/>
                      <a:pt x="43" y="0"/>
                      <a:pt x="96" y="0"/>
                    </a:cubicBezTo>
                    <a:cubicBezTo>
                      <a:pt x="149" y="0"/>
                      <a:pt x="192" y="43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149"/>
                      <a:pt x="149" y="192"/>
                      <a:pt x="96" y="192"/>
                    </a:cubicBezTo>
                    <a:cubicBezTo>
                      <a:pt x="43" y="192"/>
                      <a:pt x="0" y="14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3759" name="Freeform 86"/>
              <p:cNvSpPr>
                <a:spLocks/>
              </p:cNvSpPr>
              <p:nvPr/>
            </p:nvSpPr>
            <p:spPr bwMode="auto">
              <a:xfrm>
                <a:off x="1118" y="2786"/>
                <a:ext cx="58" cy="58"/>
              </a:xfrm>
              <a:custGeom>
                <a:avLst/>
                <a:gdLst>
                  <a:gd name="T0" fmla="*/ 0 w 77"/>
                  <a:gd name="T1" fmla="*/ 2 h 77"/>
                  <a:gd name="T2" fmla="*/ 2 w 77"/>
                  <a:gd name="T3" fmla="*/ 0 h 77"/>
                  <a:gd name="T4" fmla="*/ 2 w 77"/>
                  <a:gd name="T5" fmla="*/ 2 h 77"/>
                  <a:gd name="T6" fmla="*/ 2 w 77"/>
                  <a:gd name="T7" fmla="*/ 2 h 77"/>
                  <a:gd name="T8" fmla="*/ 2 w 77"/>
                  <a:gd name="T9" fmla="*/ 2 h 77"/>
                  <a:gd name="T10" fmla="*/ 0 w 77"/>
                  <a:gd name="T11" fmla="*/ 2 h 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7"/>
                  <a:gd name="T19" fmla="*/ 0 h 77"/>
                  <a:gd name="T20" fmla="*/ 77 w 77"/>
                  <a:gd name="T21" fmla="*/ 77 h 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7" h="77">
                    <a:moveTo>
                      <a:pt x="0" y="38"/>
                    </a:moveTo>
                    <a:cubicBezTo>
                      <a:pt x="0" y="17"/>
                      <a:pt x="17" y="0"/>
                      <a:pt x="38" y="0"/>
                    </a:cubicBezTo>
                    <a:cubicBezTo>
                      <a:pt x="59" y="0"/>
                      <a:pt x="77" y="17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59"/>
                      <a:pt x="59" y="77"/>
                      <a:pt x="38" y="77"/>
                    </a:cubicBezTo>
                    <a:cubicBezTo>
                      <a:pt x="17" y="77"/>
                      <a:pt x="0" y="59"/>
                      <a:pt x="0" y="38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3760" name="Line 92"/>
              <p:cNvSpPr>
                <a:spLocks noChangeShapeType="1"/>
              </p:cNvSpPr>
              <p:nvPr/>
            </p:nvSpPr>
            <p:spPr bwMode="auto">
              <a:xfrm flipH="1">
                <a:off x="1031" y="2669"/>
                <a:ext cx="87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3761" name="Line 93"/>
              <p:cNvSpPr>
                <a:spLocks noChangeShapeType="1"/>
              </p:cNvSpPr>
              <p:nvPr/>
            </p:nvSpPr>
            <p:spPr bwMode="auto">
              <a:xfrm flipH="1">
                <a:off x="1031" y="2815"/>
                <a:ext cx="87" cy="0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</p:grpSp>
        <p:sp>
          <p:nvSpPr>
            <p:cNvPr id="113754" name="Rectangle 116"/>
            <p:cNvSpPr>
              <a:spLocks noChangeArrowheads="1"/>
            </p:cNvSpPr>
            <p:nvPr/>
          </p:nvSpPr>
          <p:spPr bwMode="auto">
            <a:xfrm>
              <a:off x="704" y="2019"/>
              <a:ext cx="56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Container</a:t>
              </a:r>
            </a:p>
          </p:txBody>
        </p:sp>
      </p:grpSp>
      <p:sp>
        <p:nvSpPr>
          <p:cNvPr id="1136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Component Server Features </a:t>
            </a:r>
          </a:p>
        </p:txBody>
      </p:sp>
      <p:sp>
        <p:nvSpPr>
          <p:cNvPr id="386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37063" y="1030288"/>
            <a:ext cx="4592637" cy="4945062"/>
          </a:xfrm>
        </p:spPr>
        <p:txBody>
          <a:bodyPr/>
          <a:lstStyle/>
          <a:p>
            <a:pPr marL="176213" indent="-1762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CCM’s primary enhancement to CORBA 2.x is its focus on </a:t>
            </a:r>
            <a:r>
              <a:rPr lang="en-US" altLang="zh-CN" sz="2000" i="1" smtClean="0">
                <a:ea typeface="宋体" pitchFamily="2" charset="-122"/>
              </a:rPr>
              <a:t>component servers</a:t>
            </a:r>
            <a:r>
              <a:rPr lang="en-US" altLang="zh-CN" sz="2000" smtClean="0">
                <a:ea typeface="宋体" pitchFamily="2" charset="-122"/>
              </a:rPr>
              <a:t> &amp; </a:t>
            </a:r>
            <a:r>
              <a:rPr lang="en-US" altLang="zh-CN" sz="2000" i="1" smtClean="0">
                <a:ea typeface="宋体" pitchFamily="2" charset="-122"/>
              </a:rPr>
              <a:t>application deployment/configuration</a:t>
            </a:r>
          </a:p>
          <a:p>
            <a:pPr marL="176213" indent="-1762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CCM extends CORBA 2.x via</a:t>
            </a:r>
          </a:p>
          <a:p>
            <a:pPr marL="512763" lvl="1" indent="-1762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Higher-level abstractions of common servant usage models</a:t>
            </a:r>
          </a:p>
          <a:p>
            <a:pPr marL="512763" lvl="1" indent="-1762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Tool-based configuration &amp; </a:t>
            </a:r>
            <a:r>
              <a:rPr lang="en-US" altLang="zh-CN" sz="2000" i="1" smtClean="0">
                <a:ea typeface="宋体" pitchFamily="2" charset="-122"/>
              </a:rPr>
              <a:t>meta-programming</a:t>
            </a:r>
            <a:r>
              <a:rPr lang="en-US" altLang="zh-CN" sz="2000" smtClean="0">
                <a:ea typeface="宋体" pitchFamily="2" charset="-122"/>
              </a:rPr>
              <a:t> techniques, e.g.:</a:t>
            </a: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Reusable run-time environment</a:t>
            </a: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Drop in &amp; run</a:t>
            </a:r>
          </a:p>
          <a:p>
            <a:pPr marL="860425" lvl="2" indent="-169863" eaLnBrk="1" hangingPunct="1">
              <a:spcBef>
                <a:spcPct val="40000"/>
              </a:spcBef>
            </a:pPr>
            <a:r>
              <a:rPr lang="en-US" altLang="zh-CN" smtClean="0">
                <a:ea typeface="宋体" pitchFamily="2" charset="-122"/>
              </a:rPr>
              <a:t>Transparent to clients</a:t>
            </a:r>
          </a:p>
          <a:p>
            <a:pPr marL="176213" indent="-1762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The CCM </a:t>
            </a:r>
            <a:r>
              <a:rPr lang="en-US" altLang="zh-CN" sz="2000" i="1" smtClean="0">
                <a:ea typeface="宋体" pitchFamily="2" charset="-122"/>
              </a:rPr>
              <a:t>container framework</a:t>
            </a:r>
            <a:r>
              <a:rPr lang="en-US" altLang="zh-CN" sz="2000" smtClean="0">
                <a:ea typeface="宋体" pitchFamily="2" charset="-122"/>
              </a:rPr>
              <a:t> is central to this support</a:t>
            </a:r>
          </a:p>
        </p:txBody>
      </p:sp>
      <p:sp>
        <p:nvSpPr>
          <p:cNvPr id="113670" name="Line 16"/>
          <p:cNvSpPr>
            <a:spLocks noChangeShapeType="1"/>
          </p:cNvSpPr>
          <p:nvPr/>
        </p:nvSpPr>
        <p:spPr bwMode="auto">
          <a:xfrm>
            <a:off x="1735138" y="1738313"/>
            <a:ext cx="879475" cy="2265362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13671" name="Line 17"/>
          <p:cNvSpPr>
            <a:spLocks noChangeShapeType="1"/>
          </p:cNvSpPr>
          <p:nvPr/>
        </p:nvSpPr>
        <p:spPr bwMode="auto">
          <a:xfrm flipH="1">
            <a:off x="2679700" y="1585913"/>
            <a:ext cx="823913" cy="2005012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13672" name="Rectangle 56"/>
          <p:cNvSpPr>
            <a:spLocks noChangeArrowheads="1"/>
          </p:cNvSpPr>
          <p:nvPr/>
        </p:nvSpPr>
        <p:spPr bwMode="auto">
          <a:xfrm>
            <a:off x="911225" y="1290638"/>
            <a:ext cx="974725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zh-CN" sz="2400" i="0">
                <a:latin typeface="Arial Unicode MS" pitchFamily="34" charset="-128"/>
                <a:ea typeface="宋体" pitchFamily="2" charset="-122"/>
              </a:rPr>
              <a:t>Client</a:t>
            </a:r>
          </a:p>
        </p:txBody>
      </p:sp>
      <p:sp>
        <p:nvSpPr>
          <p:cNvPr id="113673" name="Rectangle 5"/>
          <p:cNvSpPr>
            <a:spLocks noChangeArrowheads="1"/>
          </p:cNvSpPr>
          <p:nvPr/>
        </p:nvSpPr>
        <p:spPr bwMode="auto">
          <a:xfrm>
            <a:off x="2770188" y="1254125"/>
            <a:ext cx="974725" cy="46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zh-CN" sz="2400" i="0">
                <a:latin typeface="Arial Unicode MS" pitchFamily="34" charset="-128"/>
                <a:ea typeface="宋体" pitchFamily="2" charset="-122"/>
              </a:rPr>
              <a:t>Client</a:t>
            </a:r>
          </a:p>
        </p:txBody>
      </p:sp>
      <p:sp>
        <p:nvSpPr>
          <p:cNvPr id="113674" name="Line 57"/>
          <p:cNvSpPr>
            <a:spLocks noChangeShapeType="1"/>
          </p:cNvSpPr>
          <p:nvPr/>
        </p:nvSpPr>
        <p:spPr bwMode="auto">
          <a:xfrm flipH="1">
            <a:off x="592138" y="1736725"/>
            <a:ext cx="463550" cy="184785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13675" name="Rectangle 60"/>
          <p:cNvSpPr>
            <a:spLocks noChangeArrowheads="1"/>
          </p:cNvSpPr>
          <p:nvPr/>
        </p:nvSpPr>
        <p:spPr bwMode="auto">
          <a:xfrm>
            <a:off x="1252538" y="5216525"/>
            <a:ext cx="2228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 i="0">
                <a:ea typeface="宋体" pitchFamily="2" charset="-122"/>
              </a:rPr>
              <a:t>Component Server</a:t>
            </a:r>
          </a:p>
        </p:txBody>
      </p:sp>
      <p:sp>
        <p:nvSpPr>
          <p:cNvPr id="113676" name="Freeform 62"/>
          <p:cNvSpPr>
            <a:spLocks/>
          </p:cNvSpPr>
          <p:nvPr/>
        </p:nvSpPr>
        <p:spPr bwMode="auto">
          <a:xfrm>
            <a:off x="900113" y="3868738"/>
            <a:ext cx="736600" cy="1108075"/>
          </a:xfrm>
          <a:custGeom>
            <a:avLst/>
            <a:gdLst>
              <a:gd name="T0" fmla="*/ 2147483647 w 1537"/>
              <a:gd name="T1" fmla="*/ 2147483647 h 2308"/>
              <a:gd name="T2" fmla="*/ 2147483647 w 1537"/>
              <a:gd name="T3" fmla="*/ 2147483647 h 2308"/>
              <a:gd name="T4" fmla="*/ 2147483647 w 1537"/>
              <a:gd name="T5" fmla="*/ 2147483647 h 2308"/>
              <a:gd name="T6" fmla="*/ 2147483647 w 1537"/>
              <a:gd name="T7" fmla="*/ 2147483647 h 2308"/>
              <a:gd name="T8" fmla="*/ 2147483647 w 1537"/>
              <a:gd name="T9" fmla="*/ 0 h 2308"/>
              <a:gd name="T10" fmla="*/ 2147483647 w 1537"/>
              <a:gd name="T11" fmla="*/ 0 h 2308"/>
              <a:gd name="T12" fmla="*/ 2147483647 w 1537"/>
              <a:gd name="T13" fmla="*/ 0 h 2308"/>
              <a:gd name="T14" fmla="*/ 0 w 1537"/>
              <a:gd name="T15" fmla="*/ 2147483647 h 2308"/>
              <a:gd name="T16" fmla="*/ 0 w 1537"/>
              <a:gd name="T17" fmla="*/ 2147483647 h 2308"/>
              <a:gd name="T18" fmla="*/ 0 w 1537"/>
              <a:gd name="T19" fmla="*/ 2147483647 h 2308"/>
              <a:gd name="T20" fmla="*/ 2147483647 w 1537"/>
              <a:gd name="T21" fmla="*/ 2147483647 h 2308"/>
              <a:gd name="T22" fmla="*/ 2147483647 w 1537"/>
              <a:gd name="T23" fmla="*/ 2147483647 h 2308"/>
              <a:gd name="T24" fmla="*/ 2147483647 w 1537"/>
              <a:gd name="T25" fmla="*/ 2147483647 h 23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2308"/>
              <a:gd name="T41" fmla="*/ 1537 w 1537"/>
              <a:gd name="T42" fmla="*/ 2308 h 23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2308">
                <a:moveTo>
                  <a:pt x="1345" y="2308"/>
                </a:moveTo>
                <a:cubicBezTo>
                  <a:pt x="1451" y="2308"/>
                  <a:pt x="1537" y="2222"/>
                  <a:pt x="1537" y="2115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2115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solidFill>
            <a:srgbClr val="BD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3677" name="Freeform 63"/>
          <p:cNvSpPr>
            <a:spLocks/>
          </p:cNvSpPr>
          <p:nvPr/>
        </p:nvSpPr>
        <p:spPr bwMode="auto">
          <a:xfrm>
            <a:off x="900113" y="3868738"/>
            <a:ext cx="736600" cy="1108075"/>
          </a:xfrm>
          <a:custGeom>
            <a:avLst/>
            <a:gdLst>
              <a:gd name="T0" fmla="*/ 2147483647 w 1537"/>
              <a:gd name="T1" fmla="*/ 2147483647 h 2308"/>
              <a:gd name="T2" fmla="*/ 2147483647 w 1537"/>
              <a:gd name="T3" fmla="*/ 2147483647 h 2308"/>
              <a:gd name="T4" fmla="*/ 2147483647 w 1537"/>
              <a:gd name="T5" fmla="*/ 2147483647 h 2308"/>
              <a:gd name="T6" fmla="*/ 2147483647 w 1537"/>
              <a:gd name="T7" fmla="*/ 2147483647 h 2308"/>
              <a:gd name="T8" fmla="*/ 2147483647 w 1537"/>
              <a:gd name="T9" fmla="*/ 0 h 2308"/>
              <a:gd name="T10" fmla="*/ 2147483647 w 1537"/>
              <a:gd name="T11" fmla="*/ 0 h 2308"/>
              <a:gd name="T12" fmla="*/ 2147483647 w 1537"/>
              <a:gd name="T13" fmla="*/ 0 h 2308"/>
              <a:gd name="T14" fmla="*/ 0 w 1537"/>
              <a:gd name="T15" fmla="*/ 2147483647 h 2308"/>
              <a:gd name="T16" fmla="*/ 0 w 1537"/>
              <a:gd name="T17" fmla="*/ 2147483647 h 2308"/>
              <a:gd name="T18" fmla="*/ 0 w 1537"/>
              <a:gd name="T19" fmla="*/ 2147483647 h 2308"/>
              <a:gd name="T20" fmla="*/ 2147483647 w 1537"/>
              <a:gd name="T21" fmla="*/ 2147483647 h 2308"/>
              <a:gd name="T22" fmla="*/ 2147483647 w 1537"/>
              <a:gd name="T23" fmla="*/ 2147483647 h 2308"/>
              <a:gd name="T24" fmla="*/ 2147483647 w 1537"/>
              <a:gd name="T25" fmla="*/ 2147483647 h 23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2308"/>
              <a:gd name="T41" fmla="*/ 1537 w 1537"/>
              <a:gd name="T42" fmla="*/ 2308 h 23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2308">
                <a:moveTo>
                  <a:pt x="1345" y="2308"/>
                </a:moveTo>
                <a:cubicBezTo>
                  <a:pt x="1451" y="2308"/>
                  <a:pt x="1537" y="2222"/>
                  <a:pt x="1537" y="2115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2115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solidFill>
            <a:srgbClr val="EAEAEA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3678" name="Rectangle 64"/>
          <p:cNvSpPr>
            <a:spLocks noChangeArrowheads="1"/>
          </p:cNvSpPr>
          <p:nvPr/>
        </p:nvSpPr>
        <p:spPr bwMode="auto">
          <a:xfrm>
            <a:off x="1033463" y="3908425"/>
            <a:ext cx="450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 i="0">
                <a:solidFill>
                  <a:srgbClr val="000000"/>
                </a:solidFill>
                <a:ea typeface="宋体" pitchFamily="2" charset="-122"/>
              </a:rPr>
              <a:t>CORBA</a:t>
            </a:r>
            <a:endParaRPr lang="en-US" altLang="zh-CN" sz="1400" i="0">
              <a:ea typeface="宋体" pitchFamily="2" charset="-122"/>
            </a:endParaRPr>
          </a:p>
        </p:txBody>
      </p:sp>
      <p:sp>
        <p:nvSpPr>
          <p:cNvPr id="113679" name="Rectangle 65"/>
          <p:cNvSpPr>
            <a:spLocks noChangeArrowheads="1"/>
          </p:cNvSpPr>
          <p:nvPr/>
        </p:nvSpPr>
        <p:spPr bwMode="auto">
          <a:xfrm>
            <a:off x="957263" y="4062413"/>
            <a:ext cx="65246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 i="0">
                <a:solidFill>
                  <a:srgbClr val="000000"/>
                </a:solidFill>
                <a:ea typeface="宋体" pitchFamily="2" charset="-122"/>
              </a:rPr>
              <a:t>Component</a:t>
            </a:r>
            <a:endParaRPr lang="en-US" altLang="zh-CN" sz="1400" i="0">
              <a:ea typeface="宋体" pitchFamily="2" charset="-122"/>
            </a:endParaRPr>
          </a:p>
        </p:txBody>
      </p:sp>
      <p:sp>
        <p:nvSpPr>
          <p:cNvPr id="113680" name="Freeform 66"/>
          <p:cNvSpPr>
            <a:spLocks/>
          </p:cNvSpPr>
          <p:nvPr/>
        </p:nvSpPr>
        <p:spPr bwMode="auto">
          <a:xfrm>
            <a:off x="900113" y="3454400"/>
            <a:ext cx="736600" cy="368300"/>
          </a:xfrm>
          <a:custGeom>
            <a:avLst/>
            <a:gdLst>
              <a:gd name="T0" fmla="*/ 2147483647 w 1537"/>
              <a:gd name="T1" fmla="*/ 2147483647 h 769"/>
              <a:gd name="T2" fmla="*/ 2147483647 w 1537"/>
              <a:gd name="T3" fmla="*/ 2147483647 h 769"/>
              <a:gd name="T4" fmla="*/ 2147483647 w 1537"/>
              <a:gd name="T5" fmla="*/ 2147483647 h 769"/>
              <a:gd name="T6" fmla="*/ 2147483647 w 1537"/>
              <a:gd name="T7" fmla="*/ 2147483647 h 769"/>
              <a:gd name="T8" fmla="*/ 2147483647 w 1537"/>
              <a:gd name="T9" fmla="*/ 0 h 769"/>
              <a:gd name="T10" fmla="*/ 2147483647 w 1537"/>
              <a:gd name="T11" fmla="*/ 0 h 769"/>
              <a:gd name="T12" fmla="*/ 2147483647 w 1537"/>
              <a:gd name="T13" fmla="*/ 0 h 769"/>
              <a:gd name="T14" fmla="*/ 0 w 1537"/>
              <a:gd name="T15" fmla="*/ 2147483647 h 769"/>
              <a:gd name="T16" fmla="*/ 0 w 1537"/>
              <a:gd name="T17" fmla="*/ 2147483647 h 769"/>
              <a:gd name="T18" fmla="*/ 0 w 1537"/>
              <a:gd name="T19" fmla="*/ 2147483647 h 769"/>
              <a:gd name="T20" fmla="*/ 2147483647 w 1537"/>
              <a:gd name="T21" fmla="*/ 2147483647 h 769"/>
              <a:gd name="T22" fmla="*/ 2147483647 w 1537"/>
              <a:gd name="T23" fmla="*/ 2147483647 h 769"/>
              <a:gd name="T24" fmla="*/ 2147483647 w 1537"/>
              <a:gd name="T25" fmla="*/ 2147483647 h 76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769"/>
              <a:gd name="T41" fmla="*/ 1537 w 1537"/>
              <a:gd name="T42" fmla="*/ 769 h 76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769">
                <a:moveTo>
                  <a:pt x="1345" y="769"/>
                </a:moveTo>
                <a:cubicBezTo>
                  <a:pt x="1451" y="769"/>
                  <a:pt x="1537" y="683"/>
                  <a:pt x="1537" y="577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577"/>
                </a:lnTo>
                <a:cubicBezTo>
                  <a:pt x="0" y="683"/>
                  <a:pt x="86" y="769"/>
                  <a:pt x="192" y="769"/>
                </a:cubicBezTo>
                <a:lnTo>
                  <a:pt x="1345" y="769"/>
                </a:lnTo>
                <a:close/>
              </a:path>
            </a:pathLst>
          </a:custGeom>
          <a:solidFill>
            <a:srgbClr val="BD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3681" name="Freeform 67"/>
          <p:cNvSpPr>
            <a:spLocks/>
          </p:cNvSpPr>
          <p:nvPr/>
        </p:nvSpPr>
        <p:spPr bwMode="auto">
          <a:xfrm>
            <a:off x="900113" y="3454400"/>
            <a:ext cx="736600" cy="368300"/>
          </a:xfrm>
          <a:custGeom>
            <a:avLst/>
            <a:gdLst>
              <a:gd name="T0" fmla="*/ 2147483647 w 1537"/>
              <a:gd name="T1" fmla="*/ 2147483647 h 769"/>
              <a:gd name="T2" fmla="*/ 2147483647 w 1537"/>
              <a:gd name="T3" fmla="*/ 2147483647 h 769"/>
              <a:gd name="T4" fmla="*/ 2147483647 w 1537"/>
              <a:gd name="T5" fmla="*/ 2147483647 h 769"/>
              <a:gd name="T6" fmla="*/ 2147483647 w 1537"/>
              <a:gd name="T7" fmla="*/ 2147483647 h 769"/>
              <a:gd name="T8" fmla="*/ 2147483647 w 1537"/>
              <a:gd name="T9" fmla="*/ 0 h 769"/>
              <a:gd name="T10" fmla="*/ 2147483647 w 1537"/>
              <a:gd name="T11" fmla="*/ 0 h 769"/>
              <a:gd name="T12" fmla="*/ 2147483647 w 1537"/>
              <a:gd name="T13" fmla="*/ 0 h 769"/>
              <a:gd name="T14" fmla="*/ 0 w 1537"/>
              <a:gd name="T15" fmla="*/ 2147483647 h 769"/>
              <a:gd name="T16" fmla="*/ 0 w 1537"/>
              <a:gd name="T17" fmla="*/ 2147483647 h 769"/>
              <a:gd name="T18" fmla="*/ 0 w 1537"/>
              <a:gd name="T19" fmla="*/ 2147483647 h 769"/>
              <a:gd name="T20" fmla="*/ 2147483647 w 1537"/>
              <a:gd name="T21" fmla="*/ 2147483647 h 769"/>
              <a:gd name="T22" fmla="*/ 2147483647 w 1537"/>
              <a:gd name="T23" fmla="*/ 2147483647 h 769"/>
              <a:gd name="T24" fmla="*/ 2147483647 w 1537"/>
              <a:gd name="T25" fmla="*/ 2147483647 h 76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769"/>
              <a:gd name="T41" fmla="*/ 1537 w 1537"/>
              <a:gd name="T42" fmla="*/ 769 h 76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769">
                <a:moveTo>
                  <a:pt x="1345" y="769"/>
                </a:moveTo>
                <a:cubicBezTo>
                  <a:pt x="1451" y="769"/>
                  <a:pt x="1537" y="683"/>
                  <a:pt x="1537" y="577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577"/>
                </a:lnTo>
                <a:cubicBezTo>
                  <a:pt x="0" y="683"/>
                  <a:pt x="86" y="769"/>
                  <a:pt x="192" y="769"/>
                </a:cubicBezTo>
                <a:lnTo>
                  <a:pt x="1345" y="769"/>
                </a:lnTo>
                <a:close/>
              </a:path>
            </a:pathLst>
          </a:custGeom>
          <a:solidFill>
            <a:srgbClr val="EAEAEA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3682" name="Rectangle 68"/>
          <p:cNvSpPr>
            <a:spLocks noChangeArrowheads="1"/>
          </p:cNvSpPr>
          <p:nvPr/>
        </p:nvSpPr>
        <p:spPr bwMode="auto">
          <a:xfrm>
            <a:off x="957263" y="3494088"/>
            <a:ext cx="65246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 i="0">
                <a:solidFill>
                  <a:srgbClr val="000000"/>
                </a:solidFill>
                <a:ea typeface="宋体" pitchFamily="2" charset="-122"/>
              </a:rPr>
              <a:t>Component</a:t>
            </a:r>
            <a:endParaRPr lang="en-US" altLang="zh-CN" sz="1400" i="0">
              <a:ea typeface="宋体" pitchFamily="2" charset="-122"/>
            </a:endParaRPr>
          </a:p>
        </p:txBody>
      </p:sp>
      <p:sp>
        <p:nvSpPr>
          <p:cNvPr id="113683" name="Rectangle 69"/>
          <p:cNvSpPr>
            <a:spLocks noChangeArrowheads="1"/>
          </p:cNvSpPr>
          <p:nvPr/>
        </p:nvSpPr>
        <p:spPr bwMode="auto">
          <a:xfrm>
            <a:off x="1095375" y="3640138"/>
            <a:ext cx="3381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 i="0">
                <a:solidFill>
                  <a:srgbClr val="000000"/>
                </a:solidFill>
                <a:ea typeface="宋体" pitchFamily="2" charset="-122"/>
              </a:rPr>
              <a:t>Home</a:t>
            </a:r>
            <a:endParaRPr lang="en-US" altLang="zh-CN" sz="1400" i="0">
              <a:ea typeface="宋体" pitchFamily="2" charset="-122"/>
            </a:endParaRPr>
          </a:p>
        </p:txBody>
      </p:sp>
      <p:grpSp>
        <p:nvGrpSpPr>
          <p:cNvPr id="113684" name="Group 228"/>
          <p:cNvGrpSpPr>
            <a:grpSpLocks/>
          </p:cNvGrpSpPr>
          <p:nvPr/>
        </p:nvGrpSpPr>
        <p:grpSpPr bwMode="auto">
          <a:xfrm>
            <a:off x="322263" y="3590925"/>
            <a:ext cx="577850" cy="1171575"/>
            <a:chOff x="203" y="2262"/>
            <a:chExt cx="364" cy="738"/>
          </a:xfrm>
        </p:grpSpPr>
        <p:sp>
          <p:nvSpPr>
            <p:cNvPr id="113742" name="Freeform 73"/>
            <p:cNvSpPr>
              <a:spLocks/>
            </p:cNvSpPr>
            <p:nvPr/>
          </p:nvSpPr>
          <p:spPr bwMode="auto">
            <a:xfrm>
              <a:off x="335" y="2262"/>
              <a:ext cx="58" cy="58"/>
            </a:xfrm>
            <a:custGeom>
              <a:avLst/>
              <a:gdLst>
                <a:gd name="T0" fmla="*/ 0 w 192"/>
                <a:gd name="T1" fmla="*/ 0 h 193"/>
                <a:gd name="T2" fmla="*/ 0 w 192"/>
                <a:gd name="T3" fmla="*/ 0 h 193"/>
                <a:gd name="T4" fmla="*/ 0 w 192"/>
                <a:gd name="T5" fmla="*/ 0 h 193"/>
                <a:gd name="T6" fmla="*/ 0 w 192"/>
                <a:gd name="T7" fmla="*/ 0 h 193"/>
                <a:gd name="T8" fmla="*/ 0 w 192"/>
                <a:gd name="T9" fmla="*/ 0 h 193"/>
                <a:gd name="T10" fmla="*/ 0 w 192"/>
                <a:gd name="T11" fmla="*/ 0 h 1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93"/>
                <a:gd name="T20" fmla="*/ 192 w 192"/>
                <a:gd name="T21" fmla="*/ 193 h 19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93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2" y="149"/>
                    <a:pt x="149" y="193"/>
                    <a:pt x="96" y="193"/>
                  </a:cubicBezTo>
                  <a:cubicBezTo>
                    <a:pt x="43" y="193"/>
                    <a:pt x="0" y="149"/>
                    <a:pt x="0" y="96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43" name="Freeform 74"/>
            <p:cNvSpPr>
              <a:spLocks/>
            </p:cNvSpPr>
            <p:nvPr/>
          </p:nvSpPr>
          <p:spPr bwMode="auto">
            <a:xfrm>
              <a:off x="335" y="2262"/>
              <a:ext cx="58" cy="58"/>
            </a:xfrm>
            <a:custGeom>
              <a:avLst/>
              <a:gdLst>
                <a:gd name="T0" fmla="*/ 0 w 77"/>
                <a:gd name="T1" fmla="*/ 2 h 77"/>
                <a:gd name="T2" fmla="*/ 2 w 77"/>
                <a:gd name="T3" fmla="*/ 0 h 77"/>
                <a:gd name="T4" fmla="*/ 2 w 77"/>
                <a:gd name="T5" fmla="*/ 2 h 77"/>
                <a:gd name="T6" fmla="*/ 2 w 77"/>
                <a:gd name="T7" fmla="*/ 2 h 77"/>
                <a:gd name="T8" fmla="*/ 2 w 77"/>
                <a:gd name="T9" fmla="*/ 2 h 77"/>
                <a:gd name="T10" fmla="*/ 0 w 77"/>
                <a:gd name="T11" fmla="*/ 2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7"/>
                <a:gd name="T19" fmla="*/ 0 h 77"/>
                <a:gd name="T20" fmla="*/ 77 w 77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7" h="77">
                  <a:moveTo>
                    <a:pt x="0" y="39"/>
                  </a:moveTo>
                  <a:cubicBezTo>
                    <a:pt x="0" y="18"/>
                    <a:pt x="17" y="0"/>
                    <a:pt x="38" y="0"/>
                  </a:cubicBezTo>
                  <a:cubicBezTo>
                    <a:pt x="60" y="0"/>
                    <a:pt x="77" y="18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60"/>
                    <a:pt x="60" y="77"/>
                    <a:pt x="38" y="77"/>
                  </a:cubicBezTo>
                  <a:cubicBezTo>
                    <a:pt x="17" y="77"/>
                    <a:pt x="0" y="60"/>
                    <a:pt x="0" y="39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44" name="Freeform 75"/>
            <p:cNvSpPr>
              <a:spLocks/>
            </p:cNvSpPr>
            <p:nvPr/>
          </p:nvSpPr>
          <p:spPr bwMode="auto">
            <a:xfrm>
              <a:off x="335" y="2524"/>
              <a:ext cx="58" cy="58"/>
            </a:xfrm>
            <a:custGeom>
              <a:avLst/>
              <a:gdLst>
                <a:gd name="T0" fmla="*/ 0 w 192"/>
                <a:gd name="T1" fmla="*/ 0 h 192"/>
                <a:gd name="T2" fmla="*/ 0 w 192"/>
                <a:gd name="T3" fmla="*/ 0 h 192"/>
                <a:gd name="T4" fmla="*/ 0 w 192"/>
                <a:gd name="T5" fmla="*/ 0 h 192"/>
                <a:gd name="T6" fmla="*/ 0 w 192"/>
                <a:gd name="T7" fmla="*/ 0 h 192"/>
                <a:gd name="T8" fmla="*/ 0 w 192"/>
                <a:gd name="T9" fmla="*/ 0 h 192"/>
                <a:gd name="T10" fmla="*/ 0 w 192"/>
                <a:gd name="T11" fmla="*/ 0 h 1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92"/>
                <a:gd name="T20" fmla="*/ 192 w 192"/>
                <a:gd name="T21" fmla="*/ 192 h 1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92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2" y="149"/>
                    <a:pt x="149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45" name="Freeform 76"/>
            <p:cNvSpPr>
              <a:spLocks/>
            </p:cNvSpPr>
            <p:nvPr/>
          </p:nvSpPr>
          <p:spPr bwMode="auto">
            <a:xfrm>
              <a:off x="335" y="2524"/>
              <a:ext cx="58" cy="58"/>
            </a:xfrm>
            <a:custGeom>
              <a:avLst/>
              <a:gdLst>
                <a:gd name="T0" fmla="*/ 0 w 77"/>
                <a:gd name="T1" fmla="*/ 2 h 76"/>
                <a:gd name="T2" fmla="*/ 2 w 77"/>
                <a:gd name="T3" fmla="*/ 0 h 76"/>
                <a:gd name="T4" fmla="*/ 2 w 77"/>
                <a:gd name="T5" fmla="*/ 2 h 76"/>
                <a:gd name="T6" fmla="*/ 2 w 77"/>
                <a:gd name="T7" fmla="*/ 2 h 76"/>
                <a:gd name="T8" fmla="*/ 2 w 77"/>
                <a:gd name="T9" fmla="*/ 2 h 76"/>
                <a:gd name="T10" fmla="*/ 0 w 77"/>
                <a:gd name="T11" fmla="*/ 2 h 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7"/>
                <a:gd name="T19" fmla="*/ 0 h 76"/>
                <a:gd name="T20" fmla="*/ 77 w 77"/>
                <a:gd name="T21" fmla="*/ 76 h 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7" h="76">
                  <a:moveTo>
                    <a:pt x="0" y="38"/>
                  </a:moveTo>
                  <a:cubicBezTo>
                    <a:pt x="0" y="17"/>
                    <a:pt x="17" y="0"/>
                    <a:pt x="38" y="0"/>
                  </a:cubicBezTo>
                  <a:cubicBezTo>
                    <a:pt x="60" y="0"/>
                    <a:pt x="77" y="17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59"/>
                    <a:pt x="60" y="76"/>
                    <a:pt x="38" y="76"/>
                  </a:cubicBezTo>
                  <a:cubicBezTo>
                    <a:pt x="17" y="76"/>
                    <a:pt x="0" y="59"/>
                    <a:pt x="0" y="38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46" name="Freeform 77"/>
            <p:cNvSpPr>
              <a:spLocks/>
            </p:cNvSpPr>
            <p:nvPr/>
          </p:nvSpPr>
          <p:spPr bwMode="auto">
            <a:xfrm>
              <a:off x="335" y="2699"/>
              <a:ext cx="58" cy="58"/>
            </a:xfrm>
            <a:custGeom>
              <a:avLst/>
              <a:gdLst>
                <a:gd name="T0" fmla="*/ 0 w 192"/>
                <a:gd name="T1" fmla="*/ 0 h 192"/>
                <a:gd name="T2" fmla="*/ 0 w 192"/>
                <a:gd name="T3" fmla="*/ 0 h 192"/>
                <a:gd name="T4" fmla="*/ 0 w 192"/>
                <a:gd name="T5" fmla="*/ 0 h 192"/>
                <a:gd name="T6" fmla="*/ 0 w 192"/>
                <a:gd name="T7" fmla="*/ 0 h 192"/>
                <a:gd name="T8" fmla="*/ 0 w 192"/>
                <a:gd name="T9" fmla="*/ 0 h 192"/>
                <a:gd name="T10" fmla="*/ 0 w 192"/>
                <a:gd name="T11" fmla="*/ 0 h 1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92"/>
                <a:gd name="T20" fmla="*/ 192 w 192"/>
                <a:gd name="T21" fmla="*/ 192 h 1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92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2" y="149"/>
                    <a:pt x="149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47" name="Freeform 78"/>
            <p:cNvSpPr>
              <a:spLocks/>
            </p:cNvSpPr>
            <p:nvPr/>
          </p:nvSpPr>
          <p:spPr bwMode="auto">
            <a:xfrm>
              <a:off x="335" y="2699"/>
              <a:ext cx="58" cy="58"/>
            </a:xfrm>
            <a:custGeom>
              <a:avLst/>
              <a:gdLst>
                <a:gd name="T0" fmla="*/ 0 w 77"/>
                <a:gd name="T1" fmla="*/ 2 h 77"/>
                <a:gd name="T2" fmla="*/ 2 w 77"/>
                <a:gd name="T3" fmla="*/ 0 h 77"/>
                <a:gd name="T4" fmla="*/ 2 w 77"/>
                <a:gd name="T5" fmla="*/ 2 h 77"/>
                <a:gd name="T6" fmla="*/ 2 w 77"/>
                <a:gd name="T7" fmla="*/ 2 h 77"/>
                <a:gd name="T8" fmla="*/ 2 w 77"/>
                <a:gd name="T9" fmla="*/ 2 h 77"/>
                <a:gd name="T10" fmla="*/ 0 w 77"/>
                <a:gd name="T11" fmla="*/ 2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7"/>
                <a:gd name="T19" fmla="*/ 0 h 77"/>
                <a:gd name="T20" fmla="*/ 77 w 77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7" h="77">
                  <a:moveTo>
                    <a:pt x="0" y="38"/>
                  </a:moveTo>
                  <a:cubicBezTo>
                    <a:pt x="0" y="17"/>
                    <a:pt x="17" y="0"/>
                    <a:pt x="38" y="0"/>
                  </a:cubicBezTo>
                  <a:cubicBezTo>
                    <a:pt x="60" y="0"/>
                    <a:pt x="77" y="17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59"/>
                    <a:pt x="60" y="77"/>
                    <a:pt x="38" y="77"/>
                  </a:cubicBezTo>
                  <a:cubicBezTo>
                    <a:pt x="17" y="77"/>
                    <a:pt x="0" y="59"/>
                    <a:pt x="0" y="38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48" name="Line 87"/>
            <p:cNvSpPr>
              <a:spLocks noChangeShapeType="1"/>
            </p:cNvSpPr>
            <p:nvPr/>
          </p:nvSpPr>
          <p:spPr bwMode="auto">
            <a:xfrm>
              <a:off x="393" y="2292"/>
              <a:ext cx="174" cy="0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49" name="Line 88"/>
            <p:cNvSpPr>
              <a:spLocks noChangeShapeType="1"/>
            </p:cNvSpPr>
            <p:nvPr/>
          </p:nvSpPr>
          <p:spPr bwMode="auto">
            <a:xfrm>
              <a:off x="393" y="2553"/>
              <a:ext cx="174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50" name="Line 89"/>
            <p:cNvSpPr>
              <a:spLocks noChangeShapeType="1"/>
            </p:cNvSpPr>
            <p:nvPr/>
          </p:nvSpPr>
          <p:spPr bwMode="auto">
            <a:xfrm>
              <a:off x="393" y="2727"/>
              <a:ext cx="174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51" name="Rectangle 175"/>
            <p:cNvSpPr>
              <a:spLocks noChangeArrowheads="1"/>
            </p:cNvSpPr>
            <p:nvPr/>
          </p:nvSpPr>
          <p:spPr bwMode="auto">
            <a:xfrm>
              <a:off x="228" y="2834"/>
              <a:ext cx="23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>
                  <a:solidFill>
                    <a:srgbClr val="000000"/>
                  </a:solidFill>
                  <a:ea typeface="宋体" pitchFamily="2" charset="-122"/>
                </a:rPr>
                <a:t>External</a:t>
              </a:r>
              <a:endParaRPr lang="en-US" altLang="zh-CN" sz="1400" i="0">
                <a:ea typeface="宋体" pitchFamily="2" charset="-122"/>
              </a:endParaRPr>
            </a:p>
          </p:txBody>
        </p:sp>
        <p:sp>
          <p:nvSpPr>
            <p:cNvPr id="113752" name="Rectangle 176"/>
            <p:cNvSpPr>
              <a:spLocks noChangeArrowheads="1"/>
            </p:cNvSpPr>
            <p:nvPr/>
          </p:nvSpPr>
          <p:spPr bwMode="auto">
            <a:xfrm>
              <a:off x="203" y="2923"/>
              <a:ext cx="283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>
                  <a:solidFill>
                    <a:srgbClr val="000000"/>
                  </a:solidFill>
                  <a:ea typeface="宋体" pitchFamily="2" charset="-122"/>
                </a:rPr>
                <a:t>Interfaces</a:t>
              </a:r>
              <a:endParaRPr lang="en-US" altLang="zh-CN" sz="1400" i="0">
                <a:ea typeface="宋体" pitchFamily="2" charset="-122"/>
              </a:endParaRPr>
            </a:p>
          </p:txBody>
        </p:sp>
      </p:grpSp>
      <p:grpSp>
        <p:nvGrpSpPr>
          <p:cNvPr id="6" name="Group 232"/>
          <p:cNvGrpSpPr>
            <a:grpSpLocks/>
          </p:cNvGrpSpPr>
          <p:nvPr/>
        </p:nvGrpSpPr>
        <p:grpSpPr bwMode="auto">
          <a:xfrm>
            <a:off x="1065213" y="4365625"/>
            <a:ext cx="449262" cy="611188"/>
            <a:chOff x="671" y="2750"/>
            <a:chExt cx="283" cy="385"/>
          </a:xfrm>
        </p:grpSpPr>
        <p:sp>
          <p:nvSpPr>
            <p:cNvPr id="113733" name="Freeform 79"/>
            <p:cNvSpPr>
              <a:spLocks/>
            </p:cNvSpPr>
            <p:nvPr/>
          </p:nvSpPr>
          <p:spPr bwMode="auto">
            <a:xfrm>
              <a:off x="683" y="2931"/>
              <a:ext cx="58" cy="58"/>
            </a:xfrm>
            <a:custGeom>
              <a:avLst/>
              <a:gdLst>
                <a:gd name="T0" fmla="*/ 0 w 192"/>
                <a:gd name="T1" fmla="*/ 0 h 192"/>
                <a:gd name="T2" fmla="*/ 0 w 192"/>
                <a:gd name="T3" fmla="*/ 0 h 192"/>
                <a:gd name="T4" fmla="*/ 0 w 192"/>
                <a:gd name="T5" fmla="*/ 0 h 192"/>
                <a:gd name="T6" fmla="*/ 0 w 192"/>
                <a:gd name="T7" fmla="*/ 0 h 192"/>
                <a:gd name="T8" fmla="*/ 0 w 192"/>
                <a:gd name="T9" fmla="*/ 0 h 192"/>
                <a:gd name="T10" fmla="*/ 0 w 192"/>
                <a:gd name="T11" fmla="*/ 0 h 1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92"/>
                <a:gd name="T20" fmla="*/ 192 w 192"/>
                <a:gd name="T21" fmla="*/ 192 h 1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92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2" y="149"/>
                    <a:pt x="149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34" name="Freeform 80"/>
            <p:cNvSpPr>
              <a:spLocks/>
            </p:cNvSpPr>
            <p:nvPr/>
          </p:nvSpPr>
          <p:spPr bwMode="auto">
            <a:xfrm>
              <a:off x="683" y="2931"/>
              <a:ext cx="58" cy="58"/>
            </a:xfrm>
            <a:custGeom>
              <a:avLst/>
              <a:gdLst>
                <a:gd name="T0" fmla="*/ 0 w 77"/>
                <a:gd name="T1" fmla="*/ 2 h 76"/>
                <a:gd name="T2" fmla="*/ 2 w 77"/>
                <a:gd name="T3" fmla="*/ 0 h 76"/>
                <a:gd name="T4" fmla="*/ 2 w 77"/>
                <a:gd name="T5" fmla="*/ 2 h 76"/>
                <a:gd name="T6" fmla="*/ 2 w 77"/>
                <a:gd name="T7" fmla="*/ 2 h 76"/>
                <a:gd name="T8" fmla="*/ 2 w 77"/>
                <a:gd name="T9" fmla="*/ 2 h 76"/>
                <a:gd name="T10" fmla="*/ 0 w 77"/>
                <a:gd name="T11" fmla="*/ 2 h 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7"/>
                <a:gd name="T19" fmla="*/ 0 h 76"/>
                <a:gd name="T20" fmla="*/ 77 w 77"/>
                <a:gd name="T21" fmla="*/ 76 h 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7" h="76">
                  <a:moveTo>
                    <a:pt x="0" y="38"/>
                  </a:moveTo>
                  <a:cubicBezTo>
                    <a:pt x="0" y="17"/>
                    <a:pt x="18" y="0"/>
                    <a:pt x="39" y="0"/>
                  </a:cubicBezTo>
                  <a:cubicBezTo>
                    <a:pt x="60" y="0"/>
                    <a:pt x="77" y="17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59"/>
                    <a:pt x="60" y="76"/>
                    <a:pt x="39" y="76"/>
                  </a:cubicBezTo>
                  <a:cubicBezTo>
                    <a:pt x="18" y="76"/>
                    <a:pt x="0" y="59"/>
                    <a:pt x="0" y="38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35" name="Freeform 81"/>
            <p:cNvSpPr>
              <a:spLocks/>
            </p:cNvSpPr>
            <p:nvPr/>
          </p:nvSpPr>
          <p:spPr bwMode="auto">
            <a:xfrm>
              <a:off x="857" y="2931"/>
              <a:ext cx="58" cy="58"/>
            </a:xfrm>
            <a:custGeom>
              <a:avLst/>
              <a:gdLst>
                <a:gd name="T0" fmla="*/ 0 w 192"/>
                <a:gd name="T1" fmla="*/ 0 h 192"/>
                <a:gd name="T2" fmla="*/ 0 w 192"/>
                <a:gd name="T3" fmla="*/ 0 h 192"/>
                <a:gd name="T4" fmla="*/ 0 w 192"/>
                <a:gd name="T5" fmla="*/ 0 h 192"/>
                <a:gd name="T6" fmla="*/ 0 w 192"/>
                <a:gd name="T7" fmla="*/ 0 h 192"/>
                <a:gd name="T8" fmla="*/ 0 w 192"/>
                <a:gd name="T9" fmla="*/ 0 h 192"/>
                <a:gd name="T10" fmla="*/ 0 w 192"/>
                <a:gd name="T11" fmla="*/ 0 h 1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92"/>
                <a:gd name="T20" fmla="*/ 192 w 192"/>
                <a:gd name="T21" fmla="*/ 192 h 1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92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2" y="149"/>
                    <a:pt x="149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36" name="Freeform 82"/>
            <p:cNvSpPr>
              <a:spLocks/>
            </p:cNvSpPr>
            <p:nvPr/>
          </p:nvSpPr>
          <p:spPr bwMode="auto">
            <a:xfrm>
              <a:off x="857" y="2931"/>
              <a:ext cx="58" cy="58"/>
            </a:xfrm>
            <a:custGeom>
              <a:avLst/>
              <a:gdLst>
                <a:gd name="T0" fmla="*/ 0 w 77"/>
                <a:gd name="T1" fmla="*/ 2 h 76"/>
                <a:gd name="T2" fmla="*/ 2 w 77"/>
                <a:gd name="T3" fmla="*/ 0 h 76"/>
                <a:gd name="T4" fmla="*/ 2 w 77"/>
                <a:gd name="T5" fmla="*/ 2 h 76"/>
                <a:gd name="T6" fmla="*/ 2 w 77"/>
                <a:gd name="T7" fmla="*/ 2 h 76"/>
                <a:gd name="T8" fmla="*/ 2 w 77"/>
                <a:gd name="T9" fmla="*/ 2 h 76"/>
                <a:gd name="T10" fmla="*/ 0 w 77"/>
                <a:gd name="T11" fmla="*/ 2 h 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7"/>
                <a:gd name="T19" fmla="*/ 0 h 76"/>
                <a:gd name="T20" fmla="*/ 77 w 77"/>
                <a:gd name="T21" fmla="*/ 76 h 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7" h="76">
                  <a:moveTo>
                    <a:pt x="0" y="38"/>
                  </a:move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7" y="17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59"/>
                    <a:pt x="59" y="76"/>
                    <a:pt x="38" y="76"/>
                  </a:cubicBezTo>
                  <a:cubicBezTo>
                    <a:pt x="17" y="76"/>
                    <a:pt x="0" y="59"/>
                    <a:pt x="0" y="38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37" name="Line 90"/>
            <p:cNvSpPr>
              <a:spLocks noChangeShapeType="1"/>
            </p:cNvSpPr>
            <p:nvPr/>
          </p:nvSpPr>
          <p:spPr bwMode="auto">
            <a:xfrm>
              <a:off x="712" y="2989"/>
              <a:ext cx="1" cy="146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38" name="Line 91"/>
            <p:cNvSpPr>
              <a:spLocks noChangeShapeType="1"/>
            </p:cNvSpPr>
            <p:nvPr/>
          </p:nvSpPr>
          <p:spPr bwMode="auto">
            <a:xfrm>
              <a:off x="886" y="2989"/>
              <a:ext cx="0" cy="146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grpSp>
          <p:nvGrpSpPr>
            <p:cNvPr id="113739" name="Group 229"/>
            <p:cNvGrpSpPr>
              <a:grpSpLocks/>
            </p:cNvGrpSpPr>
            <p:nvPr/>
          </p:nvGrpSpPr>
          <p:grpSpPr bwMode="auto">
            <a:xfrm>
              <a:off x="671" y="2750"/>
              <a:ext cx="283" cy="154"/>
              <a:chOff x="671" y="2750"/>
              <a:chExt cx="283" cy="154"/>
            </a:xfrm>
          </p:grpSpPr>
          <p:sp>
            <p:nvSpPr>
              <p:cNvPr id="113740" name="Rectangle 212"/>
              <p:cNvSpPr>
                <a:spLocks noChangeArrowheads="1"/>
              </p:cNvSpPr>
              <p:nvPr/>
            </p:nvSpPr>
            <p:spPr bwMode="auto">
              <a:xfrm>
                <a:off x="696" y="2750"/>
                <a:ext cx="215" cy="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spcBef>
                    <a:spcPct val="0"/>
                  </a:spcBef>
                </a:pPr>
                <a:r>
                  <a:rPr lang="en-US" altLang="zh-CN" sz="800">
                    <a:solidFill>
                      <a:srgbClr val="000000"/>
                    </a:solidFill>
                    <a:ea typeface="宋体" pitchFamily="2" charset="-122"/>
                  </a:rPr>
                  <a:t>Internal</a:t>
                </a:r>
                <a:endParaRPr lang="en-US" altLang="zh-CN" sz="1400" i="0">
                  <a:ea typeface="宋体" pitchFamily="2" charset="-122"/>
                </a:endParaRPr>
              </a:p>
            </p:txBody>
          </p:sp>
          <p:sp>
            <p:nvSpPr>
              <p:cNvPr id="113741" name="Rectangle 213"/>
              <p:cNvSpPr>
                <a:spLocks noChangeArrowheads="1"/>
              </p:cNvSpPr>
              <p:nvPr/>
            </p:nvSpPr>
            <p:spPr bwMode="auto">
              <a:xfrm>
                <a:off x="671" y="2827"/>
                <a:ext cx="283" cy="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spcBef>
                    <a:spcPct val="0"/>
                  </a:spcBef>
                </a:pPr>
                <a:r>
                  <a:rPr lang="en-US" altLang="zh-CN" sz="800">
                    <a:solidFill>
                      <a:srgbClr val="000000"/>
                    </a:solidFill>
                    <a:ea typeface="宋体" pitchFamily="2" charset="-122"/>
                  </a:rPr>
                  <a:t>Interfaces</a:t>
                </a:r>
                <a:endParaRPr lang="en-US" altLang="zh-CN" sz="1400" i="0">
                  <a:ea typeface="宋体" pitchFamily="2" charset="-122"/>
                </a:endParaRPr>
              </a:p>
            </p:txBody>
          </p:sp>
        </p:grpSp>
      </p:grpSp>
      <p:grpSp>
        <p:nvGrpSpPr>
          <p:cNvPr id="8" name="Group 234"/>
          <p:cNvGrpSpPr>
            <a:grpSpLocks/>
          </p:cNvGrpSpPr>
          <p:nvPr/>
        </p:nvGrpSpPr>
        <p:grpSpPr bwMode="auto">
          <a:xfrm>
            <a:off x="2876550" y="3197225"/>
            <a:ext cx="1468438" cy="1863725"/>
            <a:chOff x="509" y="2019"/>
            <a:chExt cx="925" cy="1174"/>
          </a:xfrm>
        </p:grpSpPr>
        <p:grpSp>
          <p:nvGrpSpPr>
            <p:cNvPr id="113717" name="Group 235"/>
            <p:cNvGrpSpPr>
              <a:grpSpLocks/>
            </p:cNvGrpSpPr>
            <p:nvPr/>
          </p:nvGrpSpPr>
          <p:grpSpPr bwMode="auto">
            <a:xfrm>
              <a:off x="509" y="2030"/>
              <a:ext cx="925" cy="1163"/>
              <a:chOff x="509" y="2030"/>
              <a:chExt cx="925" cy="1163"/>
            </a:xfrm>
          </p:grpSpPr>
          <p:grpSp>
            <p:nvGrpSpPr>
              <p:cNvPr id="113719" name="Group 236"/>
              <p:cNvGrpSpPr>
                <a:grpSpLocks/>
              </p:cNvGrpSpPr>
              <p:nvPr/>
            </p:nvGrpSpPr>
            <p:grpSpPr bwMode="auto">
              <a:xfrm>
                <a:off x="509" y="2030"/>
                <a:ext cx="925" cy="1163"/>
                <a:chOff x="509" y="2030"/>
                <a:chExt cx="925" cy="1163"/>
              </a:xfrm>
            </p:grpSpPr>
            <p:sp>
              <p:nvSpPr>
                <p:cNvPr id="113726" name="Rectangle 237"/>
                <p:cNvSpPr>
                  <a:spLocks noChangeArrowheads="1"/>
                </p:cNvSpPr>
                <p:nvPr/>
              </p:nvSpPr>
              <p:spPr bwMode="auto">
                <a:xfrm>
                  <a:off x="509" y="2030"/>
                  <a:ext cx="925" cy="1163"/>
                </a:xfrm>
                <a:prstGeom prst="rect">
                  <a:avLst/>
                </a:prstGeom>
                <a:solidFill>
                  <a:srgbClr val="FFCC66"/>
                </a:solidFill>
                <a:ln w="317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nl-NL"/>
                </a:p>
              </p:txBody>
            </p:sp>
            <p:sp>
              <p:nvSpPr>
                <p:cNvPr id="113727" name="Rectangle 238"/>
                <p:cNvSpPr>
                  <a:spLocks noChangeArrowheads="1"/>
                </p:cNvSpPr>
                <p:nvPr/>
              </p:nvSpPr>
              <p:spPr bwMode="auto">
                <a:xfrm>
                  <a:off x="1130" y="2931"/>
                  <a:ext cx="231" cy="175"/>
                </a:xfrm>
                <a:prstGeom prst="rect">
                  <a:avLst/>
                </a:prstGeom>
                <a:solidFill>
                  <a:srgbClr val="E3FFFF"/>
                </a:solidFill>
                <a:ln w="317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nl-NL"/>
                </a:p>
              </p:txBody>
            </p:sp>
            <p:sp>
              <p:nvSpPr>
                <p:cNvPr id="113728" name="Rectangle 239"/>
                <p:cNvSpPr>
                  <a:spLocks noChangeArrowheads="1"/>
                </p:cNvSpPr>
                <p:nvPr/>
              </p:nvSpPr>
              <p:spPr bwMode="auto">
                <a:xfrm>
                  <a:off x="1169" y="2975"/>
                  <a:ext cx="168" cy="9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</a:pPr>
                  <a:r>
                    <a:rPr lang="en-US" altLang="zh-CN" sz="1000" i="0">
                      <a:solidFill>
                        <a:srgbClr val="000000"/>
                      </a:solidFill>
                      <a:ea typeface="宋体" pitchFamily="2" charset="-122"/>
                    </a:rPr>
                    <a:t>POA</a:t>
                  </a:r>
                  <a:endParaRPr lang="en-US" altLang="zh-CN" sz="1400" i="0">
                    <a:ea typeface="宋体" pitchFamily="2" charset="-122"/>
                  </a:endParaRPr>
                </a:p>
              </p:txBody>
            </p:sp>
            <p:sp>
              <p:nvSpPr>
                <p:cNvPr id="113729" name="Rectangle 240"/>
                <p:cNvSpPr>
                  <a:spLocks noChangeArrowheads="1"/>
                </p:cNvSpPr>
                <p:nvPr/>
              </p:nvSpPr>
              <p:spPr bwMode="auto">
                <a:xfrm>
                  <a:off x="1099" y="2452"/>
                  <a:ext cx="246" cy="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</a:pPr>
                  <a:r>
                    <a:rPr lang="en-US" altLang="zh-CN" sz="800">
                      <a:solidFill>
                        <a:srgbClr val="000000"/>
                      </a:solidFill>
                      <a:ea typeface="宋体" pitchFamily="2" charset="-122"/>
                    </a:rPr>
                    <a:t>Callback</a:t>
                  </a:r>
                  <a:endParaRPr lang="en-US" altLang="zh-CN" sz="1400" i="0">
                    <a:ea typeface="宋体" pitchFamily="2" charset="-122"/>
                  </a:endParaRPr>
                </a:p>
              </p:txBody>
            </p:sp>
            <p:sp>
              <p:nvSpPr>
                <p:cNvPr id="113730" name="Rectangle 241"/>
                <p:cNvSpPr>
                  <a:spLocks noChangeArrowheads="1"/>
                </p:cNvSpPr>
                <p:nvPr/>
              </p:nvSpPr>
              <p:spPr bwMode="auto">
                <a:xfrm>
                  <a:off x="1090" y="2530"/>
                  <a:ext cx="283" cy="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</a:pPr>
                  <a:r>
                    <a:rPr lang="en-US" altLang="zh-CN" sz="800">
                      <a:solidFill>
                        <a:srgbClr val="000000"/>
                      </a:solidFill>
                      <a:ea typeface="宋体" pitchFamily="2" charset="-122"/>
                    </a:rPr>
                    <a:t>Interfaces</a:t>
                  </a:r>
                  <a:endParaRPr lang="en-US" altLang="zh-CN" sz="1400" i="0">
                    <a:ea typeface="宋体" pitchFamily="2" charset="-122"/>
                  </a:endParaRPr>
                </a:p>
              </p:txBody>
            </p:sp>
            <p:sp>
              <p:nvSpPr>
                <p:cNvPr id="113731" name="Rectangle 242"/>
                <p:cNvSpPr>
                  <a:spLocks noChangeArrowheads="1"/>
                </p:cNvSpPr>
                <p:nvPr/>
              </p:nvSpPr>
              <p:spPr bwMode="auto">
                <a:xfrm>
                  <a:off x="695" y="2773"/>
                  <a:ext cx="215" cy="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</a:pPr>
                  <a:r>
                    <a:rPr lang="en-US" altLang="zh-CN" sz="800">
                      <a:solidFill>
                        <a:srgbClr val="000000"/>
                      </a:solidFill>
                      <a:ea typeface="宋体" pitchFamily="2" charset="-122"/>
                    </a:rPr>
                    <a:t>Internal</a:t>
                  </a:r>
                  <a:endParaRPr lang="en-US" altLang="zh-CN" sz="1400" i="0">
                    <a:ea typeface="宋体" pitchFamily="2" charset="-122"/>
                  </a:endParaRPr>
                </a:p>
              </p:txBody>
            </p:sp>
            <p:sp>
              <p:nvSpPr>
                <p:cNvPr id="113732" name="Rectangle 243"/>
                <p:cNvSpPr>
                  <a:spLocks noChangeArrowheads="1"/>
                </p:cNvSpPr>
                <p:nvPr/>
              </p:nvSpPr>
              <p:spPr bwMode="auto">
                <a:xfrm>
                  <a:off x="670" y="2850"/>
                  <a:ext cx="283" cy="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>
                    <a:spcBef>
                      <a:spcPct val="0"/>
                    </a:spcBef>
                  </a:pPr>
                  <a:r>
                    <a:rPr lang="en-US" altLang="zh-CN" sz="800">
                      <a:solidFill>
                        <a:srgbClr val="000000"/>
                      </a:solidFill>
                      <a:ea typeface="宋体" pitchFamily="2" charset="-122"/>
                    </a:rPr>
                    <a:t>Interfaces</a:t>
                  </a:r>
                  <a:endParaRPr lang="en-US" altLang="zh-CN" sz="1400" i="0">
                    <a:ea typeface="宋体" pitchFamily="2" charset="-122"/>
                  </a:endParaRPr>
                </a:p>
              </p:txBody>
            </p:sp>
          </p:grpSp>
          <p:sp>
            <p:nvSpPr>
              <p:cNvPr id="113720" name="Freeform 244"/>
              <p:cNvSpPr>
                <a:spLocks/>
              </p:cNvSpPr>
              <p:nvPr/>
            </p:nvSpPr>
            <p:spPr bwMode="auto">
              <a:xfrm>
                <a:off x="1118" y="2640"/>
                <a:ext cx="58" cy="59"/>
              </a:xfrm>
              <a:custGeom>
                <a:avLst/>
                <a:gdLst>
                  <a:gd name="T0" fmla="*/ 0 w 192"/>
                  <a:gd name="T1" fmla="*/ 0 h 193"/>
                  <a:gd name="T2" fmla="*/ 0 w 192"/>
                  <a:gd name="T3" fmla="*/ 0 h 193"/>
                  <a:gd name="T4" fmla="*/ 0 w 192"/>
                  <a:gd name="T5" fmla="*/ 0 h 193"/>
                  <a:gd name="T6" fmla="*/ 0 w 192"/>
                  <a:gd name="T7" fmla="*/ 0 h 193"/>
                  <a:gd name="T8" fmla="*/ 0 w 192"/>
                  <a:gd name="T9" fmla="*/ 0 h 193"/>
                  <a:gd name="T10" fmla="*/ 0 w 192"/>
                  <a:gd name="T11" fmla="*/ 0 h 19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2"/>
                  <a:gd name="T19" fmla="*/ 0 h 193"/>
                  <a:gd name="T20" fmla="*/ 192 w 192"/>
                  <a:gd name="T21" fmla="*/ 193 h 19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2" h="193">
                    <a:moveTo>
                      <a:pt x="0" y="96"/>
                    </a:moveTo>
                    <a:cubicBezTo>
                      <a:pt x="0" y="43"/>
                      <a:pt x="43" y="0"/>
                      <a:pt x="96" y="0"/>
                    </a:cubicBezTo>
                    <a:cubicBezTo>
                      <a:pt x="149" y="0"/>
                      <a:pt x="192" y="43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149"/>
                      <a:pt x="149" y="193"/>
                      <a:pt x="96" y="193"/>
                    </a:cubicBezTo>
                    <a:cubicBezTo>
                      <a:pt x="43" y="193"/>
                      <a:pt x="0" y="14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3721" name="Freeform 245"/>
              <p:cNvSpPr>
                <a:spLocks/>
              </p:cNvSpPr>
              <p:nvPr/>
            </p:nvSpPr>
            <p:spPr bwMode="auto">
              <a:xfrm>
                <a:off x="1118" y="2640"/>
                <a:ext cx="58" cy="59"/>
              </a:xfrm>
              <a:custGeom>
                <a:avLst/>
                <a:gdLst>
                  <a:gd name="T0" fmla="*/ 0 w 77"/>
                  <a:gd name="T1" fmla="*/ 2 h 77"/>
                  <a:gd name="T2" fmla="*/ 2 w 77"/>
                  <a:gd name="T3" fmla="*/ 0 h 77"/>
                  <a:gd name="T4" fmla="*/ 2 w 77"/>
                  <a:gd name="T5" fmla="*/ 2 h 77"/>
                  <a:gd name="T6" fmla="*/ 2 w 77"/>
                  <a:gd name="T7" fmla="*/ 2 h 77"/>
                  <a:gd name="T8" fmla="*/ 2 w 77"/>
                  <a:gd name="T9" fmla="*/ 2 h 77"/>
                  <a:gd name="T10" fmla="*/ 0 w 77"/>
                  <a:gd name="T11" fmla="*/ 2 h 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7"/>
                  <a:gd name="T19" fmla="*/ 0 h 77"/>
                  <a:gd name="T20" fmla="*/ 77 w 77"/>
                  <a:gd name="T21" fmla="*/ 77 h 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7" h="77">
                    <a:moveTo>
                      <a:pt x="0" y="38"/>
                    </a:moveTo>
                    <a:cubicBezTo>
                      <a:pt x="0" y="17"/>
                      <a:pt x="17" y="0"/>
                      <a:pt x="38" y="0"/>
                    </a:cubicBezTo>
                    <a:cubicBezTo>
                      <a:pt x="59" y="0"/>
                      <a:pt x="77" y="17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60"/>
                      <a:pt x="59" y="77"/>
                      <a:pt x="38" y="77"/>
                    </a:cubicBezTo>
                    <a:cubicBezTo>
                      <a:pt x="17" y="77"/>
                      <a:pt x="0" y="60"/>
                      <a:pt x="0" y="38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3722" name="Freeform 246"/>
              <p:cNvSpPr>
                <a:spLocks/>
              </p:cNvSpPr>
              <p:nvPr/>
            </p:nvSpPr>
            <p:spPr bwMode="auto">
              <a:xfrm>
                <a:off x="1118" y="2786"/>
                <a:ext cx="58" cy="58"/>
              </a:xfrm>
              <a:custGeom>
                <a:avLst/>
                <a:gdLst>
                  <a:gd name="T0" fmla="*/ 0 w 192"/>
                  <a:gd name="T1" fmla="*/ 0 h 192"/>
                  <a:gd name="T2" fmla="*/ 0 w 192"/>
                  <a:gd name="T3" fmla="*/ 0 h 192"/>
                  <a:gd name="T4" fmla="*/ 0 w 192"/>
                  <a:gd name="T5" fmla="*/ 0 h 192"/>
                  <a:gd name="T6" fmla="*/ 0 w 192"/>
                  <a:gd name="T7" fmla="*/ 0 h 192"/>
                  <a:gd name="T8" fmla="*/ 0 w 192"/>
                  <a:gd name="T9" fmla="*/ 0 h 192"/>
                  <a:gd name="T10" fmla="*/ 0 w 192"/>
                  <a:gd name="T11" fmla="*/ 0 h 1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2"/>
                  <a:gd name="T19" fmla="*/ 0 h 192"/>
                  <a:gd name="T20" fmla="*/ 192 w 192"/>
                  <a:gd name="T21" fmla="*/ 192 h 19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2" h="192">
                    <a:moveTo>
                      <a:pt x="0" y="96"/>
                    </a:moveTo>
                    <a:cubicBezTo>
                      <a:pt x="0" y="43"/>
                      <a:pt x="43" y="0"/>
                      <a:pt x="96" y="0"/>
                    </a:cubicBezTo>
                    <a:cubicBezTo>
                      <a:pt x="149" y="0"/>
                      <a:pt x="192" y="43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149"/>
                      <a:pt x="149" y="192"/>
                      <a:pt x="96" y="192"/>
                    </a:cubicBezTo>
                    <a:cubicBezTo>
                      <a:pt x="43" y="192"/>
                      <a:pt x="0" y="14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3723" name="Freeform 247"/>
              <p:cNvSpPr>
                <a:spLocks/>
              </p:cNvSpPr>
              <p:nvPr/>
            </p:nvSpPr>
            <p:spPr bwMode="auto">
              <a:xfrm>
                <a:off x="1118" y="2786"/>
                <a:ext cx="58" cy="58"/>
              </a:xfrm>
              <a:custGeom>
                <a:avLst/>
                <a:gdLst>
                  <a:gd name="T0" fmla="*/ 0 w 77"/>
                  <a:gd name="T1" fmla="*/ 2 h 77"/>
                  <a:gd name="T2" fmla="*/ 2 w 77"/>
                  <a:gd name="T3" fmla="*/ 0 h 77"/>
                  <a:gd name="T4" fmla="*/ 2 w 77"/>
                  <a:gd name="T5" fmla="*/ 2 h 77"/>
                  <a:gd name="T6" fmla="*/ 2 w 77"/>
                  <a:gd name="T7" fmla="*/ 2 h 77"/>
                  <a:gd name="T8" fmla="*/ 2 w 77"/>
                  <a:gd name="T9" fmla="*/ 2 h 77"/>
                  <a:gd name="T10" fmla="*/ 0 w 77"/>
                  <a:gd name="T11" fmla="*/ 2 h 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7"/>
                  <a:gd name="T19" fmla="*/ 0 h 77"/>
                  <a:gd name="T20" fmla="*/ 77 w 77"/>
                  <a:gd name="T21" fmla="*/ 77 h 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7" h="77">
                    <a:moveTo>
                      <a:pt x="0" y="38"/>
                    </a:moveTo>
                    <a:cubicBezTo>
                      <a:pt x="0" y="17"/>
                      <a:pt x="17" y="0"/>
                      <a:pt x="38" y="0"/>
                    </a:cubicBezTo>
                    <a:cubicBezTo>
                      <a:pt x="59" y="0"/>
                      <a:pt x="77" y="17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59"/>
                      <a:pt x="59" y="77"/>
                      <a:pt x="38" y="77"/>
                    </a:cubicBezTo>
                    <a:cubicBezTo>
                      <a:pt x="17" y="77"/>
                      <a:pt x="0" y="59"/>
                      <a:pt x="0" y="38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3724" name="Line 248"/>
              <p:cNvSpPr>
                <a:spLocks noChangeShapeType="1"/>
              </p:cNvSpPr>
              <p:nvPr/>
            </p:nvSpPr>
            <p:spPr bwMode="auto">
              <a:xfrm flipH="1">
                <a:off x="1031" y="2669"/>
                <a:ext cx="87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3725" name="Line 249"/>
              <p:cNvSpPr>
                <a:spLocks noChangeShapeType="1"/>
              </p:cNvSpPr>
              <p:nvPr/>
            </p:nvSpPr>
            <p:spPr bwMode="auto">
              <a:xfrm flipH="1">
                <a:off x="1031" y="2815"/>
                <a:ext cx="87" cy="0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</p:grpSp>
        <p:sp>
          <p:nvSpPr>
            <p:cNvPr id="113718" name="Rectangle 250"/>
            <p:cNvSpPr>
              <a:spLocks noChangeArrowheads="1"/>
            </p:cNvSpPr>
            <p:nvPr/>
          </p:nvSpPr>
          <p:spPr bwMode="auto">
            <a:xfrm>
              <a:off x="704" y="2019"/>
              <a:ext cx="56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Container</a:t>
              </a:r>
            </a:p>
          </p:txBody>
        </p:sp>
      </p:grpSp>
      <p:sp>
        <p:nvSpPr>
          <p:cNvPr id="113687" name="Freeform 251"/>
          <p:cNvSpPr>
            <a:spLocks/>
          </p:cNvSpPr>
          <p:nvPr/>
        </p:nvSpPr>
        <p:spPr bwMode="auto">
          <a:xfrm>
            <a:off x="2968625" y="3860800"/>
            <a:ext cx="736600" cy="1108075"/>
          </a:xfrm>
          <a:custGeom>
            <a:avLst/>
            <a:gdLst>
              <a:gd name="T0" fmla="*/ 2147483647 w 1537"/>
              <a:gd name="T1" fmla="*/ 2147483647 h 2308"/>
              <a:gd name="T2" fmla="*/ 2147483647 w 1537"/>
              <a:gd name="T3" fmla="*/ 2147483647 h 2308"/>
              <a:gd name="T4" fmla="*/ 2147483647 w 1537"/>
              <a:gd name="T5" fmla="*/ 2147483647 h 2308"/>
              <a:gd name="T6" fmla="*/ 2147483647 w 1537"/>
              <a:gd name="T7" fmla="*/ 2147483647 h 2308"/>
              <a:gd name="T8" fmla="*/ 2147483647 w 1537"/>
              <a:gd name="T9" fmla="*/ 0 h 2308"/>
              <a:gd name="T10" fmla="*/ 2147483647 w 1537"/>
              <a:gd name="T11" fmla="*/ 0 h 2308"/>
              <a:gd name="T12" fmla="*/ 2147483647 w 1537"/>
              <a:gd name="T13" fmla="*/ 0 h 2308"/>
              <a:gd name="T14" fmla="*/ 0 w 1537"/>
              <a:gd name="T15" fmla="*/ 2147483647 h 2308"/>
              <a:gd name="T16" fmla="*/ 0 w 1537"/>
              <a:gd name="T17" fmla="*/ 2147483647 h 2308"/>
              <a:gd name="T18" fmla="*/ 0 w 1537"/>
              <a:gd name="T19" fmla="*/ 2147483647 h 2308"/>
              <a:gd name="T20" fmla="*/ 2147483647 w 1537"/>
              <a:gd name="T21" fmla="*/ 2147483647 h 2308"/>
              <a:gd name="T22" fmla="*/ 2147483647 w 1537"/>
              <a:gd name="T23" fmla="*/ 2147483647 h 2308"/>
              <a:gd name="T24" fmla="*/ 2147483647 w 1537"/>
              <a:gd name="T25" fmla="*/ 2147483647 h 23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2308"/>
              <a:gd name="T41" fmla="*/ 1537 w 1537"/>
              <a:gd name="T42" fmla="*/ 2308 h 23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2308">
                <a:moveTo>
                  <a:pt x="1345" y="2308"/>
                </a:moveTo>
                <a:cubicBezTo>
                  <a:pt x="1451" y="2308"/>
                  <a:pt x="1537" y="2222"/>
                  <a:pt x="1537" y="2115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2115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solidFill>
            <a:srgbClr val="BD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3688" name="Freeform 252"/>
          <p:cNvSpPr>
            <a:spLocks/>
          </p:cNvSpPr>
          <p:nvPr/>
        </p:nvSpPr>
        <p:spPr bwMode="auto">
          <a:xfrm>
            <a:off x="2968625" y="3860800"/>
            <a:ext cx="736600" cy="1108075"/>
          </a:xfrm>
          <a:custGeom>
            <a:avLst/>
            <a:gdLst>
              <a:gd name="T0" fmla="*/ 2147483647 w 1537"/>
              <a:gd name="T1" fmla="*/ 2147483647 h 2308"/>
              <a:gd name="T2" fmla="*/ 2147483647 w 1537"/>
              <a:gd name="T3" fmla="*/ 2147483647 h 2308"/>
              <a:gd name="T4" fmla="*/ 2147483647 w 1537"/>
              <a:gd name="T5" fmla="*/ 2147483647 h 2308"/>
              <a:gd name="T6" fmla="*/ 2147483647 w 1537"/>
              <a:gd name="T7" fmla="*/ 2147483647 h 2308"/>
              <a:gd name="T8" fmla="*/ 2147483647 w 1537"/>
              <a:gd name="T9" fmla="*/ 0 h 2308"/>
              <a:gd name="T10" fmla="*/ 2147483647 w 1537"/>
              <a:gd name="T11" fmla="*/ 0 h 2308"/>
              <a:gd name="T12" fmla="*/ 2147483647 w 1537"/>
              <a:gd name="T13" fmla="*/ 0 h 2308"/>
              <a:gd name="T14" fmla="*/ 0 w 1537"/>
              <a:gd name="T15" fmla="*/ 2147483647 h 2308"/>
              <a:gd name="T16" fmla="*/ 0 w 1537"/>
              <a:gd name="T17" fmla="*/ 2147483647 h 2308"/>
              <a:gd name="T18" fmla="*/ 0 w 1537"/>
              <a:gd name="T19" fmla="*/ 2147483647 h 2308"/>
              <a:gd name="T20" fmla="*/ 2147483647 w 1537"/>
              <a:gd name="T21" fmla="*/ 2147483647 h 2308"/>
              <a:gd name="T22" fmla="*/ 2147483647 w 1537"/>
              <a:gd name="T23" fmla="*/ 2147483647 h 2308"/>
              <a:gd name="T24" fmla="*/ 2147483647 w 1537"/>
              <a:gd name="T25" fmla="*/ 2147483647 h 23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2308"/>
              <a:gd name="T41" fmla="*/ 1537 w 1537"/>
              <a:gd name="T42" fmla="*/ 2308 h 23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2308">
                <a:moveTo>
                  <a:pt x="1345" y="2308"/>
                </a:moveTo>
                <a:cubicBezTo>
                  <a:pt x="1451" y="2308"/>
                  <a:pt x="1537" y="2222"/>
                  <a:pt x="1537" y="2115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2115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solidFill>
            <a:srgbClr val="EAEAEA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3689" name="Rectangle 253"/>
          <p:cNvSpPr>
            <a:spLocks noChangeArrowheads="1"/>
          </p:cNvSpPr>
          <p:nvPr/>
        </p:nvSpPr>
        <p:spPr bwMode="auto">
          <a:xfrm>
            <a:off x="3101975" y="3900488"/>
            <a:ext cx="450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 i="0">
                <a:solidFill>
                  <a:srgbClr val="000000"/>
                </a:solidFill>
                <a:ea typeface="宋体" pitchFamily="2" charset="-122"/>
              </a:rPr>
              <a:t>CORBA</a:t>
            </a:r>
            <a:endParaRPr lang="en-US" altLang="zh-CN" sz="1400" i="0">
              <a:ea typeface="宋体" pitchFamily="2" charset="-122"/>
            </a:endParaRPr>
          </a:p>
        </p:txBody>
      </p:sp>
      <p:sp>
        <p:nvSpPr>
          <p:cNvPr id="113690" name="Rectangle 254"/>
          <p:cNvSpPr>
            <a:spLocks noChangeArrowheads="1"/>
          </p:cNvSpPr>
          <p:nvPr/>
        </p:nvSpPr>
        <p:spPr bwMode="auto">
          <a:xfrm>
            <a:off x="3025775" y="4054475"/>
            <a:ext cx="6524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 i="0">
                <a:solidFill>
                  <a:srgbClr val="000000"/>
                </a:solidFill>
                <a:ea typeface="宋体" pitchFamily="2" charset="-122"/>
              </a:rPr>
              <a:t>Component</a:t>
            </a:r>
            <a:endParaRPr lang="en-US" altLang="zh-CN" sz="1400" i="0">
              <a:ea typeface="宋体" pitchFamily="2" charset="-122"/>
            </a:endParaRPr>
          </a:p>
        </p:txBody>
      </p:sp>
      <p:sp>
        <p:nvSpPr>
          <p:cNvPr id="113691" name="Freeform 255"/>
          <p:cNvSpPr>
            <a:spLocks/>
          </p:cNvSpPr>
          <p:nvPr/>
        </p:nvSpPr>
        <p:spPr bwMode="auto">
          <a:xfrm>
            <a:off x="2968625" y="3446463"/>
            <a:ext cx="736600" cy="368300"/>
          </a:xfrm>
          <a:custGeom>
            <a:avLst/>
            <a:gdLst>
              <a:gd name="T0" fmla="*/ 2147483647 w 1537"/>
              <a:gd name="T1" fmla="*/ 2147483647 h 769"/>
              <a:gd name="T2" fmla="*/ 2147483647 w 1537"/>
              <a:gd name="T3" fmla="*/ 2147483647 h 769"/>
              <a:gd name="T4" fmla="*/ 2147483647 w 1537"/>
              <a:gd name="T5" fmla="*/ 2147483647 h 769"/>
              <a:gd name="T6" fmla="*/ 2147483647 w 1537"/>
              <a:gd name="T7" fmla="*/ 2147483647 h 769"/>
              <a:gd name="T8" fmla="*/ 2147483647 w 1537"/>
              <a:gd name="T9" fmla="*/ 0 h 769"/>
              <a:gd name="T10" fmla="*/ 2147483647 w 1537"/>
              <a:gd name="T11" fmla="*/ 0 h 769"/>
              <a:gd name="T12" fmla="*/ 2147483647 w 1537"/>
              <a:gd name="T13" fmla="*/ 0 h 769"/>
              <a:gd name="T14" fmla="*/ 0 w 1537"/>
              <a:gd name="T15" fmla="*/ 2147483647 h 769"/>
              <a:gd name="T16" fmla="*/ 0 w 1537"/>
              <a:gd name="T17" fmla="*/ 2147483647 h 769"/>
              <a:gd name="T18" fmla="*/ 0 w 1537"/>
              <a:gd name="T19" fmla="*/ 2147483647 h 769"/>
              <a:gd name="T20" fmla="*/ 2147483647 w 1537"/>
              <a:gd name="T21" fmla="*/ 2147483647 h 769"/>
              <a:gd name="T22" fmla="*/ 2147483647 w 1537"/>
              <a:gd name="T23" fmla="*/ 2147483647 h 769"/>
              <a:gd name="T24" fmla="*/ 2147483647 w 1537"/>
              <a:gd name="T25" fmla="*/ 2147483647 h 76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769"/>
              <a:gd name="T41" fmla="*/ 1537 w 1537"/>
              <a:gd name="T42" fmla="*/ 769 h 76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769">
                <a:moveTo>
                  <a:pt x="1345" y="769"/>
                </a:moveTo>
                <a:cubicBezTo>
                  <a:pt x="1451" y="769"/>
                  <a:pt x="1537" y="683"/>
                  <a:pt x="1537" y="577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577"/>
                </a:lnTo>
                <a:cubicBezTo>
                  <a:pt x="0" y="683"/>
                  <a:pt x="86" y="769"/>
                  <a:pt x="192" y="769"/>
                </a:cubicBezTo>
                <a:lnTo>
                  <a:pt x="1345" y="769"/>
                </a:lnTo>
                <a:close/>
              </a:path>
            </a:pathLst>
          </a:custGeom>
          <a:solidFill>
            <a:srgbClr val="BD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3692" name="Freeform 256"/>
          <p:cNvSpPr>
            <a:spLocks/>
          </p:cNvSpPr>
          <p:nvPr/>
        </p:nvSpPr>
        <p:spPr bwMode="auto">
          <a:xfrm>
            <a:off x="2968625" y="3446463"/>
            <a:ext cx="736600" cy="368300"/>
          </a:xfrm>
          <a:custGeom>
            <a:avLst/>
            <a:gdLst>
              <a:gd name="T0" fmla="*/ 2147483647 w 1537"/>
              <a:gd name="T1" fmla="*/ 2147483647 h 769"/>
              <a:gd name="T2" fmla="*/ 2147483647 w 1537"/>
              <a:gd name="T3" fmla="*/ 2147483647 h 769"/>
              <a:gd name="T4" fmla="*/ 2147483647 w 1537"/>
              <a:gd name="T5" fmla="*/ 2147483647 h 769"/>
              <a:gd name="T6" fmla="*/ 2147483647 w 1537"/>
              <a:gd name="T7" fmla="*/ 2147483647 h 769"/>
              <a:gd name="T8" fmla="*/ 2147483647 w 1537"/>
              <a:gd name="T9" fmla="*/ 0 h 769"/>
              <a:gd name="T10" fmla="*/ 2147483647 w 1537"/>
              <a:gd name="T11" fmla="*/ 0 h 769"/>
              <a:gd name="T12" fmla="*/ 2147483647 w 1537"/>
              <a:gd name="T13" fmla="*/ 0 h 769"/>
              <a:gd name="T14" fmla="*/ 0 w 1537"/>
              <a:gd name="T15" fmla="*/ 2147483647 h 769"/>
              <a:gd name="T16" fmla="*/ 0 w 1537"/>
              <a:gd name="T17" fmla="*/ 2147483647 h 769"/>
              <a:gd name="T18" fmla="*/ 0 w 1537"/>
              <a:gd name="T19" fmla="*/ 2147483647 h 769"/>
              <a:gd name="T20" fmla="*/ 2147483647 w 1537"/>
              <a:gd name="T21" fmla="*/ 2147483647 h 769"/>
              <a:gd name="T22" fmla="*/ 2147483647 w 1537"/>
              <a:gd name="T23" fmla="*/ 2147483647 h 769"/>
              <a:gd name="T24" fmla="*/ 2147483647 w 1537"/>
              <a:gd name="T25" fmla="*/ 2147483647 h 76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769"/>
              <a:gd name="T41" fmla="*/ 1537 w 1537"/>
              <a:gd name="T42" fmla="*/ 769 h 76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769">
                <a:moveTo>
                  <a:pt x="1345" y="769"/>
                </a:moveTo>
                <a:cubicBezTo>
                  <a:pt x="1451" y="769"/>
                  <a:pt x="1537" y="683"/>
                  <a:pt x="1537" y="577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577"/>
                </a:lnTo>
                <a:cubicBezTo>
                  <a:pt x="0" y="683"/>
                  <a:pt x="86" y="769"/>
                  <a:pt x="192" y="769"/>
                </a:cubicBezTo>
                <a:lnTo>
                  <a:pt x="1345" y="769"/>
                </a:lnTo>
                <a:close/>
              </a:path>
            </a:pathLst>
          </a:custGeom>
          <a:solidFill>
            <a:srgbClr val="EAEAEA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3693" name="Rectangle 257"/>
          <p:cNvSpPr>
            <a:spLocks noChangeArrowheads="1"/>
          </p:cNvSpPr>
          <p:nvPr/>
        </p:nvSpPr>
        <p:spPr bwMode="auto">
          <a:xfrm>
            <a:off x="3025775" y="3486150"/>
            <a:ext cx="6524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 i="0">
                <a:solidFill>
                  <a:srgbClr val="000000"/>
                </a:solidFill>
                <a:ea typeface="宋体" pitchFamily="2" charset="-122"/>
              </a:rPr>
              <a:t>Component</a:t>
            </a:r>
            <a:endParaRPr lang="en-US" altLang="zh-CN" sz="1400" i="0">
              <a:ea typeface="宋体" pitchFamily="2" charset="-122"/>
            </a:endParaRPr>
          </a:p>
        </p:txBody>
      </p:sp>
      <p:sp>
        <p:nvSpPr>
          <p:cNvPr id="113694" name="Rectangle 258"/>
          <p:cNvSpPr>
            <a:spLocks noChangeArrowheads="1"/>
          </p:cNvSpPr>
          <p:nvPr/>
        </p:nvSpPr>
        <p:spPr bwMode="auto">
          <a:xfrm>
            <a:off x="3163888" y="3632200"/>
            <a:ext cx="338137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 i="0">
                <a:solidFill>
                  <a:srgbClr val="000000"/>
                </a:solidFill>
                <a:ea typeface="宋体" pitchFamily="2" charset="-122"/>
              </a:rPr>
              <a:t>Home</a:t>
            </a:r>
            <a:endParaRPr lang="en-US" altLang="zh-CN" sz="1400" i="0">
              <a:ea typeface="宋体" pitchFamily="2" charset="-122"/>
            </a:endParaRPr>
          </a:p>
        </p:txBody>
      </p:sp>
      <p:grpSp>
        <p:nvGrpSpPr>
          <p:cNvPr id="113695" name="Group 259"/>
          <p:cNvGrpSpPr>
            <a:grpSpLocks/>
          </p:cNvGrpSpPr>
          <p:nvPr/>
        </p:nvGrpSpPr>
        <p:grpSpPr bwMode="auto">
          <a:xfrm>
            <a:off x="2390775" y="3582988"/>
            <a:ext cx="577850" cy="1171575"/>
            <a:chOff x="203" y="2262"/>
            <a:chExt cx="364" cy="738"/>
          </a:xfrm>
        </p:grpSpPr>
        <p:sp>
          <p:nvSpPr>
            <p:cNvPr id="113706" name="Freeform 260"/>
            <p:cNvSpPr>
              <a:spLocks/>
            </p:cNvSpPr>
            <p:nvPr/>
          </p:nvSpPr>
          <p:spPr bwMode="auto">
            <a:xfrm>
              <a:off x="335" y="2262"/>
              <a:ext cx="58" cy="58"/>
            </a:xfrm>
            <a:custGeom>
              <a:avLst/>
              <a:gdLst>
                <a:gd name="T0" fmla="*/ 0 w 192"/>
                <a:gd name="T1" fmla="*/ 0 h 193"/>
                <a:gd name="T2" fmla="*/ 0 w 192"/>
                <a:gd name="T3" fmla="*/ 0 h 193"/>
                <a:gd name="T4" fmla="*/ 0 w 192"/>
                <a:gd name="T5" fmla="*/ 0 h 193"/>
                <a:gd name="T6" fmla="*/ 0 w 192"/>
                <a:gd name="T7" fmla="*/ 0 h 193"/>
                <a:gd name="T8" fmla="*/ 0 w 192"/>
                <a:gd name="T9" fmla="*/ 0 h 193"/>
                <a:gd name="T10" fmla="*/ 0 w 192"/>
                <a:gd name="T11" fmla="*/ 0 h 1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93"/>
                <a:gd name="T20" fmla="*/ 192 w 192"/>
                <a:gd name="T21" fmla="*/ 193 h 19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93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2" y="149"/>
                    <a:pt x="149" y="193"/>
                    <a:pt x="96" y="193"/>
                  </a:cubicBezTo>
                  <a:cubicBezTo>
                    <a:pt x="43" y="193"/>
                    <a:pt x="0" y="149"/>
                    <a:pt x="0" y="96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07" name="Freeform 261"/>
            <p:cNvSpPr>
              <a:spLocks/>
            </p:cNvSpPr>
            <p:nvPr/>
          </p:nvSpPr>
          <p:spPr bwMode="auto">
            <a:xfrm>
              <a:off x="335" y="2262"/>
              <a:ext cx="58" cy="58"/>
            </a:xfrm>
            <a:custGeom>
              <a:avLst/>
              <a:gdLst>
                <a:gd name="T0" fmla="*/ 0 w 77"/>
                <a:gd name="T1" fmla="*/ 2 h 77"/>
                <a:gd name="T2" fmla="*/ 2 w 77"/>
                <a:gd name="T3" fmla="*/ 0 h 77"/>
                <a:gd name="T4" fmla="*/ 2 w 77"/>
                <a:gd name="T5" fmla="*/ 2 h 77"/>
                <a:gd name="T6" fmla="*/ 2 w 77"/>
                <a:gd name="T7" fmla="*/ 2 h 77"/>
                <a:gd name="T8" fmla="*/ 2 w 77"/>
                <a:gd name="T9" fmla="*/ 2 h 77"/>
                <a:gd name="T10" fmla="*/ 0 w 77"/>
                <a:gd name="T11" fmla="*/ 2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7"/>
                <a:gd name="T19" fmla="*/ 0 h 77"/>
                <a:gd name="T20" fmla="*/ 77 w 77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7" h="77">
                  <a:moveTo>
                    <a:pt x="0" y="39"/>
                  </a:moveTo>
                  <a:cubicBezTo>
                    <a:pt x="0" y="18"/>
                    <a:pt x="17" y="0"/>
                    <a:pt x="38" y="0"/>
                  </a:cubicBezTo>
                  <a:cubicBezTo>
                    <a:pt x="60" y="0"/>
                    <a:pt x="77" y="18"/>
                    <a:pt x="77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60"/>
                    <a:pt x="60" y="77"/>
                    <a:pt x="38" y="77"/>
                  </a:cubicBezTo>
                  <a:cubicBezTo>
                    <a:pt x="17" y="77"/>
                    <a:pt x="0" y="60"/>
                    <a:pt x="0" y="39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08" name="Freeform 262"/>
            <p:cNvSpPr>
              <a:spLocks/>
            </p:cNvSpPr>
            <p:nvPr/>
          </p:nvSpPr>
          <p:spPr bwMode="auto">
            <a:xfrm>
              <a:off x="335" y="2524"/>
              <a:ext cx="58" cy="58"/>
            </a:xfrm>
            <a:custGeom>
              <a:avLst/>
              <a:gdLst>
                <a:gd name="T0" fmla="*/ 0 w 192"/>
                <a:gd name="T1" fmla="*/ 0 h 192"/>
                <a:gd name="T2" fmla="*/ 0 w 192"/>
                <a:gd name="T3" fmla="*/ 0 h 192"/>
                <a:gd name="T4" fmla="*/ 0 w 192"/>
                <a:gd name="T5" fmla="*/ 0 h 192"/>
                <a:gd name="T6" fmla="*/ 0 w 192"/>
                <a:gd name="T7" fmla="*/ 0 h 192"/>
                <a:gd name="T8" fmla="*/ 0 w 192"/>
                <a:gd name="T9" fmla="*/ 0 h 192"/>
                <a:gd name="T10" fmla="*/ 0 w 192"/>
                <a:gd name="T11" fmla="*/ 0 h 1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92"/>
                <a:gd name="T20" fmla="*/ 192 w 192"/>
                <a:gd name="T21" fmla="*/ 192 h 1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92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2" y="149"/>
                    <a:pt x="149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09" name="Freeform 263"/>
            <p:cNvSpPr>
              <a:spLocks/>
            </p:cNvSpPr>
            <p:nvPr/>
          </p:nvSpPr>
          <p:spPr bwMode="auto">
            <a:xfrm>
              <a:off x="335" y="2524"/>
              <a:ext cx="58" cy="58"/>
            </a:xfrm>
            <a:custGeom>
              <a:avLst/>
              <a:gdLst>
                <a:gd name="T0" fmla="*/ 0 w 77"/>
                <a:gd name="T1" fmla="*/ 2 h 76"/>
                <a:gd name="T2" fmla="*/ 2 w 77"/>
                <a:gd name="T3" fmla="*/ 0 h 76"/>
                <a:gd name="T4" fmla="*/ 2 w 77"/>
                <a:gd name="T5" fmla="*/ 2 h 76"/>
                <a:gd name="T6" fmla="*/ 2 w 77"/>
                <a:gd name="T7" fmla="*/ 2 h 76"/>
                <a:gd name="T8" fmla="*/ 2 w 77"/>
                <a:gd name="T9" fmla="*/ 2 h 76"/>
                <a:gd name="T10" fmla="*/ 0 w 77"/>
                <a:gd name="T11" fmla="*/ 2 h 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7"/>
                <a:gd name="T19" fmla="*/ 0 h 76"/>
                <a:gd name="T20" fmla="*/ 77 w 77"/>
                <a:gd name="T21" fmla="*/ 76 h 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7" h="76">
                  <a:moveTo>
                    <a:pt x="0" y="38"/>
                  </a:moveTo>
                  <a:cubicBezTo>
                    <a:pt x="0" y="17"/>
                    <a:pt x="17" y="0"/>
                    <a:pt x="38" y="0"/>
                  </a:cubicBezTo>
                  <a:cubicBezTo>
                    <a:pt x="60" y="0"/>
                    <a:pt x="77" y="17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59"/>
                    <a:pt x="60" y="76"/>
                    <a:pt x="38" y="76"/>
                  </a:cubicBezTo>
                  <a:cubicBezTo>
                    <a:pt x="17" y="76"/>
                    <a:pt x="0" y="59"/>
                    <a:pt x="0" y="38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10" name="Freeform 264"/>
            <p:cNvSpPr>
              <a:spLocks/>
            </p:cNvSpPr>
            <p:nvPr/>
          </p:nvSpPr>
          <p:spPr bwMode="auto">
            <a:xfrm>
              <a:off x="335" y="2699"/>
              <a:ext cx="58" cy="58"/>
            </a:xfrm>
            <a:custGeom>
              <a:avLst/>
              <a:gdLst>
                <a:gd name="T0" fmla="*/ 0 w 192"/>
                <a:gd name="T1" fmla="*/ 0 h 192"/>
                <a:gd name="T2" fmla="*/ 0 w 192"/>
                <a:gd name="T3" fmla="*/ 0 h 192"/>
                <a:gd name="T4" fmla="*/ 0 w 192"/>
                <a:gd name="T5" fmla="*/ 0 h 192"/>
                <a:gd name="T6" fmla="*/ 0 w 192"/>
                <a:gd name="T7" fmla="*/ 0 h 192"/>
                <a:gd name="T8" fmla="*/ 0 w 192"/>
                <a:gd name="T9" fmla="*/ 0 h 192"/>
                <a:gd name="T10" fmla="*/ 0 w 192"/>
                <a:gd name="T11" fmla="*/ 0 h 1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92"/>
                <a:gd name="T20" fmla="*/ 192 w 192"/>
                <a:gd name="T21" fmla="*/ 192 h 1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92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2" y="149"/>
                    <a:pt x="149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11" name="Freeform 265"/>
            <p:cNvSpPr>
              <a:spLocks/>
            </p:cNvSpPr>
            <p:nvPr/>
          </p:nvSpPr>
          <p:spPr bwMode="auto">
            <a:xfrm>
              <a:off x="335" y="2699"/>
              <a:ext cx="58" cy="58"/>
            </a:xfrm>
            <a:custGeom>
              <a:avLst/>
              <a:gdLst>
                <a:gd name="T0" fmla="*/ 0 w 77"/>
                <a:gd name="T1" fmla="*/ 2 h 77"/>
                <a:gd name="T2" fmla="*/ 2 w 77"/>
                <a:gd name="T3" fmla="*/ 0 h 77"/>
                <a:gd name="T4" fmla="*/ 2 w 77"/>
                <a:gd name="T5" fmla="*/ 2 h 77"/>
                <a:gd name="T6" fmla="*/ 2 w 77"/>
                <a:gd name="T7" fmla="*/ 2 h 77"/>
                <a:gd name="T8" fmla="*/ 2 w 77"/>
                <a:gd name="T9" fmla="*/ 2 h 77"/>
                <a:gd name="T10" fmla="*/ 0 w 77"/>
                <a:gd name="T11" fmla="*/ 2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7"/>
                <a:gd name="T19" fmla="*/ 0 h 77"/>
                <a:gd name="T20" fmla="*/ 77 w 77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7" h="77">
                  <a:moveTo>
                    <a:pt x="0" y="38"/>
                  </a:moveTo>
                  <a:cubicBezTo>
                    <a:pt x="0" y="17"/>
                    <a:pt x="17" y="0"/>
                    <a:pt x="38" y="0"/>
                  </a:cubicBezTo>
                  <a:cubicBezTo>
                    <a:pt x="60" y="0"/>
                    <a:pt x="77" y="17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59"/>
                    <a:pt x="60" y="77"/>
                    <a:pt x="38" y="77"/>
                  </a:cubicBezTo>
                  <a:cubicBezTo>
                    <a:pt x="17" y="77"/>
                    <a:pt x="0" y="59"/>
                    <a:pt x="0" y="38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12" name="Line 266"/>
            <p:cNvSpPr>
              <a:spLocks noChangeShapeType="1"/>
            </p:cNvSpPr>
            <p:nvPr/>
          </p:nvSpPr>
          <p:spPr bwMode="auto">
            <a:xfrm>
              <a:off x="393" y="2292"/>
              <a:ext cx="174" cy="0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13" name="Line 267"/>
            <p:cNvSpPr>
              <a:spLocks noChangeShapeType="1"/>
            </p:cNvSpPr>
            <p:nvPr/>
          </p:nvSpPr>
          <p:spPr bwMode="auto">
            <a:xfrm>
              <a:off x="393" y="2553"/>
              <a:ext cx="174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14" name="Line 268"/>
            <p:cNvSpPr>
              <a:spLocks noChangeShapeType="1"/>
            </p:cNvSpPr>
            <p:nvPr/>
          </p:nvSpPr>
          <p:spPr bwMode="auto">
            <a:xfrm>
              <a:off x="393" y="2727"/>
              <a:ext cx="174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15" name="Rectangle 269"/>
            <p:cNvSpPr>
              <a:spLocks noChangeArrowheads="1"/>
            </p:cNvSpPr>
            <p:nvPr/>
          </p:nvSpPr>
          <p:spPr bwMode="auto">
            <a:xfrm>
              <a:off x="228" y="2834"/>
              <a:ext cx="23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>
                  <a:solidFill>
                    <a:srgbClr val="000000"/>
                  </a:solidFill>
                  <a:ea typeface="宋体" pitchFamily="2" charset="-122"/>
                </a:rPr>
                <a:t>External</a:t>
              </a:r>
              <a:endParaRPr lang="en-US" altLang="zh-CN" sz="1400" i="0">
                <a:ea typeface="宋体" pitchFamily="2" charset="-122"/>
              </a:endParaRPr>
            </a:p>
          </p:txBody>
        </p:sp>
        <p:sp>
          <p:nvSpPr>
            <p:cNvPr id="113716" name="Rectangle 270"/>
            <p:cNvSpPr>
              <a:spLocks noChangeArrowheads="1"/>
            </p:cNvSpPr>
            <p:nvPr/>
          </p:nvSpPr>
          <p:spPr bwMode="auto">
            <a:xfrm>
              <a:off x="203" y="2923"/>
              <a:ext cx="283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>
                  <a:solidFill>
                    <a:srgbClr val="000000"/>
                  </a:solidFill>
                  <a:ea typeface="宋体" pitchFamily="2" charset="-122"/>
                </a:rPr>
                <a:t>Interfaces</a:t>
              </a:r>
              <a:endParaRPr lang="en-US" altLang="zh-CN" sz="1400" i="0">
                <a:ea typeface="宋体" pitchFamily="2" charset="-122"/>
              </a:endParaRPr>
            </a:p>
          </p:txBody>
        </p:sp>
      </p:grpSp>
      <p:grpSp>
        <p:nvGrpSpPr>
          <p:cNvPr id="12" name="Group 271"/>
          <p:cNvGrpSpPr>
            <a:grpSpLocks/>
          </p:cNvGrpSpPr>
          <p:nvPr/>
        </p:nvGrpSpPr>
        <p:grpSpPr bwMode="auto">
          <a:xfrm>
            <a:off x="3133725" y="4357688"/>
            <a:ext cx="449263" cy="611187"/>
            <a:chOff x="671" y="2750"/>
            <a:chExt cx="283" cy="385"/>
          </a:xfrm>
        </p:grpSpPr>
        <p:sp>
          <p:nvSpPr>
            <p:cNvPr id="113697" name="Freeform 272"/>
            <p:cNvSpPr>
              <a:spLocks/>
            </p:cNvSpPr>
            <p:nvPr/>
          </p:nvSpPr>
          <p:spPr bwMode="auto">
            <a:xfrm>
              <a:off x="683" y="2931"/>
              <a:ext cx="58" cy="58"/>
            </a:xfrm>
            <a:custGeom>
              <a:avLst/>
              <a:gdLst>
                <a:gd name="T0" fmla="*/ 0 w 192"/>
                <a:gd name="T1" fmla="*/ 0 h 192"/>
                <a:gd name="T2" fmla="*/ 0 w 192"/>
                <a:gd name="T3" fmla="*/ 0 h 192"/>
                <a:gd name="T4" fmla="*/ 0 w 192"/>
                <a:gd name="T5" fmla="*/ 0 h 192"/>
                <a:gd name="T6" fmla="*/ 0 w 192"/>
                <a:gd name="T7" fmla="*/ 0 h 192"/>
                <a:gd name="T8" fmla="*/ 0 w 192"/>
                <a:gd name="T9" fmla="*/ 0 h 192"/>
                <a:gd name="T10" fmla="*/ 0 w 192"/>
                <a:gd name="T11" fmla="*/ 0 h 1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92"/>
                <a:gd name="T20" fmla="*/ 192 w 192"/>
                <a:gd name="T21" fmla="*/ 192 h 1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92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2" y="149"/>
                    <a:pt x="149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698" name="Freeform 273"/>
            <p:cNvSpPr>
              <a:spLocks/>
            </p:cNvSpPr>
            <p:nvPr/>
          </p:nvSpPr>
          <p:spPr bwMode="auto">
            <a:xfrm>
              <a:off x="683" y="2931"/>
              <a:ext cx="58" cy="58"/>
            </a:xfrm>
            <a:custGeom>
              <a:avLst/>
              <a:gdLst>
                <a:gd name="T0" fmla="*/ 0 w 77"/>
                <a:gd name="T1" fmla="*/ 2 h 76"/>
                <a:gd name="T2" fmla="*/ 2 w 77"/>
                <a:gd name="T3" fmla="*/ 0 h 76"/>
                <a:gd name="T4" fmla="*/ 2 w 77"/>
                <a:gd name="T5" fmla="*/ 2 h 76"/>
                <a:gd name="T6" fmla="*/ 2 w 77"/>
                <a:gd name="T7" fmla="*/ 2 h 76"/>
                <a:gd name="T8" fmla="*/ 2 w 77"/>
                <a:gd name="T9" fmla="*/ 2 h 76"/>
                <a:gd name="T10" fmla="*/ 0 w 77"/>
                <a:gd name="T11" fmla="*/ 2 h 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7"/>
                <a:gd name="T19" fmla="*/ 0 h 76"/>
                <a:gd name="T20" fmla="*/ 77 w 77"/>
                <a:gd name="T21" fmla="*/ 76 h 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7" h="76">
                  <a:moveTo>
                    <a:pt x="0" y="38"/>
                  </a:moveTo>
                  <a:cubicBezTo>
                    <a:pt x="0" y="17"/>
                    <a:pt x="18" y="0"/>
                    <a:pt x="39" y="0"/>
                  </a:cubicBezTo>
                  <a:cubicBezTo>
                    <a:pt x="60" y="0"/>
                    <a:pt x="77" y="17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59"/>
                    <a:pt x="60" y="76"/>
                    <a:pt x="39" y="76"/>
                  </a:cubicBezTo>
                  <a:cubicBezTo>
                    <a:pt x="18" y="76"/>
                    <a:pt x="0" y="59"/>
                    <a:pt x="0" y="38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699" name="Freeform 274"/>
            <p:cNvSpPr>
              <a:spLocks/>
            </p:cNvSpPr>
            <p:nvPr/>
          </p:nvSpPr>
          <p:spPr bwMode="auto">
            <a:xfrm>
              <a:off x="857" y="2931"/>
              <a:ext cx="58" cy="58"/>
            </a:xfrm>
            <a:custGeom>
              <a:avLst/>
              <a:gdLst>
                <a:gd name="T0" fmla="*/ 0 w 192"/>
                <a:gd name="T1" fmla="*/ 0 h 192"/>
                <a:gd name="T2" fmla="*/ 0 w 192"/>
                <a:gd name="T3" fmla="*/ 0 h 192"/>
                <a:gd name="T4" fmla="*/ 0 w 192"/>
                <a:gd name="T5" fmla="*/ 0 h 192"/>
                <a:gd name="T6" fmla="*/ 0 w 192"/>
                <a:gd name="T7" fmla="*/ 0 h 192"/>
                <a:gd name="T8" fmla="*/ 0 w 192"/>
                <a:gd name="T9" fmla="*/ 0 h 192"/>
                <a:gd name="T10" fmla="*/ 0 w 192"/>
                <a:gd name="T11" fmla="*/ 0 h 1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92"/>
                <a:gd name="T20" fmla="*/ 192 w 192"/>
                <a:gd name="T21" fmla="*/ 192 h 1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92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2" y="149"/>
                    <a:pt x="149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00" name="Freeform 275"/>
            <p:cNvSpPr>
              <a:spLocks/>
            </p:cNvSpPr>
            <p:nvPr/>
          </p:nvSpPr>
          <p:spPr bwMode="auto">
            <a:xfrm>
              <a:off x="857" y="2931"/>
              <a:ext cx="58" cy="58"/>
            </a:xfrm>
            <a:custGeom>
              <a:avLst/>
              <a:gdLst>
                <a:gd name="T0" fmla="*/ 0 w 77"/>
                <a:gd name="T1" fmla="*/ 2 h 76"/>
                <a:gd name="T2" fmla="*/ 2 w 77"/>
                <a:gd name="T3" fmla="*/ 0 h 76"/>
                <a:gd name="T4" fmla="*/ 2 w 77"/>
                <a:gd name="T5" fmla="*/ 2 h 76"/>
                <a:gd name="T6" fmla="*/ 2 w 77"/>
                <a:gd name="T7" fmla="*/ 2 h 76"/>
                <a:gd name="T8" fmla="*/ 2 w 77"/>
                <a:gd name="T9" fmla="*/ 2 h 76"/>
                <a:gd name="T10" fmla="*/ 0 w 77"/>
                <a:gd name="T11" fmla="*/ 2 h 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7"/>
                <a:gd name="T19" fmla="*/ 0 h 76"/>
                <a:gd name="T20" fmla="*/ 77 w 77"/>
                <a:gd name="T21" fmla="*/ 76 h 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7" h="76">
                  <a:moveTo>
                    <a:pt x="0" y="38"/>
                  </a:move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7" y="17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59"/>
                    <a:pt x="59" y="76"/>
                    <a:pt x="38" y="76"/>
                  </a:cubicBezTo>
                  <a:cubicBezTo>
                    <a:pt x="17" y="76"/>
                    <a:pt x="0" y="59"/>
                    <a:pt x="0" y="38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01" name="Line 276"/>
            <p:cNvSpPr>
              <a:spLocks noChangeShapeType="1"/>
            </p:cNvSpPr>
            <p:nvPr/>
          </p:nvSpPr>
          <p:spPr bwMode="auto">
            <a:xfrm>
              <a:off x="712" y="2989"/>
              <a:ext cx="1" cy="146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3702" name="Line 277"/>
            <p:cNvSpPr>
              <a:spLocks noChangeShapeType="1"/>
            </p:cNvSpPr>
            <p:nvPr/>
          </p:nvSpPr>
          <p:spPr bwMode="auto">
            <a:xfrm>
              <a:off x="886" y="2989"/>
              <a:ext cx="0" cy="146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grpSp>
          <p:nvGrpSpPr>
            <p:cNvPr id="113703" name="Group 278"/>
            <p:cNvGrpSpPr>
              <a:grpSpLocks/>
            </p:cNvGrpSpPr>
            <p:nvPr/>
          </p:nvGrpSpPr>
          <p:grpSpPr bwMode="auto">
            <a:xfrm>
              <a:off x="671" y="2750"/>
              <a:ext cx="283" cy="154"/>
              <a:chOff x="671" y="2750"/>
              <a:chExt cx="283" cy="154"/>
            </a:xfrm>
          </p:grpSpPr>
          <p:sp>
            <p:nvSpPr>
              <p:cNvPr id="113704" name="Rectangle 279"/>
              <p:cNvSpPr>
                <a:spLocks noChangeArrowheads="1"/>
              </p:cNvSpPr>
              <p:nvPr/>
            </p:nvSpPr>
            <p:spPr bwMode="auto">
              <a:xfrm>
                <a:off x="696" y="2750"/>
                <a:ext cx="215" cy="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spcBef>
                    <a:spcPct val="0"/>
                  </a:spcBef>
                </a:pPr>
                <a:r>
                  <a:rPr lang="en-US" altLang="zh-CN" sz="800">
                    <a:solidFill>
                      <a:srgbClr val="000000"/>
                    </a:solidFill>
                    <a:ea typeface="宋体" pitchFamily="2" charset="-122"/>
                  </a:rPr>
                  <a:t>Internal</a:t>
                </a:r>
                <a:endParaRPr lang="en-US" altLang="zh-CN" sz="1400" i="0">
                  <a:ea typeface="宋体" pitchFamily="2" charset="-122"/>
                </a:endParaRPr>
              </a:p>
            </p:txBody>
          </p:sp>
          <p:sp>
            <p:nvSpPr>
              <p:cNvPr id="113705" name="Rectangle 280"/>
              <p:cNvSpPr>
                <a:spLocks noChangeArrowheads="1"/>
              </p:cNvSpPr>
              <p:nvPr/>
            </p:nvSpPr>
            <p:spPr bwMode="auto">
              <a:xfrm>
                <a:off x="671" y="2827"/>
                <a:ext cx="283" cy="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spcBef>
                    <a:spcPct val="0"/>
                  </a:spcBef>
                </a:pPr>
                <a:r>
                  <a:rPr lang="en-US" altLang="zh-CN" sz="800">
                    <a:solidFill>
                      <a:srgbClr val="000000"/>
                    </a:solidFill>
                    <a:ea typeface="宋体" pitchFamily="2" charset="-122"/>
                  </a:rPr>
                  <a:t>Interfaces</a:t>
                </a:r>
                <a:endParaRPr lang="en-US" altLang="zh-CN" sz="1400" i="0">
                  <a:ea typeface="宋体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The CCM Container Framework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14963" y="962025"/>
            <a:ext cx="3700462" cy="5257800"/>
          </a:xfrm>
        </p:spPr>
        <p:txBody>
          <a:bodyPr/>
          <a:lstStyle/>
          <a:p>
            <a:pPr marL="176213" indent="-1762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A standard framework within CCM component servers</a:t>
            </a:r>
          </a:p>
          <a:p>
            <a:pPr marL="176213" indent="-1762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Extends the Portable Object Adaptor (POA) with common patterns, e.g.,</a:t>
            </a:r>
          </a:p>
          <a:p>
            <a:pPr marL="519113" lvl="1" indent="-1762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Automatic activation &amp; deactivation of components</a:t>
            </a:r>
          </a:p>
          <a:p>
            <a:pPr marL="519113" lvl="1" indent="-1762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Optimize resource usage</a:t>
            </a:r>
          </a:p>
          <a:p>
            <a:pPr marL="176213" indent="-1762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Provides simplified access to CORBA Common Services</a:t>
            </a:r>
          </a:p>
          <a:p>
            <a:pPr marL="519113" lvl="1" indent="-1762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e.g., security, transactions, persistence, &amp; events</a:t>
            </a:r>
          </a:p>
          <a:p>
            <a:pPr marL="176213" indent="-176213" eaLnBrk="1" hangingPunct="1">
              <a:spcBef>
                <a:spcPct val="40000"/>
              </a:spcBef>
            </a:pPr>
            <a:endParaRPr lang="en-US" altLang="zh-CN" sz="2000" smtClean="0">
              <a:ea typeface="宋体" pitchFamily="2" charset="-122"/>
            </a:endParaRPr>
          </a:p>
        </p:txBody>
      </p:sp>
      <p:grpSp>
        <p:nvGrpSpPr>
          <p:cNvPr id="114692" name="Group 276"/>
          <p:cNvGrpSpPr>
            <a:grpSpLocks noChangeAspect="1"/>
          </p:cNvGrpSpPr>
          <p:nvPr/>
        </p:nvGrpSpPr>
        <p:grpSpPr bwMode="auto">
          <a:xfrm>
            <a:off x="22225" y="1050925"/>
            <a:ext cx="5372100" cy="4298950"/>
            <a:chOff x="12" y="698"/>
            <a:chExt cx="3139" cy="2329"/>
          </a:xfrm>
        </p:grpSpPr>
        <p:sp>
          <p:nvSpPr>
            <p:cNvPr id="114694" name="AutoShape 277"/>
            <p:cNvSpPr>
              <a:spLocks noChangeAspect="1" noChangeArrowheads="1" noTextEdit="1"/>
            </p:cNvSpPr>
            <p:nvPr/>
          </p:nvSpPr>
          <p:spPr bwMode="auto">
            <a:xfrm>
              <a:off x="12" y="698"/>
              <a:ext cx="3139" cy="2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grpSp>
          <p:nvGrpSpPr>
            <p:cNvPr id="114695" name="Group 278"/>
            <p:cNvGrpSpPr>
              <a:grpSpLocks/>
            </p:cNvGrpSpPr>
            <p:nvPr/>
          </p:nvGrpSpPr>
          <p:grpSpPr bwMode="auto">
            <a:xfrm>
              <a:off x="21" y="708"/>
              <a:ext cx="3121" cy="2306"/>
              <a:chOff x="21" y="708"/>
              <a:chExt cx="3121" cy="2306"/>
            </a:xfrm>
          </p:grpSpPr>
          <p:sp>
            <p:nvSpPr>
              <p:cNvPr id="114801" name="Freeform 279"/>
              <p:cNvSpPr>
                <a:spLocks/>
              </p:cNvSpPr>
              <p:nvPr/>
            </p:nvSpPr>
            <p:spPr bwMode="auto">
              <a:xfrm>
                <a:off x="1648" y="708"/>
                <a:ext cx="1494" cy="2306"/>
              </a:xfrm>
              <a:custGeom>
                <a:avLst/>
                <a:gdLst>
                  <a:gd name="T0" fmla="*/ 0 w 5349"/>
                  <a:gd name="T1" fmla="*/ 0 h 8368"/>
                  <a:gd name="T2" fmla="*/ 0 w 5349"/>
                  <a:gd name="T3" fmla="*/ 0 h 8368"/>
                  <a:gd name="T4" fmla="*/ 0 w 5349"/>
                  <a:gd name="T5" fmla="*/ 0 h 8368"/>
                  <a:gd name="T6" fmla="*/ 0 w 5349"/>
                  <a:gd name="T7" fmla="*/ 0 h 8368"/>
                  <a:gd name="T8" fmla="*/ 0 w 5349"/>
                  <a:gd name="T9" fmla="*/ 0 h 8368"/>
                  <a:gd name="T10" fmla="*/ 0 w 5349"/>
                  <a:gd name="T11" fmla="*/ 0 h 8368"/>
                  <a:gd name="T12" fmla="*/ 0 w 5349"/>
                  <a:gd name="T13" fmla="*/ 0 h 8368"/>
                  <a:gd name="T14" fmla="*/ 0 w 5349"/>
                  <a:gd name="T15" fmla="*/ 0 h 8368"/>
                  <a:gd name="T16" fmla="*/ 0 w 5349"/>
                  <a:gd name="T17" fmla="*/ 0 h 8368"/>
                  <a:gd name="T18" fmla="*/ 0 w 5349"/>
                  <a:gd name="T19" fmla="*/ 0 h 8368"/>
                  <a:gd name="T20" fmla="*/ 0 w 5349"/>
                  <a:gd name="T21" fmla="*/ 0 h 8368"/>
                  <a:gd name="T22" fmla="*/ 0 w 5349"/>
                  <a:gd name="T23" fmla="*/ 0 h 836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349"/>
                  <a:gd name="T37" fmla="*/ 0 h 8368"/>
                  <a:gd name="T38" fmla="*/ 5349 w 5349"/>
                  <a:gd name="T39" fmla="*/ 8368 h 836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349" h="8368">
                    <a:moveTo>
                      <a:pt x="5139" y="8368"/>
                    </a:moveTo>
                    <a:cubicBezTo>
                      <a:pt x="5255" y="8368"/>
                      <a:pt x="5349" y="8267"/>
                      <a:pt x="5349" y="8142"/>
                    </a:cubicBezTo>
                    <a:lnTo>
                      <a:pt x="5349" y="226"/>
                    </a:lnTo>
                    <a:cubicBezTo>
                      <a:pt x="5349" y="101"/>
                      <a:pt x="5255" y="0"/>
                      <a:pt x="5139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8142"/>
                    </a:lnTo>
                    <a:cubicBezTo>
                      <a:pt x="0" y="8267"/>
                      <a:pt x="94" y="8368"/>
                      <a:pt x="210" y="8368"/>
                    </a:cubicBezTo>
                    <a:lnTo>
                      <a:pt x="5139" y="8368"/>
                    </a:lnTo>
                    <a:close/>
                  </a:path>
                </a:pathLst>
              </a:custGeom>
              <a:solidFill>
                <a:srgbClr val="99CC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02" name="Freeform 280"/>
              <p:cNvSpPr>
                <a:spLocks/>
              </p:cNvSpPr>
              <p:nvPr/>
            </p:nvSpPr>
            <p:spPr bwMode="auto">
              <a:xfrm>
                <a:off x="1648" y="708"/>
                <a:ext cx="1494" cy="2306"/>
              </a:xfrm>
              <a:custGeom>
                <a:avLst/>
                <a:gdLst>
                  <a:gd name="T0" fmla="*/ 0 w 5349"/>
                  <a:gd name="T1" fmla="*/ 0 h 8368"/>
                  <a:gd name="T2" fmla="*/ 0 w 5349"/>
                  <a:gd name="T3" fmla="*/ 0 h 8368"/>
                  <a:gd name="T4" fmla="*/ 0 w 5349"/>
                  <a:gd name="T5" fmla="*/ 0 h 8368"/>
                  <a:gd name="T6" fmla="*/ 0 w 5349"/>
                  <a:gd name="T7" fmla="*/ 0 h 8368"/>
                  <a:gd name="T8" fmla="*/ 0 w 5349"/>
                  <a:gd name="T9" fmla="*/ 0 h 8368"/>
                  <a:gd name="T10" fmla="*/ 0 w 5349"/>
                  <a:gd name="T11" fmla="*/ 0 h 8368"/>
                  <a:gd name="T12" fmla="*/ 0 w 5349"/>
                  <a:gd name="T13" fmla="*/ 0 h 8368"/>
                  <a:gd name="T14" fmla="*/ 0 w 5349"/>
                  <a:gd name="T15" fmla="*/ 0 h 8368"/>
                  <a:gd name="T16" fmla="*/ 0 w 5349"/>
                  <a:gd name="T17" fmla="*/ 0 h 8368"/>
                  <a:gd name="T18" fmla="*/ 0 w 5349"/>
                  <a:gd name="T19" fmla="*/ 0 h 8368"/>
                  <a:gd name="T20" fmla="*/ 0 w 5349"/>
                  <a:gd name="T21" fmla="*/ 0 h 8368"/>
                  <a:gd name="T22" fmla="*/ 0 w 5349"/>
                  <a:gd name="T23" fmla="*/ 0 h 836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349"/>
                  <a:gd name="T37" fmla="*/ 0 h 8368"/>
                  <a:gd name="T38" fmla="*/ 5349 w 5349"/>
                  <a:gd name="T39" fmla="*/ 8368 h 836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349" h="8368">
                    <a:moveTo>
                      <a:pt x="5139" y="8368"/>
                    </a:moveTo>
                    <a:cubicBezTo>
                      <a:pt x="5255" y="8368"/>
                      <a:pt x="5349" y="8267"/>
                      <a:pt x="5349" y="8142"/>
                    </a:cubicBezTo>
                    <a:lnTo>
                      <a:pt x="5349" y="226"/>
                    </a:lnTo>
                    <a:cubicBezTo>
                      <a:pt x="5349" y="101"/>
                      <a:pt x="5255" y="0"/>
                      <a:pt x="5139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8142"/>
                    </a:lnTo>
                    <a:cubicBezTo>
                      <a:pt x="0" y="8267"/>
                      <a:pt x="94" y="8368"/>
                      <a:pt x="210" y="8368"/>
                    </a:cubicBezTo>
                    <a:lnTo>
                      <a:pt x="5139" y="8368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03" name="Freeform 281"/>
              <p:cNvSpPr>
                <a:spLocks/>
              </p:cNvSpPr>
              <p:nvPr/>
            </p:nvSpPr>
            <p:spPr bwMode="auto">
              <a:xfrm>
                <a:off x="21" y="708"/>
                <a:ext cx="1495" cy="2306"/>
              </a:xfrm>
              <a:custGeom>
                <a:avLst/>
                <a:gdLst>
                  <a:gd name="T0" fmla="*/ 0 w 5349"/>
                  <a:gd name="T1" fmla="*/ 0 h 8368"/>
                  <a:gd name="T2" fmla="*/ 0 w 5349"/>
                  <a:gd name="T3" fmla="*/ 0 h 8368"/>
                  <a:gd name="T4" fmla="*/ 0 w 5349"/>
                  <a:gd name="T5" fmla="*/ 0 h 8368"/>
                  <a:gd name="T6" fmla="*/ 0 w 5349"/>
                  <a:gd name="T7" fmla="*/ 0 h 8368"/>
                  <a:gd name="T8" fmla="*/ 0 w 5349"/>
                  <a:gd name="T9" fmla="*/ 0 h 8368"/>
                  <a:gd name="T10" fmla="*/ 0 w 5349"/>
                  <a:gd name="T11" fmla="*/ 0 h 8368"/>
                  <a:gd name="T12" fmla="*/ 0 w 5349"/>
                  <a:gd name="T13" fmla="*/ 0 h 8368"/>
                  <a:gd name="T14" fmla="*/ 0 w 5349"/>
                  <a:gd name="T15" fmla="*/ 0 h 8368"/>
                  <a:gd name="T16" fmla="*/ 0 w 5349"/>
                  <a:gd name="T17" fmla="*/ 0 h 8368"/>
                  <a:gd name="T18" fmla="*/ 0 w 5349"/>
                  <a:gd name="T19" fmla="*/ 0 h 8368"/>
                  <a:gd name="T20" fmla="*/ 0 w 5349"/>
                  <a:gd name="T21" fmla="*/ 0 h 8368"/>
                  <a:gd name="T22" fmla="*/ 0 w 5349"/>
                  <a:gd name="T23" fmla="*/ 0 h 836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349"/>
                  <a:gd name="T37" fmla="*/ 0 h 8368"/>
                  <a:gd name="T38" fmla="*/ 5349 w 5349"/>
                  <a:gd name="T39" fmla="*/ 8368 h 836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349" h="8368">
                    <a:moveTo>
                      <a:pt x="5139" y="8368"/>
                    </a:moveTo>
                    <a:cubicBezTo>
                      <a:pt x="5255" y="8368"/>
                      <a:pt x="5349" y="8267"/>
                      <a:pt x="5349" y="8142"/>
                    </a:cubicBezTo>
                    <a:lnTo>
                      <a:pt x="5349" y="226"/>
                    </a:lnTo>
                    <a:cubicBezTo>
                      <a:pt x="5349" y="101"/>
                      <a:pt x="5255" y="0"/>
                      <a:pt x="5139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8142"/>
                    </a:lnTo>
                    <a:cubicBezTo>
                      <a:pt x="0" y="8267"/>
                      <a:pt x="94" y="8368"/>
                      <a:pt x="210" y="8368"/>
                    </a:cubicBezTo>
                    <a:lnTo>
                      <a:pt x="5139" y="8368"/>
                    </a:lnTo>
                    <a:close/>
                  </a:path>
                </a:pathLst>
              </a:custGeom>
              <a:solidFill>
                <a:srgbClr val="99CC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04" name="Freeform 282"/>
              <p:cNvSpPr>
                <a:spLocks/>
              </p:cNvSpPr>
              <p:nvPr/>
            </p:nvSpPr>
            <p:spPr bwMode="auto">
              <a:xfrm>
                <a:off x="21" y="708"/>
                <a:ext cx="1495" cy="2306"/>
              </a:xfrm>
              <a:custGeom>
                <a:avLst/>
                <a:gdLst>
                  <a:gd name="T0" fmla="*/ 0 w 5349"/>
                  <a:gd name="T1" fmla="*/ 0 h 8368"/>
                  <a:gd name="T2" fmla="*/ 0 w 5349"/>
                  <a:gd name="T3" fmla="*/ 0 h 8368"/>
                  <a:gd name="T4" fmla="*/ 0 w 5349"/>
                  <a:gd name="T5" fmla="*/ 0 h 8368"/>
                  <a:gd name="T6" fmla="*/ 0 w 5349"/>
                  <a:gd name="T7" fmla="*/ 0 h 8368"/>
                  <a:gd name="T8" fmla="*/ 0 w 5349"/>
                  <a:gd name="T9" fmla="*/ 0 h 8368"/>
                  <a:gd name="T10" fmla="*/ 0 w 5349"/>
                  <a:gd name="T11" fmla="*/ 0 h 8368"/>
                  <a:gd name="T12" fmla="*/ 0 w 5349"/>
                  <a:gd name="T13" fmla="*/ 0 h 8368"/>
                  <a:gd name="T14" fmla="*/ 0 w 5349"/>
                  <a:gd name="T15" fmla="*/ 0 h 8368"/>
                  <a:gd name="T16" fmla="*/ 0 w 5349"/>
                  <a:gd name="T17" fmla="*/ 0 h 8368"/>
                  <a:gd name="T18" fmla="*/ 0 w 5349"/>
                  <a:gd name="T19" fmla="*/ 0 h 8368"/>
                  <a:gd name="T20" fmla="*/ 0 w 5349"/>
                  <a:gd name="T21" fmla="*/ 0 h 8368"/>
                  <a:gd name="T22" fmla="*/ 0 w 5349"/>
                  <a:gd name="T23" fmla="*/ 0 h 836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349"/>
                  <a:gd name="T37" fmla="*/ 0 h 8368"/>
                  <a:gd name="T38" fmla="*/ 5349 w 5349"/>
                  <a:gd name="T39" fmla="*/ 8368 h 836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349" h="8368">
                    <a:moveTo>
                      <a:pt x="5139" y="8368"/>
                    </a:moveTo>
                    <a:cubicBezTo>
                      <a:pt x="5255" y="8368"/>
                      <a:pt x="5349" y="8267"/>
                      <a:pt x="5349" y="8142"/>
                    </a:cubicBezTo>
                    <a:lnTo>
                      <a:pt x="5349" y="226"/>
                    </a:lnTo>
                    <a:cubicBezTo>
                      <a:pt x="5349" y="101"/>
                      <a:pt x="5255" y="0"/>
                      <a:pt x="5139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8142"/>
                    </a:lnTo>
                    <a:cubicBezTo>
                      <a:pt x="0" y="8267"/>
                      <a:pt x="94" y="8368"/>
                      <a:pt x="210" y="8368"/>
                    </a:cubicBezTo>
                    <a:lnTo>
                      <a:pt x="5139" y="8368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05" name="Rectangle 283"/>
              <p:cNvSpPr>
                <a:spLocks noChangeArrowheads="1"/>
              </p:cNvSpPr>
              <p:nvPr/>
            </p:nvSpPr>
            <p:spPr bwMode="auto">
              <a:xfrm>
                <a:off x="377" y="938"/>
                <a:ext cx="879" cy="1216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06" name="Rectangle 284"/>
              <p:cNvSpPr>
                <a:spLocks noChangeArrowheads="1"/>
              </p:cNvSpPr>
              <p:nvPr/>
            </p:nvSpPr>
            <p:spPr bwMode="auto">
              <a:xfrm>
                <a:off x="377" y="938"/>
                <a:ext cx="879" cy="121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07" name="Rectangle 285"/>
              <p:cNvSpPr>
                <a:spLocks noChangeArrowheads="1"/>
              </p:cNvSpPr>
              <p:nvPr/>
            </p:nvSpPr>
            <p:spPr bwMode="auto">
              <a:xfrm>
                <a:off x="401" y="967"/>
                <a:ext cx="355" cy="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Container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08" name="Freeform 286"/>
              <p:cNvSpPr>
                <a:spLocks/>
              </p:cNvSpPr>
              <p:nvPr/>
            </p:nvSpPr>
            <p:spPr bwMode="auto">
              <a:xfrm>
                <a:off x="435" y="1344"/>
                <a:ext cx="480" cy="642"/>
              </a:xfrm>
              <a:custGeom>
                <a:avLst/>
                <a:gdLst>
                  <a:gd name="T0" fmla="*/ 0 w 1716"/>
                  <a:gd name="T1" fmla="*/ 0 h 2329"/>
                  <a:gd name="T2" fmla="*/ 0 w 1716"/>
                  <a:gd name="T3" fmla="*/ 0 h 2329"/>
                  <a:gd name="T4" fmla="*/ 0 w 1716"/>
                  <a:gd name="T5" fmla="*/ 0 h 2329"/>
                  <a:gd name="T6" fmla="*/ 0 w 1716"/>
                  <a:gd name="T7" fmla="*/ 0 h 2329"/>
                  <a:gd name="T8" fmla="*/ 0 w 1716"/>
                  <a:gd name="T9" fmla="*/ 0 h 2329"/>
                  <a:gd name="T10" fmla="*/ 0 w 1716"/>
                  <a:gd name="T11" fmla="*/ 0 h 2329"/>
                  <a:gd name="T12" fmla="*/ 0 w 1716"/>
                  <a:gd name="T13" fmla="*/ 0 h 2329"/>
                  <a:gd name="T14" fmla="*/ 0 w 1716"/>
                  <a:gd name="T15" fmla="*/ 0 h 2329"/>
                  <a:gd name="T16" fmla="*/ 0 w 1716"/>
                  <a:gd name="T17" fmla="*/ 0 h 2329"/>
                  <a:gd name="T18" fmla="*/ 0 w 1716"/>
                  <a:gd name="T19" fmla="*/ 0 h 2329"/>
                  <a:gd name="T20" fmla="*/ 0 w 1716"/>
                  <a:gd name="T21" fmla="*/ 0 h 2329"/>
                  <a:gd name="T22" fmla="*/ 0 w 1716"/>
                  <a:gd name="T23" fmla="*/ 0 h 2329"/>
                  <a:gd name="T24" fmla="*/ 0 w 1716"/>
                  <a:gd name="T25" fmla="*/ 0 h 23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16"/>
                  <a:gd name="T40" fmla="*/ 0 h 2329"/>
                  <a:gd name="T41" fmla="*/ 1716 w 1716"/>
                  <a:gd name="T42" fmla="*/ 2329 h 232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16" h="2329">
                    <a:moveTo>
                      <a:pt x="1506" y="2329"/>
                    </a:moveTo>
                    <a:cubicBezTo>
                      <a:pt x="1622" y="2329"/>
                      <a:pt x="1716" y="2228"/>
                      <a:pt x="1716" y="2103"/>
                    </a:cubicBezTo>
                    <a:lnTo>
                      <a:pt x="1716" y="226"/>
                    </a:lnTo>
                    <a:cubicBezTo>
                      <a:pt x="1716" y="101"/>
                      <a:pt x="1622" y="0"/>
                      <a:pt x="1506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2103"/>
                    </a:lnTo>
                    <a:cubicBezTo>
                      <a:pt x="0" y="2228"/>
                      <a:pt x="94" y="2329"/>
                      <a:pt x="210" y="2329"/>
                    </a:cubicBezTo>
                    <a:lnTo>
                      <a:pt x="1506" y="2329"/>
                    </a:lnTo>
                    <a:close/>
                  </a:path>
                </a:pathLst>
              </a:custGeom>
              <a:solidFill>
                <a:srgbClr val="BD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09" name="Freeform 287"/>
              <p:cNvSpPr>
                <a:spLocks/>
              </p:cNvSpPr>
              <p:nvPr/>
            </p:nvSpPr>
            <p:spPr bwMode="auto">
              <a:xfrm>
                <a:off x="435" y="1344"/>
                <a:ext cx="480" cy="642"/>
              </a:xfrm>
              <a:custGeom>
                <a:avLst/>
                <a:gdLst>
                  <a:gd name="T0" fmla="*/ 0 w 1716"/>
                  <a:gd name="T1" fmla="*/ 0 h 2329"/>
                  <a:gd name="T2" fmla="*/ 0 w 1716"/>
                  <a:gd name="T3" fmla="*/ 0 h 2329"/>
                  <a:gd name="T4" fmla="*/ 0 w 1716"/>
                  <a:gd name="T5" fmla="*/ 0 h 2329"/>
                  <a:gd name="T6" fmla="*/ 0 w 1716"/>
                  <a:gd name="T7" fmla="*/ 0 h 2329"/>
                  <a:gd name="T8" fmla="*/ 0 w 1716"/>
                  <a:gd name="T9" fmla="*/ 0 h 2329"/>
                  <a:gd name="T10" fmla="*/ 0 w 1716"/>
                  <a:gd name="T11" fmla="*/ 0 h 2329"/>
                  <a:gd name="T12" fmla="*/ 0 w 1716"/>
                  <a:gd name="T13" fmla="*/ 0 h 2329"/>
                  <a:gd name="T14" fmla="*/ 0 w 1716"/>
                  <a:gd name="T15" fmla="*/ 0 h 2329"/>
                  <a:gd name="T16" fmla="*/ 0 w 1716"/>
                  <a:gd name="T17" fmla="*/ 0 h 2329"/>
                  <a:gd name="T18" fmla="*/ 0 w 1716"/>
                  <a:gd name="T19" fmla="*/ 0 h 2329"/>
                  <a:gd name="T20" fmla="*/ 0 w 1716"/>
                  <a:gd name="T21" fmla="*/ 0 h 2329"/>
                  <a:gd name="T22" fmla="*/ 0 w 1716"/>
                  <a:gd name="T23" fmla="*/ 0 h 2329"/>
                  <a:gd name="T24" fmla="*/ 0 w 1716"/>
                  <a:gd name="T25" fmla="*/ 0 h 23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16"/>
                  <a:gd name="T40" fmla="*/ 0 h 2329"/>
                  <a:gd name="T41" fmla="*/ 1716 w 1716"/>
                  <a:gd name="T42" fmla="*/ 2329 h 232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16" h="2329">
                    <a:moveTo>
                      <a:pt x="1506" y="2329"/>
                    </a:moveTo>
                    <a:cubicBezTo>
                      <a:pt x="1622" y="2329"/>
                      <a:pt x="1716" y="2228"/>
                      <a:pt x="1716" y="2103"/>
                    </a:cubicBezTo>
                    <a:lnTo>
                      <a:pt x="1716" y="226"/>
                    </a:lnTo>
                    <a:cubicBezTo>
                      <a:pt x="1716" y="101"/>
                      <a:pt x="1622" y="0"/>
                      <a:pt x="1506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2103"/>
                    </a:lnTo>
                    <a:cubicBezTo>
                      <a:pt x="0" y="2228"/>
                      <a:pt x="94" y="2329"/>
                      <a:pt x="210" y="2329"/>
                    </a:cubicBezTo>
                    <a:lnTo>
                      <a:pt x="1506" y="2329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10" name="Rectangle 288"/>
              <p:cNvSpPr>
                <a:spLocks noChangeArrowheads="1"/>
              </p:cNvSpPr>
              <p:nvPr/>
            </p:nvSpPr>
            <p:spPr bwMode="auto">
              <a:xfrm>
                <a:off x="464" y="1369"/>
                <a:ext cx="434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COMPONENT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11" name="Rectangle 289"/>
              <p:cNvSpPr>
                <a:spLocks noChangeArrowheads="1"/>
              </p:cNvSpPr>
              <p:nvPr/>
            </p:nvSpPr>
            <p:spPr bwMode="auto">
              <a:xfrm>
                <a:off x="473" y="1452"/>
                <a:ext cx="415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EXECUTORS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12" name="Freeform 290"/>
              <p:cNvSpPr>
                <a:spLocks/>
              </p:cNvSpPr>
              <p:nvPr/>
            </p:nvSpPr>
            <p:spPr bwMode="auto">
              <a:xfrm>
                <a:off x="435" y="1063"/>
                <a:ext cx="392" cy="249"/>
              </a:xfrm>
              <a:custGeom>
                <a:avLst/>
                <a:gdLst>
                  <a:gd name="T0" fmla="*/ 0 w 1401"/>
                  <a:gd name="T1" fmla="*/ 0 h 905"/>
                  <a:gd name="T2" fmla="*/ 0 w 1401"/>
                  <a:gd name="T3" fmla="*/ 0 h 905"/>
                  <a:gd name="T4" fmla="*/ 0 w 1401"/>
                  <a:gd name="T5" fmla="*/ 0 h 905"/>
                  <a:gd name="T6" fmla="*/ 0 w 1401"/>
                  <a:gd name="T7" fmla="*/ 0 h 905"/>
                  <a:gd name="T8" fmla="*/ 0 w 1401"/>
                  <a:gd name="T9" fmla="*/ 0 h 905"/>
                  <a:gd name="T10" fmla="*/ 0 w 1401"/>
                  <a:gd name="T11" fmla="*/ 0 h 905"/>
                  <a:gd name="T12" fmla="*/ 0 w 1401"/>
                  <a:gd name="T13" fmla="*/ 0 h 905"/>
                  <a:gd name="T14" fmla="*/ 0 w 1401"/>
                  <a:gd name="T15" fmla="*/ 0 h 905"/>
                  <a:gd name="T16" fmla="*/ 0 w 1401"/>
                  <a:gd name="T17" fmla="*/ 0 h 905"/>
                  <a:gd name="T18" fmla="*/ 0 w 1401"/>
                  <a:gd name="T19" fmla="*/ 0 h 905"/>
                  <a:gd name="T20" fmla="*/ 0 w 1401"/>
                  <a:gd name="T21" fmla="*/ 0 h 905"/>
                  <a:gd name="T22" fmla="*/ 0 w 1401"/>
                  <a:gd name="T23" fmla="*/ 0 h 905"/>
                  <a:gd name="T24" fmla="*/ 0 w 1401"/>
                  <a:gd name="T25" fmla="*/ 0 h 90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401"/>
                  <a:gd name="T40" fmla="*/ 0 h 905"/>
                  <a:gd name="T41" fmla="*/ 1401 w 1401"/>
                  <a:gd name="T42" fmla="*/ 905 h 90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401" h="905">
                    <a:moveTo>
                      <a:pt x="1192" y="905"/>
                    </a:moveTo>
                    <a:cubicBezTo>
                      <a:pt x="1307" y="905"/>
                      <a:pt x="1401" y="803"/>
                      <a:pt x="1401" y="678"/>
                    </a:cubicBezTo>
                    <a:lnTo>
                      <a:pt x="1401" y="226"/>
                    </a:lnTo>
                    <a:cubicBezTo>
                      <a:pt x="1401" y="101"/>
                      <a:pt x="1307" y="0"/>
                      <a:pt x="1192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678"/>
                    </a:lnTo>
                    <a:cubicBezTo>
                      <a:pt x="0" y="803"/>
                      <a:pt x="94" y="905"/>
                      <a:pt x="210" y="905"/>
                    </a:cubicBezTo>
                    <a:lnTo>
                      <a:pt x="1192" y="905"/>
                    </a:lnTo>
                    <a:close/>
                  </a:path>
                </a:pathLst>
              </a:custGeom>
              <a:solidFill>
                <a:srgbClr val="BD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13" name="Freeform 291"/>
              <p:cNvSpPr>
                <a:spLocks/>
              </p:cNvSpPr>
              <p:nvPr/>
            </p:nvSpPr>
            <p:spPr bwMode="auto">
              <a:xfrm>
                <a:off x="435" y="1063"/>
                <a:ext cx="392" cy="249"/>
              </a:xfrm>
              <a:custGeom>
                <a:avLst/>
                <a:gdLst>
                  <a:gd name="T0" fmla="*/ 0 w 1401"/>
                  <a:gd name="T1" fmla="*/ 0 h 905"/>
                  <a:gd name="T2" fmla="*/ 0 w 1401"/>
                  <a:gd name="T3" fmla="*/ 0 h 905"/>
                  <a:gd name="T4" fmla="*/ 0 w 1401"/>
                  <a:gd name="T5" fmla="*/ 0 h 905"/>
                  <a:gd name="T6" fmla="*/ 0 w 1401"/>
                  <a:gd name="T7" fmla="*/ 0 h 905"/>
                  <a:gd name="T8" fmla="*/ 0 w 1401"/>
                  <a:gd name="T9" fmla="*/ 0 h 905"/>
                  <a:gd name="T10" fmla="*/ 0 w 1401"/>
                  <a:gd name="T11" fmla="*/ 0 h 905"/>
                  <a:gd name="T12" fmla="*/ 0 w 1401"/>
                  <a:gd name="T13" fmla="*/ 0 h 905"/>
                  <a:gd name="T14" fmla="*/ 0 w 1401"/>
                  <a:gd name="T15" fmla="*/ 0 h 905"/>
                  <a:gd name="T16" fmla="*/ 0 w 1401"/>
                  <a:gd name="T17" fmla="*/ 0 h 905"/>
                  <a:gd name="T18" fmla="*/ 0 w 1401"/>
                  <a:gd name="T19" fmla="*/ 0 h 905"/>
                  <a:gd name="T20" fmla="*/ 0 w 1401"/>
                  <a:gd name="T21" fmla="*/ 0 h 905"/>
                  <a:gd name="T22" fmla="*/ 0 w 1401"/>
                  <a:gd name="T23" fmla="*/ 0 h 905"/>
                  <a:gd name="T24" fmla="*/ 0 w 1401"/>
                  <a:gd name="T25" fmla="*/ 0 h 90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401"/>
                  <a:gd name="T40" fmla="*/ 0 h 905"/>
                  <a:gd name="T41" fmla="*/ 1401 w 1401"/>
                  <a:gd name="T42" fmla="*/ 905 h 90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401" h="905">
                    <a:moveTo>
                      <a:pt x="1192" y="905"/>
                    </a:moveTo>
                    <a:cubicBezTo>
                      <a:pt x="1307" y="905"/>
                      <a:pt x="1401" y="803"/>
                      <a:pt x="1401" y="678"/>
                    </a:cubicBezTo>
                    <a:lnTo>
                      <a:pt x="1401" y="226"/>
                    </a:lnTo>
                    <a:cubicBezTo>
                      <a:pt x="1401" y="101"/>
                      <a:pt x="1307" y="0"/>
                      <a:pt x="1192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678"/>
                    </a:lnTo>
                    <a:cubicBezTo>
                      <a:pt x="0" y="803"/>
                      <a:pt x="94" y="905"/>
                      <a:pt x="210" y="905"/>
                    </a:cubicBezTo>
                    <a:lnTo>
                      <a:pt x="1192" y="905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14" name="Rectangle 292"/>
              <p:cNvSpPr>
                <a:spLocks noChangeArrowheads="1"/>
              </p:cNvSpPr>
              <p:nvPr/>
            </p:nvSpPr>
            <p:spPr bwMode="auto">
              <a:xfrm>
                <a:off x="464" y="1100"/>
                <a:ext cx="345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Component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15" name="Rectangle 293"/>
              <p:cNvSpPr>
                <a:spLocks noChangeArrowheads="1"/>
              </p:cNvSpPr>
              <p:nvPr/>
            </p:nvSpPr>
            <p:spPr bwMode="auto">
              <a:xfrm>
                <a:off x="544" y="1183"/>
                <a:ext cx="178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Home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16" name="Rectangle 294"/>
              <p:cNvSpPr>
                <a:spLocks noChangeArrowheads="1"/>
              </p:cNvSpPr>
              <p:nvPr/>
            </p:nvSpPr>
            <p:spPr bwMode="auto">
              <a:xfrm>
                <a:off x="915" y="1986"/>
                <a:ext cx="322" cy="156"/>
              </a:xfrm>
              <a:prstGeom prst="rect">
                <a:avLst/>
              </a:prstGeom>
              <a:solidFill>
                <a:srgbClr val="FFC6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17" name="Rectangle 295"/>
              <p:cNvSpPr>
                <a:spLocks noChangeArrowheads="1"/>
              </p:cNvSpPr>
              <p:nvPr/>
            </p:nvSpPr>
            <p:spPr bwMode="auto">
              <a:xfrm>
                <a:off x="915" y="1986"/>
                <a:ext cx="322" cy="15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18" name="Rectangle 296"/>
              <p:cNvSpPr>
                <a:spLocks noChangeArrowheads="1"/>
              </p:cNvSpPr>
              <p:nvPr/>
            </p:nvSpPr>
            <p:spPr bwMode="auto">
              <a:xfrm>
                <a:off x="996" y="2012"/>
                <a:ext cx="173" cy="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POA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19" name="Freeform 297"/>
              <p:cNvSpPr>
                <a:spLocks/>
              </p:cNvSpPr>
              <p:nvPr/>
            </p:nvSpPr>
            <p:spPr bwMode="auto">
              <a:xfrm>
                <a:off x="201" y="1156"/>
                <a:ext cx="59" cy="63"/>
              </a:xfrm>
              <a:custGeom>
                <a:avLst/>
                <a:gdLst>
                  <a:gd name="T0" fmla="*/ 0 w 210"/>
                  <a:gd name="T1" fmla="*/ 0 h 226"/>
                  <a:gd name="T2" fmla="*/ 0 w 210"/>
                  <a:gd name="T3" fmla="*/ 0 h 226"/>
                  <a:gd name="T4" fmla="*/ 0 w 210"/>
                  <a:gd name="T5" fmla="*/ 0 h 226"/>
                  <a:gd name="T6" fmla="*/ 0 w 210"/>
                  <a:gd name="T7" fmla="*/ 0 h 226"/>
                  <a:gd name="T8" fmla="*/ 0 w 210"/>
                  <a:gd name="T9" fmla="*/ 0 h 226"/>
                  <a:gd name="T10" fmla="*/ 0 w 210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6"/>
                  <a:gd name="T20" fmla="*/ 210 w 210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6">
                    <a:moveTo>
                      <a:pt x="0" y="113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76"/>
                      <a:pt x="163" y="226"/>
                      <a:pt x="105" y="226"/>
                    </a:cubicBezTo>
                    <a:cubicBezTo>
                      <a:pt x="47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20" name="Freeform 298"/>
              <p:cNvSpPr>
                <a:spLocks/>
              </p:cNvSpPr>
              <p:nvPr/>
            </p:nvSpPr>
            <p:spPr bwMode="auto">
              <a:xfrm>
                <a:off x="201" y="1156"/>
                <a:ext cx="59" cy="63"/>
              </a:xfrm>
              <a:custGeom>
                <a:avLst/>
                <a:gdLst>
                  <a:gd name="T0" fmla="*/ 0 w 59"/>
                  <a:gd name="T1" fmla="*/ 32 h 63"/>
                  <a:gd name="T2" fmla="*/ 29 w 59"/>
                  <a:gd name="T3" fmla="*/ 0 h 63"/>
                  <a:gd name="T4" fmla="*/ 59 w 59"/>
                  <a:gd name="T5" fmla="*/ 32 h 63"/>
                  <a:gd name="T6" fmla="*/ 59 w 59"/>
                  <a:gd name="T7" fmla="*/ 32 h 63"/>
                  <a:gd name="T8" fmla="*/ 29 w 59"/>
                  <a:gd name="T9" fmla="*/ 63 h 63"/>
                  <a:gd name="T10" fmla="*/ 0 w 59"/>
                  <a:gd name="T11" fmla="*/ 32 h 6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3"/>
                  <a:gd name="T20" fmla="*/ 59 w 59"/>
                  <a:gd name="T21" fmla="*/ 63 h 6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3">
                    <a:moveTo>
                      <a:pt x="0" y="32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5" y="0"/>
                      <a:pt x="59" y="14"/>
                      <a:pt x="59" y="32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9" y="49"/>
                      <a:pt x="45" y="63"/>
                      <a:pt x="29" y="63"/>
                    </a:cubicBezTo>
                    <a:cubicBezTo>
                      <a:pt x="13" y="63"/>
                      <a:pt x="0" y="49"/>
                      <a:pt x="0" y="32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21" name="Freeform 299"/>
              <p:cNvSpPr>
                <a:spLocks/>
              </p:cNvSpPr>
              <p:nvPr/>
            </p:nvSpPr>
            <p:spPr bwMode="auto">
              <a:xfrm>
                <a:off x="201" y="1437"/>
                <a:ext cx="59" cy="62"/>
              </a:xfrm>
              <a:custGeom>
                <a:avLst/>
                <a:gdLst>
                  <a:gd name="T0" fmla="*/ 0 w 210"/>
                  <a:gd name="T1" fmla="*/ 0 h 226"/>
                  <a:gd name="T2" fmla="*/ 0 w 210"/>
                  <a:gd name="T3" fmla="*/ 0 h 226"/>
                  <a:gd name="T4" fmla="*/ 0 w 210"/>
                  <a:gd name="T5" fmla="*/ 0 h 226"/>
                  <a:gd name="T6" fmla="*/ 0 w 210"/>
                  <a:gd name="T7" fmla="*/ 0 h 226"/>
                  <a:gd name="T8" fmla="*/ 0 w 210"/>
                  <a:gd name="T9" fmla="*/ 0 h 226"/>
                  <a:gd name="T10" fmla="*/ 0 w 210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6"/>
                  <a:gd name="T20" fmla="*/ 210 w 210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6">
                    <a:moveTo>
                      <a:pt x="0" y="113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76"/>
                      <a:pt x="163" y="226"/>
                      <a:pt x="105" y="226"/>
                    </a:cubicBezTo>
                    <a:cubicBezTo>
                      <a:pt x="47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22" name="Freeform 300"/>
              <p:cNvSpPr>
                <a:spLocks/>
              </p:cNvSpPr>
              <p:nvPr/>
            </p:nvSpPr>
            <p:spPr bwMode="auto">
              <a:xfrm>
                <a:off x="201" y="1437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29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29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5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9"/>
                      <a:pt x="45" y="62"/>
                      <a:pt x="29" y="62"/>
                    </a:cubicBezTo>
                    <a:cubicBezTo>
                      <a:pt x="13" y="62"/>
                      <a:pt x="0" y="49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23" name="Freeform 301"/>
              <p:cNvSpPr>
                <a:spLocks/>
              </p:cNvSpPr>
              <p:nvPr/>
            </p:nvSpPr>
            <p:spPr bwMode="auto">
              <a:xfrm>
                <a:off x="201" y="1565"/>
                <a:ext cx="59" cy="62"/>
              </a:xfrm>
              <a:custGeom>
                <a:avLst/>
                <a:gdLst>
                  <a:gd name="T0" fmla="*/ 0 w 210"/>
                  <a:gd name="T1" fmla="*/ 0 h 226"/>
                  <a:gd name="T2" fmla="*/ 0 w 210"/>
                  <a:gd name="T3" fmla="*/ 0 h 226"/>
                  <a:gd name="T4" fmla="*/ 0 w 210"/>
                  <a:gd name="T5" fmla="*/ 0 h 226"/>
                  <a:gd name="T6" fmla="*/ 0 w 210"/>
                  <a:gd name="T7" fmla="*/ 0 h 226"/>
                  <a:gd name="T8" fmla="*/ 0 w 210"/>
                  <a:gd name="T9" fmla="*/ 0 h 226"/>
                  <a:gd name="T10" fmla="*/ 0 w 210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6"/>
                  <a:gd name="T20" fmla="*/ 210 w 210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6">
                    <a:moveTo>
                      <a:pt x="0" y="113"/>
                    </a:moveTo>
                    <a:cubicBezTo>
                      <a:pt x="0" y="50"/>
                      <a:pt x="47" y="0"/>
                      <a:pt x="105" y="0"/>
                    </a:cubicBezTo>
                    <a:cubicBezTo>
                      <a:pt x="163" y="0"/>
                      <a:pt x="210" y="50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75"/>
                      <a:pt x="163" y="226"/>
                      <a:pt x="105" y="226"/>
                    </a:cubicBezTo>
                    <a:cubicBezTo>
                      <a:pt x="47" y="226"/>
                      <a:pt x="0" y="175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24" name="Freeform 302"/>
              <p:cNvSpPr>
                <a:spLocks/>
              </p:cNvSpPr>
              <p:nvPr/>
            </p:nvSpPr>
            <p:spPr bwMode="auto">
              <a:xfrm>
                <a:off x="201" y="1565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29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29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5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5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25" name="Freeform 303"/>
              <p:cNvSpPr>
                <a:spLocks/>
              </p:cNvSpPr>
              <p:nvPr/>
            </p:nvSpPr>
            <p:spPr bwMode="auto">
              <a:xfrm>
                <a:off x="552" y="2048"/>
                <a:ext cx="59" cy="62"/>
              </a:xfrm>
              <a:custGeom>
                <a:avLst/>
                <a:gdLst>
                  <a:gd name="T0" fmla="*/ 0 w 210"/>
                  <a:gd name="T1" fmla="*/ 0 h 227"/>
                  <a:gd name="T2" fmla="*/ 0 w 210"/>
                  <a:gd name="T3" fmla="*/ 0 h 227"/>
                  <a:gd name="T4" fmla="*/ 0 w 210"/>
                  <a:gd name="T5" fmla="*/ 0 h 227"/>
                  <a:gd name="T6" fmla="*/ 0 w 210"/>
                  <a:gd name="T7" fmla="*/ 0 h 227"/>
                  <a:gd name="T8" fmla="*/ 0 w 210"/>
                  <a:gd name="T9" fmla="*/ 0 h 227"/>
                  <a:gd name="T10" fmla="*/ 0 w 210"/>
                  <a:gd name="T11" fmla="*/ 0 h 2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7"/>
                  <a:gd name="T20" fmla="*/ 210 w 210"/>
                  <a:gd name="T21" fmla="*/ 227 h 2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7">
                    <a:moveTo>
                      <a:pt x="0" y="114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4"/>
                    </a:cubicBezTo>
                    <a:cubicBezTo>
                      <a:pt x="210" y="114"/>
                      <a:pt x="210" y="114"/>
                      <a:pt x="210" y="114"/>
                    </a:cubicBezTo>
                    <a:cubicBezTo>
                      <a:pt x="210" y="176"/>
                      <a:pt x="163" y="227"/>
                      <a:pt x="105" y="227"/>
                    </a:cubicBezTo>
                    <a:cubicBezTo>
                      <a:pt x="47" y="227"/>
                      <a:pt x="0" y="176"/>
                      <a:pt x="0" y="114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26" name="Freeform 304"/>
              <p:cNvSpPr>
                <a:spLocks/>
              </p:cNvSpPr>
              <p:nvPr/>
            </p:nvSpPr>
            <p:spPr bwMode="auto">
              <a:xfrm>
                <a:off x="552" y="2048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30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30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30" y="0"/>
                    </a:cubicBezTo>
                    <a:cubicBezTo>
                      <a:pt x="46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6" y="62"/>
                      <a:pt x="30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27" name="Freeform 305"/>
              <p:cNvSpPr>
                <a:spLocks/>
              </p:cNvSpPr>
              <p:nvPr/>
            </p:nvSpPr>
            <p:spPr bwMode="auto">
              <a:xfrm>
                <a:off x="728" y="2048"/>
                <a:ext cx="59" cy="62"/>
              </a:xfrm>
              <a:custGeom>
                <a:avLst/>
                <a:gdLst>
                  <a:gd name="T0" fmla="*/ 0 w 210"/>
                  <a:gd name="T1" fmla="*/ 0 h 227"/>
                  <a:gd name="T2" fmla="*/ 0 w 210"/>
                  <a:gd name="T3" fmla="*/ 0 h 227"/>
                  <a:gd name="T4" fmla="*/ 0 w 210"/>
                  <a:gd name="T5" fmla="*/ 0 h 227"/>
                  <a:gd name="T6" fmla="*/ 0 w 210"/>
                  <a:gd name="T7" fmla="*/ 0 h 227"/>
                  <a:gd name="T8" fmla="*/ 0 w 210"/>
                  <a:gd name="T9" fmla="*/ 0 h 227"/>
                  <a:gd name="T10" fmla="*/ 0 w 210"/>
                  <a:gd name="T11" fmla="*/ 0 h 2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7"/>
                  <a:gd name="T20" fmla="*/ 210 w 210"/>
                  <a:gd name="T21" fmla="*/ 227 h 2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7">
                    <a:moveTo>
                      <a:pt x="0" y="114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4"/>
                    </a:cubicBezTo>
                    <a:cubicBezTo>
                      <a:pt x="210" y="114"/>
                      <a:pt x="210" y="114"/>
                      <a:pt x="210" y="114"/>
                    </a:cubicBezTo>
                    <a:cubicBezTo>
                      <a:pt x="210" y="176"/>
                      <a:pt x="163" y="227"/>
                      <a:pt x="105" y="227"/>
                    </a:cubicBezTo>
                    <a:cubicBezTo>
                      <a:pt x="47" y="227"/>
                      <a:pt x="0" y="176"/>
                      <a:pt x="0" y="114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28" name="Freeform 306"/>
              <p:cNvSpPr>
                <a:spLocks/>
              </p:cNvSpPr>
              <p:nvPr/>
            </p:nvSpPr>
            <p:spPr bwMode="auto">
              <a:xfrm>
                <a:off x="728" y="2048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29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29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6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6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29" name="Freeform 307"/>
              <p:cNvSpPr>
                <a:spLocks/>
              </p:cNvSpPr>
              <p:nvPr/>
            </p:nvSpPr>
            <p:spPr bwMode="auto">
              <a:xfrm>
                <a:off x="798" y="1562"/>
                <a:ext cx="58" cy="62"/>
              </a:xfrm>
              <a:custGeom>
                <a:avLst/>
                <a:gdLst>
                  <a:gd name="T0" fmla="*/ 0 w 209"/>
                  <a:gd name="T1" fmla="*/ 0 h 226"/>
                  <a:gd name="T2" fmla="*/ 0 w 209"/>
                  <a:gd name="T3" fmla="*/ 0 h 226"/>
                  <a:gd name="T4" fmla="*/ 0 w 209"/>
                  <a:gd name="T5" fmla="*/ 0 h 226"/>
                  <a:gd name="T6" fmla="*/ 0 w 209"/>
                  <a:gd name="T7" fmla="*/ 0 h 226"/>
                  <a:gd name="T8" fmla="*/ 0 w 209"/>
                  <a:gd name="T9" fmla="*/ 0 h 226"/>
                  <a:gd name="T10" fmla="*/ 0 w 209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9"/>
                  <a:gd name="T19" fmla="*/ 0 h 226"/>
                  <a:gd name="T20" fmla="*/ 209 w 209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9" h="226">
                    <a:moveTo>
                      <a:pt x="0" y="113"/>
                    </a:moveTo>
                    <a:cubicBezTo>
                      <a:pt x="0" y="51"/>
                      <a:pt x="46" y="0"/>
                      <a:pt x="104" y="0"/>
                    </a:cubicBezTo>
                    <a:cubicBezTo>
                      <a:pt x="162" y="0"/>
                      <a:pt x="209" y="51"/>
                      <a:pt x="209" y="113"/>
                    </a:cubicBezTo>
                    <a:cubicBezTo>
                      <a:pt x="209" y="113"/>
                      <a:pt x="209" y="113"/>
                      <a:pt x="209" y="113"/>
                    </a:cubicBezTo>
                    <a:cubicBezTo>
                      <a:pt x="209" y="176"/>
                      <a:pt x="162" y="226"/>
                      <a:pt x="104" y="226"/>
                    </a:cubicBezTo>
                    <a:cubicBezTo>
                      <a:pt x="46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30" name="Freeform 308"/>
              <p:cNvSpPr>
                <a:spLocks/>
              </p:cNvSpPr>
              <p:nvPr/>
            </p:nvSpPr>
            <p:spPr bwMode="auto">
              <a:xfrm>
                <a:off x="798" y="1562"/>
                <a:ext cx="58" cy="62"/>
              </a:xfrm>
              <a:custGeom>
                <a:avLst/>
                <a:gdLst>
                  <a:gd name="T0" fmla="*/ 0 w 58"/>
                  <a:gd name="T1" fmla="*/ 31 h 62"/>
                  <a:gd name="T2" fmla="*/ 29 w 58"/>
                  <a:gd name="T3" fmla="*/ 0 h 62"/>
                  <a:gd name="T4" fmla="*/ 58 w 58"/>
                  <a:gd name="T5" fmla="*/ 31 h 62"/>
                  <a:gd name="T6" fmla="*/ 58 w 58"/>
                  <a:gd name="T7" fmla="*/ 31 h 62"/>
                  <a:gd name="T8" fmla="*/ 29 w 58"/>
                  <a:gd name="T9" fmla="*/ 62 h 62"/>
                  <a:gd name="T10" fmla="*/ 0 w 58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8"/>
                  <a:gd name="T19" fmla="*/ 0 h 62"/>
                  <a:gd name="T20" fmla="*/ 58 w 58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8" h="62">
                    <a:moveTo>
                      <a:pt x="0" y="31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5" y="0"/>
                      <a:pt x="58" y="14"/>
                      <a:pt x="58" y="31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8" y="48"/>
                      <a:pt x="45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31" name="Freeform 309"/>
              <p:cNvSpPr>
                <a:spLocks/>
              </p:cNvSpPr>
              <p:nvPr/>
            </p:nvSpPr>
            <p:spPr bwMode="auto">
              <a:xfrm>
                <a:off x="798" y="1718"/>
                <a:ext cx="58" cy="62"/>
              </a:xfrm>
              <a:custGeom>
                <a:avLst/>
                <a:gdLst>
                  <a:gd name="T0" fmla="*/ 0 w 209"/>
                  <a:gd name="T1" fmla="*/ 0 h 226"/>
                  <a:gd name="T2" fmla="*/ 0 w 209"/>
                  <a:gd name="T3" fmla="*/ 0 h 226"/>
                  <a:gd name="T4" fmla="*/ 0 w 209"/>
                  <a:gd name="T5" fmla="*/ 0 h 226"/>
                  <a:gd name="T6" fmla="*/ 0 w 209"/>
                  <a:gd name="T7" fmla="*/ 0 h 226"/>
                  <a:gd name="T8" fmla="*/ 0 w 209"/>
                  <a:gd name="T9" fmla="*/ 0 h 226"/>
                  <a:gd name="T10" fmla="*/ 0 w 209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9"/>
                  <a:gd name="T19" fmla="*/ 0 h 226"/>
                  <a:gd name="T20" fmla="*/ 209 w 209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9" h="226">
                    <a:moveTo>
                      <a:pt x="0" y="113"/>
                    </a:moveTo>
                    <a:cubicBezTo>
                      <a:pt x="0" y="50"/>
                      <a:pt x="46" y="0"/>
                      <a:pt x="104" y="0"/>
                    </a:cubicBezTo>
                    <a:cubicBezTo>
                      <a:pt x="162" y="0"/>
                      <a:pt x="209" y="50"/>
                      <a:pt x="209" y="113"/>
                    </a:cubicBezTo>
                    <a:cubicBezTo>
                      <a:pt x="209" y="113"/>
                      <a:pt x="209" y="113"/>
                      <a:pt x="209" y="113"/>
                    </a:cubicBezTo>
                    <a:cubicBezTo>
                      <a:pt x="209" y="175"/>
                      <a:pt x="162" y="226"/>
                      <a:pt x="104" y="226"/>
                    </a:cubicBezTo>
                    <a:cubicBezTo>
                      <a:pt x="46" y="226"/>
                      <a:pt x="0" y="175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32" name="Freeform 310"/>
              <p:cNvSpPr>
                <a:spLocks/>
              </p:cNvSpPr>
              <p:nvPr/>
            </p:nvSpPr>
            <p:spPr bwMode="auto">
              <a:xfrm>
                <a:off x="798" y="1718"/>
                <a:ext cx="58" cy="62"/>
              </a:xfrm>
              <a:custGeom>
                <a:avLst/>
                <a:gdLst>
                  <a:gd name="T0" fmla="*/ 0 w 58"/>
                  <a:gd name="T1" fmla="*/ 31 h 62"/>
                  <a:gd name="T2" fmla="*/ 29 w 58"/>
                  <a:gd name="T3" fmla="*/ 0 h 62"/>
                  <a:gd name="T4" fmla="*/ 58 w 58"/>
                  <a:gd name="T5" fmla="*/ 31 h 62"/>
                  <a:gd name="T6" fmla="*/ 58 w 58"/>
                  <a:gd name="T7" fmla="*/ 31 h 62"/>
                  <a:gd name="T8" fmla="*/ 29 w 58"/>
                  <a:gd name="T9" fmla="*/ 62 h 62"/>
                  <a:gd name="T10" fmla="*/ 0 w 58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8"/>
                  <a:gd name="T19" fmla="*/ 0 h 62"/>
                  <a:gd name="T20" fmla="*/ 58 w 58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8" h="62">
                    <a:moveTo>
                      <a:pt x="0" y="31"/>
                    </a:move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8" y="13"/>
                      <a:pt x="58" y="31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8" y="48"/>
                      <a:pt x="45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33" name="Line 311"/>
              <p:cNvSpPr>
                <a:spLocks noChangeShapeType="1"/>
              </p:cNvSpPr>
              <p:nvPr/>
            </p:nvSpPr>
            <p:spPr bwMode="auto">
              <a:xfrm>
                <a:off x="260" y="1188"/>
                <a:ext cx="175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34" name="Line 312"/>
              <p:cNvSpPr>
                <a:spLocks noChangeShapeType="1"/>
              </p:cNvSpPr>
              <p:nvPr/>
            </p:nvSpPr>
            <p:spPr bwMode="auto">
              <a:xfrm>
                <a:off x="260" y="1468"/>
                <a:ext cx="175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35" name="Line 313"/>
              <p:cNvSpPr>
                <a:spLocks noChangeShapeType="1"/>
              </p:cNvSpPr>
              <p:nvPr/>
            </p:nvSpPr>
            <p:spPr bwMode="auto">
              <a:xfrm>
                <a:off x="260" y="1596"/>
                <a:ext cx="175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36" name="Freeform 314"/>
              <p:cNvSpPr>
                <a:spLocks/>
              </p:cNvSpPr>
              <p:nvPr/>
            </p:nvSpPr>
            <p:spPr bwMode="auto">
              <a:xfrm>
                <a:off x="582" y="1986"/>
                <a:ext cx="10" cy="62"/>
              </a:xfrm>
              <a:custGeom>
                <a:avLst/>
                <a:gdLst>
                  <a:gd name="T0" fmla="*/ 10 w 10"/>
                  <a:gd name="T1" fmla="*/ 0 h 62"/>
                  <a:gd name="T2" fmla="*/ 0 w 10"/>
                  <a:gd name="T3" fmla="*/ 0 h 62"/>
                  <a:gd name="T4" fmla="*/ 0 w 10"/>
                  <a:gd name="T5" fmla="*/ 62 h 62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62"/>
                  <a:gd name="T11" fmla="*/ 10 w 10"/>
                  <a:gd name="T12" fmla="*/ 62 h 6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62">
                    <a:moveTo>
                      <a:pt x="10" y="0"/>
                    </a:moveTo>
                    <a:lnTo>
                      <a:pt x="0" y="0"/>
                    </a:lnTo>
                    <a:lnTo>
                      <a:pt x="0" y="62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37" name="Line 315"/>
              <p:cNvSpPr>
                <a:spLocks noChangeShapeType="1"/>
              </p:cNvSpPr>
              <p:nvPr/>
            </p:nvSpPr>
            <p:spPr bwMode="auto">
              <a:xfrm flipV="1">
                <a:off x="757" y="1986"/>
                <a:ext cx="1" cy="62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38" name="Line 316"/>
              <p:cNvSpPr>
                <a:spLocks noChangeShapeType="1"/>
              </p:cNvSpPr>
              <p:nvPr/>
            </p:nvSpPr>
            <p:spPr bwMode="auto">
              <a:xfrm>
                <a:off x="856" y="1593"/>
                <a:ext cx="88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39" name="Line 317"/>
              <p:cNvSpPr>
                <a:spLocks noChangeShapeType="1"/>
              </p:cNvSpPr>
              <p:nvPr/>
            </p:nvSpPr>
            <p:spPr bwMode="auto">
              <a:xfrm>
                <a:off x="856" y="1749"/>
                <a:ext cx="88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40" name="Rectangle 318"/>
              <p:cNvSpPr>
                <a:spLocks noChangeArrowheads="1"/>
              </p:cNvSpPr>
              <p:nvPr/>
            </p:nvSpPr>
            <p:spPr bwMode="auto">
              <a:xfrm>
                <a:off x="212" y="2435"/>
                <a:ext cx="703" cy="187"/>
              </a:xfrm>
              <a:prstGeom prst="rect">
                <a:avLst/>
              </a:prstGeom>
              <a:solidFill>
                <a:srgbClr val="FFFF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41" name="Rectangle 319"/>
              <p:cNvSpPr>
                <a:spLocks noChangeArrowheads="1"/>
              </p:cNvSpPr>
              <p:nvPr/>
            </p:nvSpPr>
            <p:spPr bwMode="auto">
              <a:xfrm>
                <a:off x="212" y="2435"/>
                <a:ext cx="703" cy="18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42" name="Rectangle 320"/>
              <p:cNvSpPr>
                <a:spLocks noChangeArrowheads="1"/>
              </p:cNvSpPr>
              <p:nvPr/>
            </p:nvSpPr>
            <p:spPr bwMode="auto">
              <a:xfrm>
                <a:off x="361" y="2480"/>
                <a:ext cx="426" cy="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Transaction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43" name="Rectangle 321"/>
              <p:cNvSpPr>
                <a:spLocks noChangeArrowheads="1"/>
              </p:cNvSpPr>
              <p:nvPr/>
            </p:nvSpPr>
            <p:spPr bwMode="auto">
              <a:xfrm>
                <a:off x="768" y="2653"/>
                <a:ext cx="704" cy="187"/>
              </a:xfrm>
              <a:prstGeom prst="rect">
                <a:avLst/>
              </a:prstGeom>
              <a:solidFill>
                <a:srgbClr val="FFFF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44" name="Rectangle 322"/>
              <p:cNvSpPr>
                <a:spLocks noChangeArrowheads="1"/>
              </p:cNvSpPr>
              <p:nvPr/>
            </p:nvSpPr>
            <p:spPr bwMode="auto">
              <a:xfrm>
                <a:off x="768" y="2653"/>
                <a:ext cx="704" cy="18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45" name="Rectangle 323"/>
              <p:cNvSpPr>
                <a:spLocks noChangeArrowheads="1"/>
              </p:cNvSpPr>
              <p:nvPr/>
            </p:nvSpPr>
            <p:spPr bwMode="auto">
              <a:xfrm>
                <a:off x="978" y="2696"/>
                <a:ext cx="295" cy="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Security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46" name="Rectangle 324"/>
              <p:cNvSpPr>
                <a:spLocks noChangeArrowheads="1"/>
              </p:cNvSpPr>
              <p:nvPr/>
            </p:nvSpPr>
            <p:spPr bwMode="auto">
              <a:xfrm>
                <a:off x="2351" y="2653"/>
                <a:ext cx="703" cy="187"/>
              </a:xfrm>
              <a:prstGeom prst="rect">
                <a:avLst/>
              </a:prstGeom>
              <a:solidFill>
                <a:srgbClr val="FFFF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47" name="Rectangle 325"/>
              <p:cNvSpPr>
                <a:spLocks noChangeArrowheads="1"/>
              </p:cNvSpPr>
              <p:nvPr/>
            </p:nvSpPr>
            <p:spPr bwMode="auto">
              <a:xfrm>
                <a:off x="2351" y="2653"/>
                <a:ext cx="703" cy="18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48" name="Rectangle 326"/>
              <p:cNvSpPr>
                <a:spLocks noChangeArrowheads="1"/>
              </p:cNvSpPr>
              <p:nvPr/>
            </p:nvSpPr>
            <p:spPr bwMode="auto">
              <a:xfrm>
                <a:off x="2511" y="2696"/>
                <a:ext cx="405" cy="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Notification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49" name="Rectangle 327"/>
              <p:cNvSpPr>
                <a:spLocks noChangeArrowheads="1"/>
              </p:cNvSpPr>
              <p:nvPr/>
            </p:nvSpPr>
            <p:spPr bwMode="auto">
              <a:xfrm>
                <a:off x="1809" y="2435"/>
                <a:ext cx="703" cy="187"/>
              </a:xfrm>
              <a:prstGeom prst="rect">
                <a:avLst/>
              </a:prstGeom>
              <a:solidFill>
                <a:srgbClr val="FFFF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50" name="Rectangle 328"/>
              <p:cNvSpPr>
                <a:spLocks noChangeArrowheads="1"/>
              </p:cNvSpPr>
              <p:nvPr/>
            </p:nvSpPr>
            <p:spPr bwMode="auto">
              <a:xfrm>
                <a:off x="1809" y="2435"/>
                <a:ext cx="703" cy="187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51" name="Rectangle 329"/>
              <p:cNvSpPr>
                <a:spLocks noChangeArrowheads="1"/>
              </p:cNvSpPr>
              <p:nvPr/>
            </p:nvSpPr>
            <p:spPr bwMode="auto">
              <a:xfrm>
                <a:off x="1988" y="2480"/>
                <a:ext cx="363" cy="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Persistent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52" name="Freeform 330"/>
              <p:cNvSpPr>
                <a:spLocks/>
              </p:cNvSpPr>
              <p:nvPr/>
            </p:nvSpPr>
            <p:spPr bwMode="auto">
              <a:xfrm>
                <a:off x="553" y="2361"/>
                <a:ext cx="10" cy="74"/>
              </a:xfrm>
              <a:custGeom>
                <a:avLst/>
                <a:gdLst>
                  <a:gd name="T0" fmla="*/ 10 w 10"/>
                  <a:gd name="T1" fmla="*/ 74 h 74"/>
                  <a:gd name="T2" fmla="*/ 10 w 10"/>
                  <a:gd name="T3" fmla="*/ 0 h 74"/>
                  <a:gd name="T4" fmla="*/ 0 w 10"/>
                  <a:gd name="T5" fmla="*/ 0 h 74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4"/>
                  <a:gd name="T11" fmla="*/ 10 w 10"/>
                  <a:gd name="T12" fmla="*/ 74 h 7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4">
                    <a:moveTo>
                      <a:pt x="10" y="74"/>
                    </a:moveTo>
                    <a:lnTo>
                      <a:pt x="10" y="0"/>
                    </a:lnTo>
                    <a:lnTo>
                      <a:pt x="0" y="0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53" name="Freeform 331"/>
              <p:cNvSpPr>
                <a:spLocks/>
              </p:cNvSpPr>
              <p:nvPr/>
            </p:nvSpPr>
            <p:spPr bwMode="auto">
              <a:xfrm>
                <a:off x="1120" y="2387"/>
                <a:ext cx="151" cy="266"/>
              </a:xfrm>
              <a:custGeom>
                <a:avLst/>
                <a:gdLst>
                  <a:gd name="T0" fmla="*/ 0 w 151"/>
                  <a:gd name="T1" fmla="*/ 266 h 266"/>
                  <a:gd name="T2" fmla="*/ 0 w 151"/>
                  <a:gd name="T3" fmla="*/ 0 h 266"/>
                  <a:gd name="T4" fmla="*/ 151 w 151"/>
                  <a:gd name="T5" fmla="*/ 0 h 266"/>
                  <a:gd name="T6" fmla="*/ 0 60000 65536"/>
                  <a:gd name="T7" fmla="*/ 0 60000 65536"/>
                  <a:gd name="T8" fmla="*/ 0 60000 65536"/>
                  <a:gd name="T9" fmla="*/ 0 w 151"/>
                  <a:gd name="T10" fmla="*/ 0 h 266"/>
                  <a:gd name="T11" fmla="*/ 151 w 151"/>
                  <a:gd name="T12" fmla="*/ 266 h 26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51" h="266">
                    <a:moveTo>
                      <a:pt x="0" y="266"/>
                    </a:moveTo>
                    <a:lnTo>
                      <a:pt x="0" y="0"/>
                    </a:lnTo>
                    <a:lnTo>
                      <a:pt x="151" y="0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54" name="Freeform 332"/>
              <p:cNvSpPr>
                <a:spLocks/>
              </p:cNvSpPr>
              <p:nvPr/>
            </p:nvSpPr>
            <p:spPr bwMode="auto">
              <a:xfrm>
                <a:off x="2160" y="2372"/>
                <a:ext cx="1" cy="63"/>
              </a:xfrm>
              <a:custGeom>
                <a:avLst/>
                <a:gdLst>
                  <a:gd name="T0" fmla="*/ 0 w 1"/>
                  <a:gd name="T1" fmla="*/ 63 h 63"/>
                  <a:gd name="T2" fmla="*/ 0 w 1"/>
                  <a:gd name="T3" fmla="*/ 0 h 63"/>
                  <a:gd name="T4" fmla="*/ 0 w 1"/>
                  <a:gd name="T5" fmla="*/ 63 h 6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63"/>
                  <a:gd name="T11" fmla="*/ 1 w 1"/>
                  <a:gd name="T12" fmla="*/ 63 h 6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63">
                    <a:moveTo>
                      <a:pt x="0" y="63"/>
                    </a:moveTo>
                    <a:lnTo>
                      <a:pt x="0" y="0"/>
                    </a:lnTo>
                    <a:lnTo>
                      <a:pt x="0" y="63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55" name="Freeform 333"/>
              <p:cNvSpPr>
                <a:spLocks/>
              </p:cNvSpPr>
              <p:nvPr/>
            </p:nvSpPr>
            <p:spPr bwMode="auto">
              <a:xfrm>
                <a:off x="2698" y="2349"/>
                <a:ext cx="5" cy="304"/>
              </a:xfrm>
              <a:custGeom>
                <a:avLst/>
                <a:gdLst>
                  <a:gd name="T0" fmla="*/ 5 w 5"/>
                  <a:gd name="T1" fmla="*/ 304 h 304"/>
                  <a:gd name="T2" fmla="*/ 5 w 5"/>
                  <a:gd name="T3" fmla="*/ 0 h 304"/>
                  <a:gd name="T4" fmla="*/ 0 w 5"/>
                  <a:gd name="T5" fmla="*/ 0 h 304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304"/>
                  <a:gd name="T11" fmla="*/ 5 w 5"/>
                  <a:gd name="T12" fmla="*/ 304 h 30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304">
                    <a:moveTo>
                      <a:pt x="5" y="304"/>
                    </a:moveTo>
                    <a:lnTo>
                      <a:pt x="5" y="0"/>
                    </a:lnTo>
                    <a:lnTo>
                      <a:pt x="0" y="0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56" name="Rectangle 334"/>
              <p:cNvSpPr>
                <a:spLocks noChangeArrowheads="1"/>
              </p:cNvSpPr>
              <p:nvPr/>
            </p:nvSpPr>
            <p:spPr bwMode="auto">
              <a:xfrm>
                <a:off x="580" y="1845"/>
                <a:ext cx="198" cy="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Callback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57" name="Rectangle 335"/>
              <p:cNvSpPr>
                <a:spLocks noChangeArrowheads="1"/>
              </p:cNvSpPr>
              <p:nvPr/>
            </p:nvSpPr>
            <p:spPr bwMode="auto">
              <a:xfrm>
                <a:off x="566" y="1911"/>
                <a:ext cx="229" cy="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Interfaces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58" name="Rectangle 336"/>
              <p:cNvSpPr>
                <a:spLocks noChangeArrowheads="1"/>
              </p:cNvSpPr>
              <p:nvPr/>
            </p:nvSpPr>
            <p:spPr bwMode="auto">
              <a:xfrm rot="-5400000">
                <a:off x="699" y="1744"/>
                <a:ext cx="13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I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59" name="Rectangle 337"/>
              <p:cNvSpPr>
                <a:spLocks noChangeArrowheads="1"/>
              </p:cNvSpPr>
              <p:nvPr/>
            </p:nvSpPr>
            <p:spPr bwMode="auto">
              <a:xfrm rot="-5400000">
                <a:off x="694" y="1726"/>
                <a:ext cx="26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60" name="Rectangle 338"/>
              <p:cNvSpPr>
                <a:spLocks noChangeArrowheads="1"/>
              </p:cNvSpPr>
              <p:nvPr/>
            </p:nvSpPr>
            <p:spPr bwMode="auto">
              <a:xfrm rot="-5400000">
                <a:off x="699" y="1700"/>
                <a:ext cx="13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61" name="Rectangle 339"/>
              <p:cNvSpPr>
                <a:spLocks noChangeArrowheads="1"/>
              </p:cNvSpPr>
              <p:nvPr/>
            </p:nvSpPr>
            <p:spPr bwMode="auto">
              <a:xfrm rot="-5400000">
                <a:off x="694" y="1676"/>
                <a:ext cx="27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62" name="Rectangle 340"/>
              <p:cNvSpPr>
                <a:spLocks noChangeArrowheads="1"/>
              </p:cNvSpPr>
              <p:nvPr/>
            </p:nvSpPr>
            <p:spPr bwMode="auto">
              <a:xfrm rot="-5400000">
                <a:off x="698" y="1649"/>
                <a:ext cx="16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63" name="Rectangle 341"/>
              <p:cNvSpPr>
                <a:spLocks noChangeArrowheads="1"/>
              </p:cNvSpPr>
              <p:nvPr/>
            </p:nvSpPr>
            <p:spPr bwMode="auto">
              <a:xfrm rot="-5400000">
                <a:off x="694" y="1628"/>
                <a:ext cx="27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64" name="Rectangle 342"/>
              <p:cNvSpPr>
                <a:spLocks noChangeArrowheads="1"/>
              </p:cNvSpPr>
              <p:nvPr/>
            </p:nvSpPr>
            <p:spPr bwMode="auto">
              <a:xfrm rot="-5400000">
                <a:off x="694" y="1597"/>
                <a:ext cx="26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65" name="Rectangle 343"/>
              <p:cNvSpPr>
                <a:spLocks noChangeArrowheads="1"/>
              </p:cNvSpPr>
              <p:nvPr/>
            </p:nvSpPr>
            <p:spPr bwMode="auto">
              <a:xfrm rot="-5400000">
                <a:off x="701" y="1574"/>
                <a:ext cx="10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l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66" name="Rectangle 344"/>
              <p:cNvSpPr>
                <a:spLocks noChangeArrowheads="1"/>
              </p:cNvSpPr>
              <p:nvPr/>
            </p:nvSpPr>
            <p:spPr bwMode="auto">
              <a:xfrm rot="-5400000">
                <a:off x="761" y="1776"/>
                <a:ext cx="13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I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67" name="Rectangle 345"/>
              <p:cNvSpPr>
                <a:spLocks noChangeArrowheads="1"/>
              </p:cNvSpPr>
              <p:nvPr/>
            </p:nvSpPr>
            <p:spPr bwMode="auto">
              <a:xfrm rot="-5400000">
                <a:off x="754" y="1752"/>
                <a:ext cx="27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68" name="Rectangle 346"/>
              <p:cNvSpPr>
                <a:spLocks noChangeArrowheads="1"/>
              </p:cNvSpPr>
              <p:nvPr/>
            </p:nvSpPr>
            <p:spPr bwMode="auto">
              <a:xfrm rot="-5400000">
                <a:off x="761" y="1726"/>
                <a:ext cx="1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69" name="Rectangle 347"/>
              <p:cNvSpPr>
                <a:spLocks noChangeArrowheads="1"/>
              </p:cNvSpPr>
              <p:nvPr/>
            </p:nvSpPr>
            <p:spPr bwMode="auto">
              <a:xfrm rot="-5400000">
                <a:off x="755" y="1708"/>
                <a:ext cx="26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70" name="Rectangle 348"/>
              <p:cNvSpPr>
                <a:spLocks noChangeArrowheads="1"/>
              </p:cNvSpPr>
              <p:nvPr/>
            </p:nvSpPr>
            <p:spPr bwMode="auto">
              <a:xfrm rot="-5400000">
                <a:off x="760" y="1681"/>
                <a:ext cx="16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71" name="Rectangle 349"/>
              <p:cNvSpPr>
                <a:spLocks noChangeArrowheads="1"/>
              </p:cNvSpPr>
              <p:nvPr/>
            </p:nvSpPr>
            <p:spPr bwMode="auto">
              <a:xfrm rot="-5400000">
                <a:off x="760" y="1664"/>
                <a:ext cx="14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f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72" name="Rectangle 350"/>
              <p:cNvSpPr>
                <a:spLocks noChangeArrowheads="1"/>
              </p:cNvSpPr>
              <p:nvPr/>
            </p:nvSpPr>
            <p:spPr bwMode="auto">
              <a:xfrm rot="-5400000">
                <a:off x="754" y="1642"/>
                <a:ext cx="27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73" name="Rectangle 351"/>
              <p:cNvSpPr>
                <a:spLocks noChangeArrowheads="1"/>
              </p:cNvSpPr>
              <p:nvPr/>
            </p:nvSpPr>
            <p:spPr bwMode="auto">
              <a:xfrm rot="-5400000">
                <a:off x="756" y="1612"/>
                <a:ext cx="2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74" name="Rectangle 352"/>
              <p:cNvSpPr>
                <a:spLocks noChangeArrowheads="1"/>
              </p:cNvSpPr>
              <p:nvPr/>
            </p:nvSpPr>
            <p:spPr bwMode="auto">
              <a:xfrm rot="-5400000">
                <a:off x="756" y="1585"/>
                <a:ext cx="26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75" name="Rectangle 353"/>
              <p:cNvSpPr>
                <a:spLocks noChangeArrowheads="1"/>
              </p:cNvSpPr>
              <p:nvPr/>
            </p:nvSpPr>
            <p:spPr bwMode="auto">
              <a:xfrm rot="-5400000">
                <a:off x="757" y="1555"/>
                <a:ext cx="2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76" name="Freeform 354"/>
              <p:cNvSpPr>
                <a:spLocks/>
              </p:cNvSpPr>
              <p:nvPr/>
            </p:nvSpPr>
            <p:spPr bwMode="auto">
              <a:xfrm>
                <a:off x="1306" y="1393"/>
                <a:ext cx="49" cy="102"/>
              </a:xfrm>
              <a:custGeom>
                <a:avLst/>
                <a:gdLst>
                  <a:gd name="T0" fmla="*/ 0 w 173"/>
                  <a:gd name="T1" fmla="*/ 0 h 369"/>
                  <a:gd name="T2" fmla="*/ 0 w 173"/>
                  <a:gd name="T3" fmla="*/ 0 h 369"/>
                  <a:gd name="T4" fmla="*/ 0 w 173"/>
                  <a:gd name="T5" fmla="*/ 0 h 369"/>
                  <a:gd name="T6" fmla="*/ 0 w 173"/>
                  <a:gd name="T7" fmla="*/ 0 h 369"/>
                  <a:gd name="T8" fmla="*/ 0 w 173"/>
                  <a:gd name="T9" fmla="*/ 0 h 369"/>
                  <a:gd name="T10" fmla="*/ 0 w 173"/>
                  <a:gd name="T11" fmla="*/ 0 h 369"/>
                  <a:gd name="T12" fmla="*/ 0 w 173"/>
                  <a:gd name="T13" fmla="*/ 0 h 369"/>
                  <a:gd name="T14" fmla="*/ 0 w 173"/>
                  <a:gd name="T15" fmla="*/ 0 h 369"/>
                  <a:gd name="T16" fmla="*/ 0 w 173"/>
                  <a:gd name="T17" fmla="*/ 0 h 369"/>
                  <a:gd name="T18" fmla="*/ 0 w 173"/>
                  <a:gd name="T19" fmla="*/ 0 h 369"/>
                  <a:gd name="T20" fmla="*/ 0 w 173"/>
                  <a:gd name="T21" fmla="*/ 0 h 369"/>
                  <a:gd name="T22" fmla="*/ 0 w 173"/>
                  <a:gd name="T23" fmla="*/ 0 h 369"/>
                  <a:gd name="T24" fmla="*/ 0 w 173"/>
                  <a:gd name="T25" fmla="*/ 0 h 36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3"/>
                  <a:gd name="T40" fmla="*/ 0 h 369"/>
                  <a:gd name="T41" fmla="*/ 173 w 173"/>
                  <a:gd name="T42" fmla="*/ 369 h 36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3" h="369">
                    <a:moveTo>
                      <a:pt x="173" y="330"/>
                    </a:moveTo>
                    <a:lnTo>
                      <a:pt x="173" y="312"/>
                    </a:lnTo>
                    <a:cubicBezTo>
                      <a:pt x="173" y="296"/>
                      <a:pt x="163" y="282"/>
                      <a:pt x="149" y="277"/>
                    </a:cubicBezTo>
                    <a:cubicBezTo>
                      <a:pt x="110" y="266"/>
                      <a:pt x="82" y="227"/>
                      <a:pt x="82" y="183"/>
                    </a:cubicBezTo>
                    <a:cubicBezTo>
                      <a:pt x="82" y="139"/>
                      <a:pt x="110" y="100"/>
                      <a:pt x="149" y="89"/>
                    </a:cubicBezTo>
                    <a:cubicBezTo>
                      <a:pt x="163" y="84"/>
                      <a:pt x="173" y="70"/>
                      <a:pt x="173" y="54"/>
                    </a:cubicBezTo>
                    <a:lnTo>
                      <a:pt x="173" y="36"/>
                    </a:lnTo>
                    <a:cubicBezTo>
                      <a:pt x="173" y="16"/>
                      <a:pt x="158" y="0"/>
                      <a:pt x="140" y="0"/>
                    </a:cubicBezTo>
                    <a:cubicBezTo>
                      <a:pt x="138" y="0"/>
                      <a:pt x="135" y="1"/>
                      <a:pt x="132" y="1"/>
                    </a:cubicBezTo>
                    <a:cubicBezTo>
                      <a:pt x="55" y="22"/>
                      <a:pt x="0" y="97"/>
                      <a:pt x="0" y="183"/>
                    </a:cubicBezTo>
                    <a:cubicBezTo>
                      <a:pt x="0" y="269"/>
                      <a:pt x="55" y="345"/>
                      <a:pt x="132" y="365"/>
                    </a:cubicBezTo>
                    <a:cubicBezTo>
                      <a:pt x="150" y="369"/>
                      <a:pt x="168" y="358"/>
                      <a:pt x="172" y="339"/>
                    </a:cubicBezTo>
                    <a:cubicBezTo>
                      <a:pt x="173" y="336"/>
                      <a:pt x="173" y="333"/>
                      <a:pt x="173" y="330"/>
                    </a:cubicBezTo>
                    <a:close/>
                  </a:path>
                </a:pathLst>
              </a:custGeom>
              <a:solidFill>
                <a:srgbClr val="FFFF97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77" name="Freeform 355"/>
              <p:cNvSpPr>
                <a:spLocks/>
              </p:cNvSpPr>
              <p:nvPr/>
            </p:nvSpPr>
            <p:spPr bwMode="auto">
              <a:xfrm>
                <a:off x="1306" y="1393"/>
                <a:ext cx="49" cy="102"/>
              </a:xfrm>
              <a:custGeom>
                <a:avLst/>
                <a:gdLst>
                  <a:gd name="T0" fmla="*/ 0 w 173"/>
                  <a:gd name="T1" fmla="*/ 0 h 369"/>
                  <a:gd name="T2" fmla="*/ 0 w 173"/>
                  <a:gd name="T3" fmla="*/ 0 h 369"/>
                  <a:gd name="T4" fmla="*/ 0 w 173"/>
                  <a:gd name="T5" fmla="*/ 0 h 369"/>
                  <a:gd name="T6" fmla="*/ 0 w 173"/>
                  <a:gd name="T7" fmla="*/ 0 h 369"/>
                  <a:gd name="T8" fmla="*/ 0 w 173"/>
                  <a:gd name="T9" fmla="*/ 0 h 369"/>
                  <a:gd name="T10" fmla="*/ 0 w 173"/>
                  <a:gd name="T11" fmla="*/ 0 h 369"/>
                  <a:gd name="T12" fmla="*/ 0 w 173"/>
                  <a:gd name="T13" fmla="*/ 0 h 369"/>
                  <a:gd name="T14" fmla="*/ 0 w 173"/>
                  <a:gd name="T15" fmla="*/ 0 h 369"/>
                  <a:gd name="T16" fmla="*/ 0 w 173"/>
                  <a:gd name="T17" fmla="*/ 0 h 369"/>
                  <a:gd name="T18" fmla="*/ 0 w 173"/>
                  <a:gd name="T19" fmla="*/ 0 h 369"/>
                  <a:gd name="T20" fmla="*/ 0 w 173"/>
                  <a:gd name="T21" fmla="*/ 0 h 369"/>
                  <a:gd name="T22" fmla="*/ 0 w 173"/>
                  <a:gd name="T23" fmla="*/ 0 h 369"/>
                  <a:gd name="T24" fmla="*/ 0 w 173"/>
                  <a:gd name="T25" fmla="*/ 0 h 36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3"/>
                  <a:gd name="T40" fmla="*/ 0 h 369"/>
                  <a:gd name="T41" fmla="*/ 173 w 173"/>
                  <a:gd name="T42" fmla="*/ 369 h 36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3" h="369">
                    <a:moveTo>
                      <a:pt x="173" y="330"/>
                    </a:moveTo>
                    <a:lnTo>
                      <a:pt x="173" y="312"/>
                    </a:lnTo>
                    <a:cubicBezTo>
                      <a:pt x="173" y="296"/>
                      <a:pt x="163" y="282"/>
                      <a:pt x="149" y="277"/>
                    </a:cubicBezTo>
                    <a:cubicBezTo>
                      <a:pt x="110" y="266"/>
                      <a:pt x="82" y="227"/>
                      <a:pt x="82" y="183"/>
                    </a:cubicBezTo>
                    <a:cubicBezTo>
                      <a:pt x="82" y="139"/>
                      <a:pt x="110" y="100"/>
                      <a:pt x="149" y="89"/>
                    </a:cubicBezTo>
                    <a:cubicBezTo>
                      <a:pt x="163" y="84"/>
                      <a:pt x="173" y="70"/>
                      <a:pt x="173" y="54"/>
                    </a:cubicBezTo>
                    <a:lnTo>
                      <a:pt x="173" y="36"/>
                    </a:lnTo>
                    <a:cubicBezTo>
                      <a:pt x="173" y="16"/>
                      <a:pt x="158" y="0"/>
                      <a:pt x="140" y="0"/>
                    </a:cubicBezTo>
                    <a:cubicBezTo>
                      <a:pt x="138" y="0"/>
                      <a:pt x="135" y="1"/>
                      <a:pt x="132" y="1"/>
                    </a:cubicBezTo>
                    <a:cubicBezTo>
                      <a:pt x="55" y="22"/>
                      <a:pt x="0" y="97"/>
                      <a:pt x="0" y="183"/>
                    </a:cubicBezTo>
                    <a:cubicBezTo>
                      <a:pt x="0" y="269"/>
                      <a:pt x="55" y="345"/>
                      <a:pt x="132" y="365"/>
                    </a:cubicBezTo>
                    <a:cubicBezTo>
                      <a:pt x="150" y="369"/>
                      <a:pt x="168" y="358"/>
                      <a:pt x="172" y="339"/>
                    </a:cubicBezTo>
                    <a:cubicBezTo>
                      <a:pt x="173" y="336"/>
                      <a:pt x="173" y="333"/>
                      <a:pt x="173" y="330"/>
                    </a:cubicBez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78" name="Freeform 356"/>
              <p:cNvSpPr>
                <a:spLocks/>
              </p:cNvSpPr>
              <p:nvPr/>
            </p:nvSpPr>
            <p:spPr bwMode="auto">
              <a:xfrm>
                <a:off x="200" y="1729"/>
                <a:ext cx="73" cy="78"/>
              </a:xfrm>
              <a:custGeom>
                <a:avLst/>
                <a:gdLst>
                  <a:gd name="T0" fmla="*/ 55 w 73"/>
                  <a:gd name="T1" fmla="*/ 0 h 78"/>
                  <a:gd name="T2" fmla="*/ 73 w 73"/>
                  <a:gd name="T3" fmla="*/ 39 h 78"/>
                  <a:gd name="T4" fmla="*/ 55 w 73"/>
                  <a:gd name="T5" fmla="*/ 78 h 78"/>
                  <a:gd name="T6" fmla="*/ 0 w 73"/>
                  <a:gd name="T7" fmla="*/ 78 h 78"/>
                  <a:gd name="T8" fmla="*/ 18 w 73"/>
                  <a:gd name="T9" fmla="*/ 39 h 78"/>
                  <a:gd name="T10" fmla="*/ 0 w 73"/>
                  <a:gd name="T11" fmla="*/ 0 h 78"/>
                  <a:gd name="T12" fmla="*/ 55 w 73"/>
                  <a:gd name="T13" fmla="*/ 0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3"/>
                  <a:gd name="T22" fmla="*/ 0 h 78"/>
                  <a:gd name="T23" fmla="*/ 73 w 73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3" h="78">
                    <a:moveTo>
                      <a:pt x="55" y="0"/>
                    </a:moveTo>
                    <a:lnTo>
                      <a:pt x="73" y="39"/>
                    </a:lnTo>
                    <a:lnTo>
                      <a:pt x="55" y="78"/>
                    </a:lnTo>
                    <a:lnTo>
                      <a:pt x="0" y="78"/>
                    </a:lnTo>
                    <a:lnTo>
                      <a:pt x="18" y="39"/>
                    </a:lnTo>
                    <a:lnTo>
                      <a:pt x="0" y="0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FFB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79" name="Freeform 357"/>
              <p:cNvSpPr>
                <a:spLocks/>
              </p:cNvSpPr>
              <p:nvPr/>
            </p:nvSpPr>
            <p:spPr bwMode="auto">
              <a:xfrm>
                <a:off x="200" y="1729"/>
                <a:ext cx="73" cy="78"/>
              </a:xfrm>
              <a:custGeom>
                <a:avLst/>
                <a:gdLst>
                  <a:gd name="T0" fmla="*/ 55 w 73"/>
                  <a:gd name="T1" fmla="*/ 0 h 78"/>
                  <a:gd name="T2" fmla="*/ 73 w 73"/>
                  <a:gd name="T3" fmla="*/ 39 h 78"/>
                  <a:gd name="T4" fmla="*/ 55 w 73"/>
                  <a:gd name="T5" fmla="*/ 78 h 78"/>
                  <a:gd name="T6" fmla="*/ 0 w 73"/>
                  <a:gd name="T7" fmla="*/ 78 h 78"/>
                  <a:gd name="T8" fmla="*/ 18 w 73"/>
                  <a:gd name="T9" fmla="*/ 39 h 78"/>
                  <a:gd name="T10" fmla="*/ 0 w 73"/>
                  <a:gd name="T11" fmla="*/ 0 h 78"/>
                  <a:gd name="T12" fmla="*/ 55 w 73"/>
                  <a:gd name="T13" fmla="*/ 0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3"/>
                  <a:gd name="T22" fmla="*/ 0 h 78"/>
                  <a:gd name="T23" fmla="*/ 73 w 73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3" h="78">
                    <a:moveTo>
                      <a:pt x="55" y="0"/>
                    </a:moveTo>
                    <a:lnTo>
                      <a:pt x="73" y="39"/>
                    </a:lnTo>
                    <a:lnTo>
                      <a:pt x="55" y="78"/>
                    </a:lnTo>
                    <a:lnTo>
                      <a:pt x="0" y="78"/>
                    </a:lnTo>
                    <a:lnTo>
                      <a:pt x="18" y="39"/>
                    </a:lnTo>
                    <a:lnTo>
                      <a:pt x="0" y="0"/>
                    </a:lnTo>
                    <a:lnTo>
                      <a:pt x="55" y="0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80" name="Freeform 358"/>
              <p:cNvSpPr>
                <a:spLocks/>
              </p:cNvSpPr>
              <p:nvPr/>
            </p:nvSpPr>
            <p:spPr bwMode="auto">
              <a:xfrm>
                <a:off x="1309" y="1699"/>
                <a:ext cx="73" cy="78"/>
              </a:xfrm>
              <a:custGeom>
                <a:avLst/>
                <a:gdLst>
                  <a:gd name="T0" fmla="*/ 0 w 73"/>
                  <a:gd name="T1" fmla="*/ 0 h 78"/>
                  <a:gd name="T2" fmla="*/ 0 w 73"/>
                  <a:gd name="T3" fmla="*/ 78 h 78"/>
                  <a:gd name="T4" fmla="*/ 55 w 73"/>
                  <a:gd name="T5" fmla="*/ 78 h 78"/>
                  <a:gd name="T6" fmla="*/ 73 w 73"/>
                  <a:gd name="T7" fmla="*/ 39 h 78"/>
                  <a:gd name="T8" fmla="*/ 55 w 73"/>
                  <a:gd name="T9" fmla="*/ 0 h 78"/>
                  <a:gd name="T10" fmla="*/ 0 w 73"/>
                  <a:gd name="T11" fmla="*/ 0 h 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78"/>
                  <a:gd name="T20" fmla="*/ 73 w 73"/>
                  <a:gd name="T21" fmla="*/ 78 h 7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78">
                    <a:moveTo>
                      <a:pt x="0" y="0"/>
                    </a:moveTo>
                    <a:lnTo>
                      <a:pt x="0" y="78"/>
                    </a:lnTo>
                    <a:lnTo>
                      <a:pt x="55" y="78"/>
                    </a:lnTo>
                    <a:lnTo>
                      <a:pt x="73" y="39"/>
                    </a:lnTo>
                    <a:lnTo>
                      <a:pt x="5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F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81" name="Freeform 359"/>
              <p:cNvSpPr>
                <a:spLocks/>
              </p:cNvSpPr>
              <p:nvPr/>
            </p:nvSpPr>
            <p:spPr bwMode="auto">
              <a:xfrm>
                <a:off x="1309" y="1699"/>
                <a:ext cx="73" cy="78"/>
              </a:xfrm>
              <a:custGeom>
                <a:avLst/>
                <a:gdLst>
                  <a:gd name="T0" fmla="*/ 0 w 73"/>
                  <a:gd name="T1" fmla="*/ 0 h 78"/>
                  <a:gd name="T2" fmla="*/ 0 w 73"/>
                  <a:gd name="T3" fmla="*/ 78 h 78"/>
                  <a:gd name="T4" fmla="*/ 55 w 73"/>
                  <a:gd name="T5" fmla="*/ 78 h 78"/>
                  <a:gd name="T6" fmla="*/ 73 w 73"/>
                  <a:gd name="T7" fmla="*/ 39 h 78"/>
                  <a:gd name="T8" fmla="*/ 55 w 73"/>
                  <a:gd name="T9" fmla="*/ 0 h 78"/>
                  <a:gd name="T10" fmla="*/ 0 w 73"/>
                  <a:gd name="T11" fmla="*/ 0 h 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78"/>
                  <a:gd name="T20" fmla="*/ 73 w 73"/>
                  <a:gd name="T21" fmla="*/ 78 h 7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78">
                    <a:moveTo>
                      <a:pt x="0" y="0"/>
                    </a:moveTo>
                    <a:lnTo>
                      <a:pt x="0" y="78"/>
                    </a:lnTo>
                    <a:lnTo>
                      <a:pt x="55" y="78"/>
                    </a:lnTo>
                    <a:lnTo>
                      <a:pt x="73" y="39"/>
                    </a:lnTo>
                    <a:lnTo>
                      <a:pt x="55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82" name="Freeform 360"/>
              <p:cNvSpPr>
                <a:spLocks/>
              </p:cNvSpPr>
              <p:nvPr/>
            </p:nvSpPr>
            <p:spPr bwMode="auto">
              <a:xfrm>
                <a:off x="1306" y="1541"/>
                <a:ext cx="49" cy="101"/>
              </a:xfrm>
              <a:custGeom>
                <a:avLst/>
                <a:gdLst>
                  <a:gd name="T0" fmla="*/ 0 w 173"/>
                  <a:gd name="T1" fmla="*/ 0 h 369"/>
                  <a:gd name="T2" fmla="*/ 0 w 173"/>
                  <a:gd name="T3" fmla="*/ 0 h 369"/>
                  <a:gd name="T4" fmla="*/ 0 w 173"/>
                  <a:gd name="T5" fmla="*/ 0 h 369"/>
                  <a:gd name="T6" fmla="*/ 0 w 173"/>
                  <a:gd name="T7" fmla="*/ 0 h 369"/>
                  <a:gd name="T8" fmla="*/ 0 w 173"/>
                  <a:gd name="T9" fmla="*/ 0 h 369"/>
                  <a:gd name="T10" fmla="*/ 0 w 173"/>
                  <a:gd name="T11" fmla="*/ 0 h 369"/>
                  <a:gd name="T12" fmla="*/ 0 w 173"/>
                  <a:gd name="T13" fmla="*/ 0 h 369"/>
                  <a:gd name="T14" fmla="*/ 0 w 173"/>
                  <a:gd name="T15" fmla="*/ 0 h 369"/>
                  <a:gd name="T16" fmla="*/ 0 w 173"/>
                  <a:gd name="T17" fmla="*/ 0 h 369"/>
                  <a:gd name="T18" fmla="*/ 0 w 173"/>
                  <a:gd name="T19" fmla="*/ 0 h 369"/>
                  <a:gd name="T20" fmla="*/ 0 w 173"/>
                  <a:gd name="T21" fmla="*/ 0 h 369"/>
                  <a:gd name="T22" fmla="*/ 0 w 173"/>
                  <a:gd name="T23" fmla="*/ 0 h 369"/>
                  <a:gd name="T24" fmla="*/ 0 w 173"/>
                  <a:gd name="T25" fmla="*/ 0 h 36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3"/>
                  <a:gd name="T40" fmla="*/ 0 h 369"/>
                  <a:gd name="T41" fmla="*/ 173 w 173"/>
                  <a:gd name="T42" fmla="*/ 369 h 36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3" h="369">
                    <a:moveTo>
                      <a:pt x="173" y="329"/>
                    </a:moveTo>
                    <a:lnTo>
                      <a:pt x="173" y="311"/>
                    </a:lnTo>
                    <a:cubicBezTo>
                      <a:pt x="173" y="295"/>
                      <a:pt x="163" y="281"/>
                      <a:pt x="149" y="277"/>
                    </a:cubicBezTo>
                    <a:cubicBezTo>
                      <a:pt x="110" y="265"/>
                      <a:pt x="82" y="226"/>
                      <a:pt x="82" y="182"/>
                    </a:cubicBezTo>
                    <a:cubicBezTo>
                      <a:pt x="82" y="138"/>
                      <a:pt x="110" y="100"/>
                      <a:pt x="149" y="88"/>
                    </a:cubicBezTo>
                    <a:cubicBezTo>
                      <a:pt x="163" y="84"/>
                      <a:pt x="173" y="70"/>
                      <a:pt x="173" y="54"/>
                    </a:cubicBezTo>
                    <a:lnTo>
                      <a:pt x="173" y="35"/>
                    </a:lnTo>
                    <a:cubicBezTo>
                      <a:pt x="173" y="16"/>
                      <a:pt x="158" y="0"/>
                      <a:pt x="140" y="0"/>
                    </a:cubicBezTo>
                    <a:cubicBezTo>
                      <a:pt x="138" y="0"/>
                      <a:pt x="135" y="0"/>
                      <a:pt x="132" y="1"/>
                    </a:cubicBezTo>
                    <a:cubicBezTo>
                      <a:pt x="55" y="21"/>
                      <a:pt x="0" y="96"/>
                      <a:pt x="0" y="182"/>
                    </a:cubicBezTo>
                    <a:cubicBezTo>
                      <a:pt x="0" y="269"/>
                      <a:pt x="55" y="344"/>
                      <a:pt x="132" y="364"/>
                    </a:cubicBezTo>
                    <a:cubicBezTo>
                      <a:pt x="150" y="369"/>
                      <a:pt x="168" y="357"/>
                      <a:pt x="172" y="338"/>
                    </a:cubicBezTo>
                    <a:cubicBezTo>
                      <a:pt x="173" y="335"/>
                      <a:pt x="173" y="332"/>
                      <a:pt x="173" y="329"/>
                    </a:cubicBezTo>
                    <a:close/>
                  </a:path>
                </a:pathLst>
              </a:custGeom>
              <a:solidFill>
                <a:srgbClr val="FFFF97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83" name="Freeform 361"/>
              <p:cNvSpPr>
                <a:spLocks/>
              </p:cNvSpPr>
              <p:nvPr/>
            </p:nvSpPr>
            <p:spPr bwMode="auto">
              <a:xfrm>
                <a:off x="1306" y="1541"/>
                <a:ext cx="49" cy="101"/>
              </a:xfrm>
              <a:custGeom>
                <a:avLst/>
                <a:gdLst>
                  <a:gd name="T0" fmla="*/ 0 w 173"/>
                  <a:gd name="T1" fmla="*/ 0 h 369"/>
                  <a:gd name="T2" fmla="*/ 0 w 173"/>
                  <a:gd name="T3" fmla="*/ 0 h 369"/>
                  <a:gd name="T4" fmla="*/ 0 w 173"/>
                  <a:gd name="T5" fmla="*/ 0 h 369"/>
                  <a:gd name="T6" fmla="*/ 0 w 173"/>
                  <a:gd name="T7" fmla="*/ 0 h 369"/>
                  <a:gd name="T8" fmla="*/ 0 w 173"/>
                  <a:gd name="T9" fmla="*/ 0 h 369"/>
                  <a:gd name="T10" fmla="*/ 0 w 173"/>
                  <a:gd name="T11" fmla="*/ 0 h 369"/>
                  <a:gd name="T12" fmla="*/ 0 w 173"/>
                  <a:gd name="T13" fmla="*/ 0 h 369"/>
                  <a:gd name="T14" fmla="*/ 0 w 173"/>
                  <a:gd name="T15" fmla="*/ 0 h 369"/>
                  <a:gd name="T16" fmla="*/ 0 w 173"/>
                  <a:gd name="T17" fmla="*/ 0 h 369"/>
                  <a:gd name="T18" fmla="*/ 0 w 173"/>
                  <a:gd name="T19" fmla="*/ 0 h 369"/>
                  <a:gd name="T20" fmla="*/ 0 w 173"/>
                  <a:gd name="T21" fmla="*/ 0 h 369"/>
                  <a:gd name="T22" fmla="*/ 0 w 173"/>
                  <a:gd name="T23" fmla="*/ 0 h 369"/>
                  <a:gd name="T24" fmla="*/ 0 w 173"/>
                  <a:gd name="T25" fmla="*/ 0 h 36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3"/>
                  <a:gd name="T40" fmla="*/ 0 h 369"/>
                  <a:gd name="T41" fmla="*/ 173 w 173"/>
                  <a:gd name="T42" fmla="*/ 369 h 36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3" h="369">
                    <a:moveTo>
                      <a:pt x="173" y="329"/>
                    </a:moveTo>
                    <a:lnTo>
                      <a:pt x="173" y="311"/>
                    </a:lnTo>
                    <a:cubicBezTo>
                      <a:pt x="173" y="295"/>
                      <a:pt x="163" y="281"/>
                      <a:pt x="149" y="277"/>
                    </a:cubicBezTo>
                    <a:cubicBezTo>
                      <a:pt x="110" y="265"/>
                      <a:pt x="82" y="226"/>
                      <a:pt x="82" y="182"/>
                    </a:cubicBezTo>
                    <a:cubicBezTo>
                      <a:pt x="82" y="138"/>
                      <a:pt x="110" y="100"/>
                      <a:pt x="149" y="88"/>
                    </a:cubicBezTo>
                    <a:cubicBezTo>
                      <a:pt x="163" y="84"/>
                      <a:pt x="173" y="70"/>
                      <a:pt x="173" y="54"/>
                    </a:cubicBezTo>
                    <a:lnTo>
                      <a:pt x="173" y="35"/>
                    </a:lnTo>
                    <a:cubicBezTo>
                      <a:pt x="173" y="16"/>
                      <a:pt x="158" y="0"/>
                      <a:pt x="140" y="0"/>
                    </a:cubicBezTo>
                    <a:cubicBezTo>
                      <a:pt x="138" y="0"/>
                      <a:pt x="135" y="0"/>
                      <a:pt x="132" y="1"/>
                    </a:cubicBezTo>
                    <a:cubicBezTo>
                      <a:pt x="55" y="21"/>
                      <a:pt x="0" y="96"/>
                      <a:pt x="0" y="182"/>
                    </a:cubicBezTo>
                    <a:cubicBezTo>
                      <a:pt x="0" y="269"/>
                      <a:pt x="55" y="344"/>
                      <a:pt x="132" y="364"/>
                    </a:cubicBezTo>
                    <a:cubicBezTo>
                      <a:pt x="150" y="369"/>
                      <a:pt x="168" y="357"/>
                      <a:pt x="172" y="338"/>
                    </a:cubicBezTo>
                    <a:cubicBezTo>
                      <a:pt x="173" y="335"/>
                      <a:pt x="173" y="332"/>
                      <a:pt x="173" y="329"/>
                    </a:cubicBez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84" name="Freeform 362"/>
              <p:cNvSpPr>
                <a:spLocks/>
              </p:cNvSpPr>
              <p:nvPr/>
            </p:nvSpPr>
            <p:spPr bwMode="auto">
              <a:xfrm>
                <a:off x="1309" y="1846"/>
                <a:ext cx="73" cy="79"/>
              </a:xfrm>
              <a:custGeom>
                <a:avLst/>
                <a:gdLst>
                  <a:gd name="T0" fmla="*/ 0 w 73"/>
                  <a:gd name="T1" fmla="*/ 0 h 79"/>
                  <a:gd name="T2" fmla="*/ 0 w 73"/>
                  <a:gd name="T3" fmla="*/ 79 h 79"/>
                  <a:gd name="T4" fmla="*/ 55 w 73"/>
                  <a:gd name="T5" fmla="*/ 79 h 79"/>
                  <a:gd name="T6" fmla="*/ 73 w 73"/>
                  <a:gd name="T7" fmla="*/ 40 h 79"/>
                  <a:gd name="T8" fmla="*/ 55 w 73"/>
                  <a:gd name="T9" fmla="*/ 0 h 79"/>
                  <a:gd name="T10" fmla="*/ 0 w 73"/>
                  <a:gd name="T11" fmla="*/ 0 h 7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79"/>
                  <a:gd name="T20" fmla="*/ 73 w 73"/>
                  <a:gd name="T21" fmla="*/ 79 h 7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79">
                    <a:moveTo>
                      <a:pt x="0" y="0"/>
                    </a:moveTo>
                    <a:lnTo>
                      <a:pt x="0" y="79"/>
                    </a:lnTo>
                    <a:lnTo>
                      <a:pt x="55" y="79"/>
                    </a:lnTo>
                    <a:lnTo>
                      <a:pt x="73" y="40"/>
                    </a:lnTo>
                    <a:lnTo>
                      <a:pt x="5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F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85" name="Freeform 363"/>
              <p:cNvSpPr>
                <a:spLocks/>
              </p:cNvSpPr>
              <p:nvPr/>
            </p:nvSpPr>
            <p:spPr bwMode="auto">
              <a:xfrm>
                <a:off x="1309" y="1846"/>
                <a:ext cx="73" cy="79"/>
              </a:xfrm>
              <a:custGeom>
                <a:avLst/>
                <a:gdLst>
                  <a:gd name="T0" fmla="*/ 0 w 73"/>
                  <a:gd name="T1" fmla="*/ 0 h 79"/>
                  <a:gd name="T2" fmla="*/ 0 w 73"/>
                  <a:gd name="T3" fmla="*/ 79 h 79"/>
                  <a:gd name="T4" fmla="*/ 55 w 73"/>
                  <a:gd name="T5" fmla="*/ 79 h 79"/>
                  <a:gd name="T6" fmla="*/ 73 w 73"/>
                  <a:gd name="T7" fmla="*/ 40 h 79"/>
                  <a:gd name="T8" fmla="*/ 55 w 73"/>
                  <a:gd name="T9" fmla="*/ 0 h 79"/>
                  <a:gd name="T10" fmla="*/ 0 w 73"/>
                  <a:gd name="T11" fmla="*/ 0 h 7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79"/>
                  <a:gd name="T20" fmla="*/ 73 w 73"/>
                  <a:gd name="T21" fmla="*/ 79 h 7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79">
                    <a:moveTo>
                      <a:pt x="0" y="0"/>
                    </a:moveTo>
                    <a:lnTo>
                      <a:pt x="0" y="79"/>
                    </a:lnTo>
                    <a:lnTo>
                      <a:pt x="55" y="79"/>
                    </a:lnTo>
                    <a:lnTo>
                      <a:pt x="73" y="40"/>
                    </a:lnTo>
                    <a:lnTo>
                      <a:pt x="55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86" name="Freeform 364"/>
              <p:cNvSpPr>
                <a:spLocks/>
              </p:cNvSpPr>
              <p:nvPr/>
            </p:nvSpPr>
            <p:spPr bwMode="auto">
              <a:xfrm>
                <a:off x="200" y="1876"/>
                <a:ext cx="73" cy="78"/>
              </a:xfrm>
              <a:custGeom>
                <a:avLst/>
                <a:gdLst>
                  <a:gd name="T0" fmla="*/ 55 w 73"/>
                  <a:gd name="T1" fmla="*/ 0 h 78"/>
                  <a:gd name="T2" fmla="*/ 73 w 73"/>
                  <a:gd name="T3" fmla="*/ 39 h 78"/>
                  <a:gd name="T4" fmla="*/ 55 w 73"/>
                  <a:gd name="T5" fmla="*/ 78 h 78"/>
                  <a:gd name="T6" fmla="*/ 0 w 73"/>
                  <a:gd name="T7" fmla="*/ 78 h 78"/>
                  <a:gd name="T8" fmla="*/ 18 w 73"/>
                  <a:gd name="T9" fmla="*/ 39 h 78"/>
                  <a:gd name="T10" fmla="*/ 0 w 73"/>
                  <a:gd name="T11" fmla="*/ 0 h 78"/>
                  <a:gd name="T12" fmla="*/ 55 w 73"/>
                  <a:gd name="T13" fmla="*/ 0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3"/>
                  <a:gd name="T22" fmla="*/ 0 h 78"/>
                  <a:gd name="T23" fmla="*/ 73 w 73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3" h="78">
                    <a:moveTo>
                      <a:pt x="55" y="0"/>
                    </a:moveTo>
                    <a:lnTo>
                      <a:pt x="73" y="39"/>
                    </a:lnTo>
                    <a:lnTo>
                      <a:pt x="55" y="78"/>
                    </a:lnTo>
                    <a:lnTo>
                      <a:pt x="0" y="78"/>
                    </a:lnTo>
                    <a:lnTo>
                      <a:pt x="18" y="39"/>
                    </a:lnTo>
                    <a:lnTo>
                      <a:pt x="0" y="0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FFB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87" name="Freeform 365"/>
              <p:cNvSpPr>
                <a:spLocks/>
              </p:cNvSpPr>
              <p:nvPr/>
            </p:nvSpPr>
            <p:spPr bwMode="auto">
              <a:xfrm>
                <a:off x="200" y="1876"/>
                <a:ext cx="73" cy="78"/>
              </a:xfrm>
              <a:custGeom>
                <a:avLst/>
                <a:gdLst>
                  <a:gd name="T0" fmla="*/ 55 w 73"/>
                  <a:gd name="T1" fmla="*/ 0 h 78"/>
                  <a:gd name="T2" fmla="*/ 73 w 73"/>
                  <a:gd name="T3" fmla="*/ 39 h 78"/>
                  <a:gd name="T4" fmla="*/ 55 w 73"/>
                  <a:gd name="T5" fmla="*/ 78 h 78"/>
                  <a:gd name="T6" fmla="*/ 0 w 73"/>
                  <a:gd name="T7" fmla="*/ 78 h 78"/>
                  <a:gd name="T8" fmla="*/ 18 w 73"/>
                  <a:gd name="T9" fmla="*/ 39 h 78"/>
                  <a:gd name="T10" fmla="*/ 0 w 73"/>
                  <a:gd name="T11" fmla="*/ 0 h 78"/>
                  <a:gd name="T12" fmla="*/ 55 w 73"/>
                  <a:gd name="T13" fmla="*/ 0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3"/>
                  <a:gd name="T22" fmla="*/ 0 h 78"/>
                  <a:gd name="T23" fmla="*/ 73 w 73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3" h="78">
                    <a:moveTo>
                      <a:pt x="55" y="0"/>
                    </a:moveTo>
                    <a:lnTo>
                      <a:pt x="73" y="39"/>
                    </a:lnTo>
                    <a:lnTo>
                      <a:pt x="55" y="78"/>
                    </a:lnTo>
                    <a:lnTo>
                      <a:pt x="0" y="78"/>
                    </a:lnTo>
                    <a:lnTo>
                      <a:pt x="18" y="39"/>
                    </a:lnTo>
                    <a:lnTo>
                      <a:pt x="0" y="0"/>
                    </a:lnTo>
                    <a:lnTo>
                      <a:pt x="55" y="0"/>
                    </a:lnTo>
                    <a:close/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88" name="Rectangle 366"/>
              <p:cNvSpPr>
                <a:spLocks noChangeArrowheads="1"/>
              </p:cNvSpPr>
              <p:nvPr/>
            </p:nvSpPr>
            <p:spPr bwMode="auto">
              <a:xfrm>
                <a:off x="468" y="1978"/>
                <a:ext cx="74" cy="39"/>
              </a:xfrm>
              <a:prstGeom prst="rect">
                <a:avLst/>
              </a:prstGeom>
              <a:solidFill>
                <a:srgbClr val="00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89" name="Rectangle 367"/>
              <p:cNvSpPr>
                <a:spLocks noChangeArrowheads="1"/>
              </p:cNvSpPr>
              <p:nvPr/>
            </p:nvSpPr>
            <p:spPr bwMode="auto">
              <a:xfrm>
                <a:off x="468" y="1978"/>
                <a:ext cx="74" cy="39"/>
              </a:xfrm>
              <a:prstGeom prst="rect">
                <a:avLst/>
              </a:pr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890" name="Rectangle 368"/>
              <p:cNvSpPr>
                <a:spLocks noChangeArrowheads="1"/>
              </p:cNvSpPr>
              <p:nvPr/>
            </p:nvSpPr>
            <p:spPr bwMode="auto">
              <a:xfrm rot="5400000">
                <a:off x="147" y="1761"/>
                <a:ext cx="31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91" name="Rectangle 369"/>
              <p:cNvSpPr>
                <a:spLocks noChangeArrowheads="1"/>
              </p:cNvSpPr>
              <p:nvPr/>
            </p:nvSpPr>
            <p:spPr bwMode="auto">
              <a:xfrm rot="5400000">
                <a:off x="151" y="1792"/>
                <a:ext cx="24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v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92" name="Rectangle 370"/>
              <p:cNvSpPr>
                <a:spLocks noChangeArrowheads="1"/>
              </p:cNvSpPr>
              <p:nvPr/>
            </p:nvSpPr>
            <p:spPr bwMode="auto">
              <a:xfrm rot="5400000">
                <a:off x="150" y="1820"/>
                <a:ext cx="26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93" name="Rectangle 371"/>
              <p:cNvSpPr>
                <a:spLocks noChangeArrowheads="1"/>
              </p:cNvSpPr>
              <p:nvPr/>
            </p:nvSpPr>
            <p:spPr bwMode="auto">
              <a:xfrm rot="5400000">
                <a:off x="149" y="1856"/>
                <a:ext cx="27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94" name="Rectangle 372"/>
              <p:cNvSpPr>
                <a:spLocks noChangeArrowheads="1"/>
              </p:cNvSpPr>
              <p:nvPr/>
            </p:nvSpPr>
            <p:spPr bwMode="auto">
              <a:xfrm rot="5400000">
                <a:off x="156" y="1877"/>
                <a:ext cx="14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95" name="Rectangle 373"/>
              <p:cNvSpPr>
                <a:spLocks noChangeArrowheads="1"/>
              </p:cNvSpPr>
              <p:nvPr/>
            </p:nvSpPr>
            <p:spPr bwMode="auto">
              <a:xfrm rot="5400000">
                <a:off x="85" y="1762"/>
                <a:ext cx="32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96" name="Rectangle 374"/>
              <p:cNvSpPr>
                <a:spLocks noChangeArrowheads="1"/>
              </p:cNvSpPr>
              <p:nvPr/>
            </p:nvSpPr>
            <p:spPr bwMode="auto">
              <a:xfrm rot="5400000">
                <a:off x="96" y="1790"/>
                <a:ext cx="10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i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97" name="Rectangle 375"/>
              <p:cNvSpPr>
                <a:spLocks noChangeArrowheads="1"/>
              </p:cNvSpPr>
              <p:nvPr/>
            </p:nvSpPr>
            <p:spPr bwMode="auto">
              <a:xfrm rot="5400000">
                <a:off x="87" y="1815"/>
                <a:ext cx="27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98" name="Rectangle 376"/>
              <p:cNvSpPr>
                <a:spLocks noChangeArrowheads="1"/>
              </p:cNvSpPr>
              <p:nvPr/>
            </p:nvSpPr>
            <p:spPr bwMode="auto">
              <a:xfrm rot="5400000">
                <a:off x="89" y="1842"/>
                <a:ext cx="2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k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899" name="Rectangle 377"/>
              <p:cNvSpPr>
                <a:spLocks noChangeArrowheads="1"/>
              </p:cNvSpPr>
              <p:nvPr/>
            </p:nvSpPr>
            <p:spPr bwMode="auto">
              <a:xfrm rot="5400000">
                <a:off x="89" y="1866"/>
                <a:ext cx="2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00" name="Rectangle 378"/>
              <p:cNvSpPr>
                <a:spLocks noChangeArrowheads="1"/>
              </p:cNvSpPr>
              <p:nvPr/>
            </p:nvSpPr>
            <p:spPr bwMode="auto">
              <a:xfrm rot="5400000">
                <a:off x="144" y="1424"/>
                <a:ext cx="29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F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01" name="Rectangle 379"/>
              <p:cNvSpPr>
                <a:spLocks noChangeArrowheads="1"/>
              </p:cNvSpPr>
              <p:nvPr/>
            </p:nvSpPr>
            <p:spPr bwMode="auto">
              <a:xfrm rot="5400000">
                <a:off x="145" y="1457"/>
                <a:ext cx="27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02" name="Rectangle 380"/>
              <p:cNvSpPr>
                <a:spLocks noChangeArrowheads="1"/>
              </p:cNvSpPr>
              <p:nvPr/>
            </p:nvSpPr>
            <p:spPr bwMode="auto">
              <a:xfrm rot="5400000">
                <a:off x="147" y="1485"/>
                <a:ext cx="2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03" name="Rectangle 381"/>
              <p:cNvSpPr>
                <a:spLocks noChangeArrowheads="1"/>
              </p:cNvSpPr>
              <p:nvPr/>
            </p:nvSpPr>
            <p:spPr bwMode="auto">
              <a:xfrm rot="5400000">
                <a:off x="145" y="1513"/>
                <a:ext cx="27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04" name="Rectangle 382"/>
              <p:cNvSpPr>
                <a:spLocks noChangeArrowheads="1"/>
              </p:cNvSpPr>
              <p:nvPr/>
            </p:nvSpPr>
            <p:spPr bwMode="auto">
              <a:xfrm rot="5400000">
                <a:off x="152" y="1537"/>
                <a:ext cx="1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05" name="Rectangle 383"/>
              <p:cNvSpPr>
                <a:spLocks noChangeArrowheads="1"/>
              </p:cNvSpPr>
              <p:nvPr/>
            </p:nvSpPr>
            <p:spPr bwMode="auto">
              <a:xfrm rot="5400000">
                <a:off x="147" y="1557"/>
                <a:ext cx="2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06" name="Rectangle 384"/>
              <p:cNvSpPr>
                <a:spLocks noChangeArrowheads="1"/>
              </p:cNvSpPr>
              <p:nvPr/>
            </p:nvSpPr>
            <p:spPr bwMode="auto">
              <a:xfrm rot="-5400000">
                <a:off x="1428" y="1628"/>
                <a:ext cx="35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07" name="Rectangle 385"/>
              <p:cNvSpPr>
                <a:spLocks noChangeArrowheads="1"/>
              </p:cNvSpPr>
              <p:nvPr/>
            </p:nvSpPr>
            <p:spPr bwMode="auto">
              <a:xfrm rot="-5400000">
                <a:off x="1432" y="1593"/>
                <a:ext cx="27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08" name="Rectangle 386"/>
              <p:cNvSpPr>
                <a:spLocks noChangeArrowheads="1"/>
              </p:cNvSpPr>
              <p:nvPr/>
            </p:nvSpPr>
            <p:spPr bwMode="auto">
              <a:xfrm rot="-5400000">
                <a:off x="1433" y="1566"/>
                <a:ext cx="24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09" name="Rectangle 387"/>
              <p:cNvSpPr>
                <a:spLocks noChangeArrowheads="1"/>
              </p:cNvSpPr>
              <p:nvPr/>
            </p:nvSpPr>
            <p:spPr bwMode="auto">
              <a:xfrm rot="-5400000">
                <a:off x="1432" y="1531"/>
                <a:ext cx="27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10" name="Rectangle 388"/>
              <p:cNvSpPr>
                <a:spLocks noChangeArrowheads="1"/>
              </p:cNvSpPr>
              <p:nvPr/>
            </p:nvSpPr>
            <p:spPr bwMode="auto">
              <a:xfrm rot="-5400000">
                <a:off x="1432" y="1502"/>
                <a:ext cx="26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p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11" name="Rectangle 389"/>
              <p:cNvSpPr>
                <a:spLocks noChangeArrowheads="1"/>
              </p:cNvSpPr>
              <p:nvPr/>
            </p:nvSpPr>
            <p:spPr bwMode="auto">
              <a:xfrm rot="-5400000">
                <a:off x="1437" y="1477"/>
                <a:ext cx="13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12" name="Rectangle 390"/>
              <p:cNvSpPr>
                <a:spLocks noChangeArrowheads="1"/>
              </p:cNvSpPr>
              <p:nvPr/>
            </p:nvSpPr>
            <p:spPr bwMode="auto">
              <a:xfrm rot="-5400000">
                <a:off x="1432" y="1456"/>
                <a:ext cx="26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13" name="Rectangle 391"/>
              <p:cNvSpPr>
                <a:spLocks noChangeArrowheads="1"/>
              </p:cNvSpPr>
              <p:nvPr/>
            </p:nvSpPr>
            <p:spPr bwMode="auto">
              <a:xfrm rot="-5400000">
                <a:off x="1432" y="1428"/>
                <a:ext cx="25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14" name="Rectangle 392"/>
              <p:cNvSpPr>
                <a:spLocks noChangeArrowheads="1"/>
              </p:cNvSpPr>
              <p:nvPr/>
            </p:nvSpPr>
            <p:spPr bwMode="auto">
              <a:xfrm rot="-5400000">
                <a:off x="1439" y="1409"/>
                <a:ext cx="9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l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15" name="Rectangle 393"/>
              <p:cNvSpPr>
                <a:spLocks noChangeArrowheads="1"/>
              </p:cNvSpPr>
              <p:nvPr/>
            </p:nvSpPr>
            <p:spPr bwMode="auto">
              <a:xfrm rot="-5400000">
                <a:off x="1432" y="1385"/>
                <a:ext cx="27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16" name="Rectangle 394"/>
              <p:cNvSpPr>
                <a:spLocks noChangeArrowheads="1"/>
              </p:cNvSpPr>
              <p:nvPr/>
            </p:nvSpPr>
            <p:spPr bwMode="auto">
              <a:xfrm rot="-5400000">
                <a:off x="1434" y="1357"/>
                <a:ext cx="24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17" name="Rectangle 395"/>
              <p:cNvSpPr>
                <a:spLocks noChangeArrowheads="1"/>
              </p:cNvSpPr>
              <p:nvPr/>
            </p:nvSpPr>
            <p:spPr bwMode="auto">
              <a:xfrm rot="-5400000">
                <a:off x="1408" y="1841"/>
                <a:ext cx="31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18" name="Rectangle 396"/>
              <p:cNvSpPr>
                <a:spLocks noChangeArrowheads="1"/>
              </p:cNvSpPr>
              <p:nvPr/>
            </p:nvSpPr>
            <p:spPr bwMode="auto">
              <a:xfrm rot="-5400000">
                <a:off x="1411" y="1804"/>
                <a:ext cx="25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v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19" name="Rectangle 397"/>
              <p:cNvSpPr>
                <a:spLocks noChangeArrowheads="1"/>
              </p:cNvSpPr>
              <p:nvPr/>
            </p:nvSpPr>
            <p:spPr bwMode="auto">
              <a:xfrm rot="-5400000">
                <a:off x="1411" y="1777"/>
                <a:ext cx="26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20" name="Rectangle 398"/>
              <p:cNvSpPr>
                <a:spLocks noChangeArrowheads="1"/>
              </p:cNvSpPr>
              <p:nvPr/>
            </p:nvSpPr>
            <p:spPr bwMode="auto">
              <a:xfrm rot="-5400000">
                <a:off x="1412" y="1744"/>
                <a:ext cx="27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21" name="Rectangle 399"/>
              <p:cNvSpPr>
                <a:spLocks noChangeArrowheads="1"/>
              </p:cNvSpPr>
              <p:nvPr/>
            </p:nvSpPr>
            <p:spPr bwMode="auto">
              <a:xfrm rot="-5400000">
                <a:off x="1417" y="1720"/>
                <a:ext cx="13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22" name="Rectangle 400"/>
              <p:cNvSpPr>
                <a:spLocks noChangeArrowheads="1"/>
              </p:cNvSpPr>
              <p:nvPr/>
            </p:nvSpPr>
            <p:spPr bwMode="auto">
              <a:xfrm rot="-5400000">
                <a:off x="1467" y="1866"/>
                <a:ext cx="33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23" name="Rectangle 401"/>
              <p:cNvSpPr>
                <a:spLocks noChangeArrowheads="1"/>
              </p:cNvSpPr>
              <p:nvPr/>
            </p:nvSpPr>
            <p:spPr bwMode="auto">
              <a:xfrm rot="-5400000">
                <a:off x="1470" y="1835"/>
                <a:ext cx="26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o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24" name="Rectangle 402"/>
              <p:cNvSpPr>
                <a:spLocks noChangeArrowheads="1"/>
              </p:cNvSpPr>
              <p:nvPr/>
            </p:nvSpPr>
            <p:spPr bwMode="auto">
              <a:xfrm rot="-5400000">
                <a:off x="1470" y="1803"/>
                <a:ext cx="27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u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25" name="Rectangle 403"/>
              <p:cNvSpPr>
                <a:spLocks noChangeArrowheads="1"/>
              </p:cNvSpPr>
              <p:nvPr/>
            </p:nvSpPr>
            <p:spPr bwMode="auto">
              <a:xfrm rot="-5400000">
                <a:off x="1474" y="1775"/>
                <a:ext cx="16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26" name="Rectangle 404"/>
              <p:cNvSpPr>
                <a:spLocks noChangeArrowheads="1"/>
              </p:cNvSpPr>
              <p:nvPr/>
            </p:nvSpPr>
            <p:spPr bwMode="auto">
              <a:xfrm rot="-5400000">
                <a:off x="1471" y="1755"/>
                <a:ext cx="25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27" name="Rectangle 405"/>
              <p:cNvSpPr>
                <a:spLocks noChangeArrowheads="1"/>
              </p:cNvSpPr>
              <p:nvPr/>
            </p:nvSpPr>
            <p:spPr bwMode="auto">
              <a:xfrm rot="-5400000">
                <a:off x="1470" y="1727"/>
                <a:ext cx="26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28" name="Rectangle 406"/>
              <p:cNvSpPr>
                <a:spLocks noChangeArrowheads="1"/>
              </p:cNvSpPr>
              <p:nvPr/>
            </p:nvSpPr>
            <p:spPr bwMode="auto">
              <a:xfrm rot="-5400000">
                <a:off x="1471" y="1694"/>
                <a:ext cx="25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29" name="Line 407"/>
              <p:cNvSpPr>
                <a:spLocks noChangeShapeType="1"/>
              </p:cNvSpPr>
              <p:nvPr/>
            </p:nvSpPr>
            <p:spPr bwMode="auto">
              <a:xfrm>
                <a:off x="273" y="1768"/>
                <a:ext cx="162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30" name="Line 408"/>
              <p:cNvSpPr>
                <a:spLocks noChangeShapeType="1"/>
              </p:cNvSpPr>
              <p:nvPr/>
            </p:nvSpPr>
            <p:spPr bwMode="auto">
              <a:xfrm>
                <a:off x="273" y="1915"/>
                <a:ext cx="162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31" name="Line 409"/>
              <p:cNvSpPr>
                <a:spLocks noChangeShapeType="1"/>
              </p:cNvSpPr>
              <p:nvPr/>
            </p:nvSpPr>
            <p:spPr bwMode="auto">
              <a:xfrm flipH="1">
                <a:off x="1216" y="1886"/>
                <a:ext cx="93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32" name="Line 410"/>
              <p:cNvSpPr>
                <a:spLocks noChangeShapeType="1"/>
              </p:cNvSpPr>
              <p:nvPr/>
            </p:nvSpPr>
            <p:spPr bwMode="auto">
              <a:xfrm flipH="1">
                <a:off x="1216" y="1738"/>
                <a:ext cx="93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33" name="Line 411"/>
              <p:cNvSpPr>
                <a:spLocks noChangeShapeType="1"/>
              </p:cNvSpPr>
              <p:nvPr/>
            </p:nvSpPr>
            <p:spPr bwMode="auto">
              <a:xfrm flipH="1">
                <a:off x="1216" y="1591"/>
                <a:ext cx="90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34" name="Line 412"/>
              <p:cNvSpPr>
                <a:spLocks noChangeShapeType="1"/>
              </p:cNvSpPr>
              <p:nvPr/>
            </p:nvSpPr>
            <p:spPr bwMode="auto">
              <a:xfrm flipH="1">
                <a:off x="1216" y="1443"/>
                <a:ext cx="90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35" name="Freeform 413"/>
              <p:cNvSpPr>
                <a:spLocks/>
              </p:cNvSpPr>
              <p:nvPr/>
            </p:nvSpPr>
            <p:spPr bwMode="auto">
              <a:xfrm>
                <a:off x="833" y="832"/>
                <a:ext cx="46" cy="49"/>
              </a:xfrm>
              <a:custGeom>
                <a:avLst/>
                <a:gdLst>
                  <a:gd name="T0" fmla="*/ 0 w 165"/>
                  <a:gd name="T1" fmla="*/ 0 h 178"/>
                  <a:gd name="T2" fmla="*/ 0 w 165"/>
                  <a:gd name="T3" fmla="*/ 0 h 178"/>
                  <a:gd name="T4" fmla="*/ 0 w 165"/>
                  <a:gd name="T5" fmla="*/ 0 h 178"/>
                  <a:gd name="T6" fmla="*/ 0 w 165"/>
                  <a:gd name="T7" fmla="*/ 0 h 178"/>
                  <a:gd name="T8" fmla="*/ 0 w 165"/>
                  <a:gd name="T9" fmla="*/ 0 h 178"/>
                  <a:gd name="T10" fmla="*/ 0 w 165"/>
                  <a:gd name="T11" fmla="*/ 0 h 1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5"/>
                  <a:gd name="T19" fmla="*/ 0 h 178"/>
                  <a:gd name="T20" fmla="*/ 165 w 165"/>
                  <a:gd name="T21" fmla="*/ 178 h 17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5" h="178">
                    <a:moveTo>
                      <a:pt x="0" y="89"/>
                    </a:moveTo>
                    <a:cubicBezTo>
                      <a:pt x="0" y="40"/>
                      <a:pt x="37" y="0"/>
                      <a:pt x="82" y="0"/>
                    </a:cubicBezTo>
                    <a:cubicBezTo>
                      <a:pt x="128" y="0"/>
                      <a:pt x="165" y="40"/>
                      <a:pt x="165" y="89"/>
                    </a:cubicBezTo>
                    <a:cubicBezTo>
                      <a:pt x="165" y="89"/>
                      <a:pt x="165" y="89"/>
                      <a:pt x="165" y="89"/>
                    </a:cubicBezTo>
                    <a:cubicBezTo>
                      <a:pt x="165" y="138"/>
                      <a:pt x="128" y="178"/>
                      <a:pt x="82" y="178"/>
                    </a:cubicBezTo>
                    <a:cubicBezTo>
                      <a:pt x="37" y="178"/>
                      <a:pt x="0" y="138"/>
                      <a:pt x="0" y="89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36" name="Freeform 414"/>
              <p:cNvSpPr>
                <a:spLocks/>
              </p:cNvSpPr>
              <p:nvPr/>
            </p:nvSpPr>
            <p:spPr bwMode="auto">
              <a:xfrm>
                <a:off x="833" y="832"/>
                <a:ext cx="46" cy="49"/>
              </a:xfrm>
              <a:custGeom>
                <a:avLst/>
                <a:gdLst>
                  <a:gd name="T0" fmla="*/ 0 w 46"/>
                  <a:gd name="T1" fmla="*/ 25 h 49"/>
                  <a:gd name="T2" fmla="*/ 23 w 46"/>
                  <a:gd name="T3" fmla="*/ 0 h 49"/>
                  <a:gd name="T4" fmla="*/ 46 w 46"/>
                  <a:gd name="T5" fmla="*/ 25 h 49"/>
                  <a:gd name="T6" fmla="*/ 46 w 46"/>
                  <a:gd name="T7" fmla="*/ 25 h 49"/>
                  <a:gd name="T8" fmla="*/ 23 w 46"/>
                  <a:gd name="T9" fmla="*/ 49 h 49"/>
                  <a:gd name="T10" fmla="*/ 0 w 46"/>
                  <a:gd name="T11" fmla="*/ 25 h 4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6"/>
                  <a:gd name="T19" fmla="*/ 0 h 49"/>
                  <a:gd name="T20" fmla="*/ 46 w 46"/>
                  <a:gd name="T21" fmla="*/ 49 h 4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6" h="49">
                    <a:moveTo>
                      <a:pt x="0" y="25"/>
                    </a:moveTo>
                    <a:cubicBezTo>
                      <a:pt x="0" y="11"/>
                      <a:pt x="11" y="0"/>
                      <a:pt x="23" y="0"/>
                    </a:cubicBezTo>
                    <a:cubicBezTo>
                      <a:pt x="36" y="0"/>
                      <a:pt x="46" y="11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38"/>
                      <a:pt x="36" y="49"/>
                      <a:pt x="23" y="49"/>
                    </a:cubicBezTo>
                    <a:cubicBezTo>
                      <a:pt x="11" y="49"/>
                      <a:pt x="0" y="38"/>
                      <a:pt x="0" y="25"/>
                    </a:cubicBezTo>
                  </a:path>
                </a:pathLst>
              </a:custGeom>
              <a:noFill/>
              <a:ln w="7938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37" name="Line 415"/>
              <p:cNvSpPr>
                <a:spLocks noChangeShapeType="1"/>
              </p:cNvSpPr>
              <p:nvPr/>
            </p:nvSpPr>
            <p:spPr bwMode="auto">
              <a:xfrm>
                <a:off x="856" y="881"/>
                <a:ext cx="1" cy="463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38" name="Rectangle 416"/>
              <p:cNvSpPr>
                <a:spLocks noChangeArrowheads="1"/>
              </p:cNvSpPr>
              <p:nvPr/>
            </p:nvSpPr>
            <p:spPr bwMode="auto">
              <a:xfrm>
                <a:off x="499" y="764"/>
                <a:ext cx="268" cy="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Component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39" name="Rectangle 417"/>
              <p:cNvSpPr>
                <a:spLocks noChangeArrowheads="1"/>
              </p:cNvSpPr>
              <p:nvPr/>
            </p:nvSpPr>
            <p:spPr bwMode="auto">
              <a:xfrm>
                <a:off x="513" y="830"/>
                <a:ext cx="239" cy="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Reference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40" name="Freeform 418"/>
              <p:cNvSpPr>
                <a:spLocks/>
              </p:cNvSpPr>
              <p:nvPr/>
            </p:nvSpPr>
            <p:spPr bwMode="auto">
              <a:xfrm>
                <a:off x="952" y="1362"/>
                <a:ext cx="278" cy="592"/>
              </a:xfrm>
              <a:custGeom>
                <a:avLst/>
                <a:gdLst>
                  <a:gd name="T0" fmla="*/ 0 w 996"/>
                  <a:gd name="T1" fmla="*/ 0 h 2148"/>
                  <a:gd name="T2" fmla="*/ 0 w 996"/>
                  <a:gd name="T3" fmla="*/ 0 h 2148"/>
                  <a:gd name="T4" fmla="*/ 0 w 996"/>
                  <a:gd name="T5" fmla="*/ 0 h 2148"/>
                  <a:gd name="T6" fmla="*/ 0 w 996"/>
                  <a:gd name="T7" fmla="*/ 0 h 2148"/>
                  <a:gd name="T8" fmla="*/ 0 w 996"/>
                  <a:gd name="T9" fmla="*/ 0 h 2148"/>
                  <a:gd name="T10" fmla="*/ 0 w 996"/>
                  <a:gd name="T11" fmla="*/ 0 h 2148"/>
                  <a:gd name="T12" fmla="*/ 0 w 996"/>
                  <a:gd name="T13" fmla="*/ 0 h 2148"/>
                  <a:gd name="T14" fmla="*/ 0 w 996"/>
                  <a:gd name="T15" fmla="*/ 0 h 2148"/>
                  <a:gd name="T16" fmla="*/ 0 w 996"/>
                  <a:gd name="T17" fmla="*/ 0 h 2148"/>
                  <a:gd name="T18" fmla="*/ 0 w 996"/>
                  <a:gd name="T19" fmla="*/ 0 h 2148"/>
                  <a:gd name="T20" fmla="*/ 0 w 996"/>
                  <a:gd name="T21" fmla="*/ 0 h 2148"/>
                  <a:gd name="T22" fmla="*/ 0 w 996"/>
                  <a:gd name="T23" fmla="*/ 0 h 214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96"/>
                  <a:gd name="T37" fmla="*/ 0 h 2148"/>
                  <a:gd name="T38" fmla="*/ 996 w 996"/>
                  <a:gd name="T39" fmla="*/ 2148 h 214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96" h="2148">
                    <a:moveTo>
                      <a:pt x="996" y="226"/>
                    </a:moveTo>
                    <a:cubicBezTo>
                      <a:pt x="996" y="101"/>
                      <a:pt x="903" y="0"/>
                      <a:pt x="787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1922"/>
                    </a:lnTo>
                    <a:cubicBezTo>
                      <a:pt x="0" y="2047"/>
                      <a:pt x="94" y="2148"/>
                      <a:pt x="210" y="2148"/>
                    </a:cubicBezTo>
                    <a:lnTo>
                      <a:pt x="787" y="2148"/>
                    </a:lnTo>
                    <a:cubicBezTo>
                      <a:pt x="903" y="2148"/>
                      <a:pt x="996" y="2047"/>
                      <a:pt x="996" y="1922"/>
                    </a:cubicBezTo>
                    <a:lnTo>
                      <a:pt x="996" y="226"/>
                    </a:lnTo>
                    <a:close/>
                  </a:path>
                </a:pathLst>
              </a:custGeom>
              <a:solidFill>
                <a:srgbClr val="FFC6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41" name="Freeform 419"/>
              <p:cNvSpPr>
                <a:spLocks/>
              </p:cNvSpPr>
              <p:nvPr/>
            </p:nvSpPr>
            <p:spPr bwMode="auto">
              <a:xfrm>
                <a:off x="952" y="1362"/>
                <a:ext cx="278" cy="592"/>
              </a:xfrm>
              <a:custGeom>
                <a:avLst/>
                <a:gdLst>
                  <a:gd name="T0" fmla="*/ 0 w 996"/>
                  <a:gd name="T1" fmla="*/ 0 h 2148"/>
                  <a:gd name="T2" fmla="*/ 0 w 996"/>
                  <a:gd name="T3" fmla="*/ 0 h 2148"/>
                  <a:gd name="T4" fmla="*/ 0 w 996"/>
                  <a:gd name="T5" fmla="*/ 0 h 2148"/>
                  <a:gd name="T6" fmla="*/ 0 w 996"/>
                  <a:gd name="T7" fmla="*/ 0 h 2148"/>
                  <a:gd name="T8" fmla="*/ 0 w 996"/>
                  <a:gd name="T9" fmla="*/ 0 h 2148"/>
                  <a:gd name="T10" fmla="*/ 0 w 996"/>
                  <a:gd name="T11" fmla="*/ 0 h 2148"/>
                  <a:gd name="T12" fmla="*/ 0 w 996"/>
                  <a:gd name="T13" fmla="*/ 0 h 2148"/>
                  <a:gd name="T14" fmla="*/ 0 w 996"/>
                  <a:gd name="T15" fmla="*/ 0 h 2148"/>
                  <a:gd name="T16" fmla="*/ 0 w 996"/>
                  <a:gd name="T17" fmla="*/ 0 h 2148"/>
                  <a:gd name="T18" fmla="*/ 0 w 996"/>
                  <a:gd name="T19" fmla="*/ 0 h 2148"/>
                  <a:gd name="T20" fmla="*/ 0 w 996"/>
                  <a:gd name="T21" fmla="*/ 0 h 2148"/>
                  <a:gd name="T22" fmla="*/ 0 w 996"/>
                  <a:gd name="T23" fmla="*/ 0 h 214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96"/>
                  <a:gd name="T37" fmla="*/ 0 h 2148"/>
                  <a:gd name="T38" fmla="*/ 996 w 996"/>
                  <a:gd name="T39" fmla="*/ 2148 h 214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96" h="2148">
                    <a:moveTo>
                      <a:pt x="996" y="226"/>
                    </a:moveTo>
                    <a:cubicBezTo>
                      <a:pt x="996" y="101"/>
                      <a:pt x="903" y="0"/>
                      <a:pt x="787" y="0"/>
                    </a:cubicBezTo>
                    <a:lnTo>
                      <a:pt x="210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1922"/>
                    </a:lnTo>
                    <a:cubicBezTo>
                      <a:pt x="0" y="2047"/>
                      <a:pt x="94" y="2148"/>
                      <a:pt x="210" y="2148"/>
                    </a:cubicBezTo>
                    <a:lnTo>
                      <a:pt x="787" y="2148"/>
                    </a:lnTo>
                    <a:cubicBezTo>
                      <a:pt x="903" y="2148"/>
                      <a:pt x="996" y="2047"/>
                      <a:pt x="996" y="1922"/>
                    </a:cubicBezTo>
                    <a:lnTo>
                      <a:pt x="996" y="226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42" name="Rectangle 420"/>
              <p:cNvSpPr>
                <a:spLocks noChangeArrowheads="1"/>
              </p:cNvSpPr>
              <p:nvPr/>
            </p:nvSpPr>
            <p:spPr bwMode="auto">
              <a:xfrm rot="-5400000">
                <a:off x="1077" y="1857"/>
                <a:ext cx="3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43" name="Rectangle 421"/>
              <p:cNvSpPr>
                <a:spLocks noChangeArrowheads="1"/>
              </p:cNvSpPr>
              <p:nvPr/>
            </p:nvSpPr>
            <p:spPr bwMode="auto">
              <a:xfrm rot="-5400000">
                <a:off x="1081" y="1823"/>
                <a:ext cx="27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o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44" name="Rectangle 422"/>
              <p:cNvSpPr>
                <a:spLocks noChangeArrowheads="1"/>
              </p:cNvSpPr>
              <p:nvPr/>
            </p:nvSpPr>
            <p:spPr bwMode="auto">
              <a:xfrm rot="-5400000">
                <a:off x="1075" y="1784"/>
                <a:ext cx="41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m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45" name="Rectangle 423"/>
              <p:cNvSpPr>
                <a:spLocks noChangeArrowheads="1"/>
              </p:cNvSpPr>
              <p:nvPr/>
            </p:nvSpPr>
            <p:spPr bwMode="auto">
              <a:xfrm rot="-5400000">
                <a:off x="1081" y="1741"/>
                <a:ext cx="27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p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46" name="Rectangle 424"/>
              <p:cNvSpPr>
                <a:spLocks noChangeArrowheads="1"/>
              </p:cNvSpPr>
              <p:nvPr/>
            </p:nvSpPr>
            <p:spPr bwMode="auto">
              <a:xfrm rot="-5400000">
                <a:off x="1082" y="1711"/>
                <a:ext cx="27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o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47" name="Rectangle 425"/>
              <p:cNvSpPr>
                <a:spLocks noChangeArrowheads="1"/>
              </p:cNvSpPr>
              <p:nvPr/>
            </p:nvSpPr>
            <p:spPr bwMode="auto">
              <a:xfrm rot="-5400000">
                <a:off x="1083" y="1676"/>
                <a:ext cx="26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48" name="Rectangle 426"/>
              <p:cNvSpPr>
                <a:spLocks noChangeArrowheads="1"/>
              </p:cNvSpPr>
              <p:nvPr/>
            </p:nvSpPr>
            <p:spPr bwMode="auto">
              <a:xfrm rot="-5400000">
                <a:off x="1082" y="1645"/>
                <a:ext cx="27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49" name="Rectangle 427"/>
              <p:cNvSpPr>
                <a:spLocks noChangeArrowheads="1"/>
              </p:cNvSpPr>
              <p:nvPr/>
            </p:nvSpPr>
            <p:spPr bwMode="auto">
              <a:xfrm rot="-5400000">
                <a:off x="1091" y="1613"/>
                <a:ext cx="26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50" name="Rectangle 428"/>
              <p:cNvSpPr>
                <a:spLocks noChangeArrowheads="1"/>
              </p:cNvSpPr>
              <p:nvPr/>
            </p:nvSpPr>
            <p:spPr bwMode="auto">
              <a:xfrm rot="-5400000">
                <a:off x="1087" y="1588"/>
                <a:ext cx="1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51" name="Rectangle 429"/>
              <p:cNvSpPr>
                <a:spLocks noChangeArrowheads="1"/>
              </p:cNvSpPr>
              <p:nvPr/>
            </p:nvSpPr>
            <p:spPr bwMode="auto">
              <a:xfrm rot="-5400000">
                <a:off x="1086" y="1578"/>
                <a:ext cx="13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700" i="0">
                    <a:solidFill>
                      <a:srgbClr val="000000"/>
                    </a:solidFill>
                    <a:ea typeface="宋体" pitchFamily="2" charset="-122"/>
                  </a:rPr>
                  <a:t> </a:t>
                </a:r>
                <a:endParaRPr lang="zh-CN" altLang="en-US" i="0">
                  <a:ea typeface="宋体" pitchFamily="2" charset="-122"/>
                </a:endParaRPr>
              </a:p>
            </p:txBody>
          </p:sp>
          <p:sp>
            <p:nvSpPr>
              <p:cNvPr id="114952" name="Rectangle 430"/>
              <p:cNvSpPr>
                <a:spLocks noChangeArrowheads="1"/>
              </p:cNvSpPr>
              <p:nvPr/>
            </p:nvSpPr>
            <p:spPr bwMode="auto">
              <a:xfrm rot="-5400000">
                <a:off x="1087" y="1544"/>
                <a:ext cx="35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C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53" name="Rectangle 431"/>
              <p:cNvSpPr>
                <a:spLocks noChangeArrowheads="1"/>
              </p:cNvSpPr>
              <p:nvPr/>
            </p:nvSpPr>
            <p:spPr bwMode="auto">
              <a:xfrm rot="-5400000">
                <a:off x="1082" y="1510"/>
                <a:ext cx="26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o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54" name="Rectangle 432"/>
              <p:cNvSpPr>
                <a:spLocks noChangeArrowheads="1"/>
              </p:cNvSpPr>
              <p:nvPr/>
            </p:nvSpPr>
            <p:spPr bwMode="auto">
              <a:xfrm rot="-5400000">
                <a:off x="1082" y="1480"/>
                <a:ext cx="26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55" name="Rectangle 433"/>
              <p:cNvSpPr>
                <a:spLocks noChangeArrowheads="1"/>
              </p:cNvSpPr>
              <p:nvPr/>
            </p:nvSpPr>
            <p:spPr bwMode="auto">
              <a:xfrm rot="-5400000">
                <a:off x="1086" y="1456"/>
                <a:ext cx="1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56" name="Rectangle 434"/>
              <p:cNvSpPr>
                <a:spLocks noChangeArrowheads="1"/>
              </p:cNvSpPr>
              <p:nvPr/>
            </p:nvSpPr>
            <p:spPr bwMode="auto">
              <a:xfrm rot="-5400000">
                <a:off x="1082" y="1434"/>
                <a:ext cx="27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57" name="Rectangle 435"/>
              <p:cNvSpPr>
                <a:spLocks noChangeArrowheads="1"/>
              </p:cNvSpPr>
              <p:nvPr/>
            </p:nvSpPr>
            <p:spPr bwMode="auto">
              <a:xfrm rot="-5400000">
                <a:off x="1083" y="1408"/>
                <a:ext cx="2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x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58" name="Rectangle 436"/>
              <p:cNvSpPr>
                <a:spLocks noChangeArrowheads="1"/>
              </p:cNvSpPr>
              <p:nvPr/>
            </p:nvSpPr>
            <p:spPr bwMode="auto">
              <a:xfrm rot="-5400000">
                <a:off x="1088" y="1379"/>
                <a:ext cx="1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 i="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59" name="Rectangle 437"/>
              <p:cNvSpPr>
                <a:spLocks noChangeArrowheads="1"/>
              </p:cNvSpPr>
              <p:nvPr/>
            </p:nvSpPr>
            <p:spPr bwMode="auto">
              <a:xfrm>
                <a:off x="1924" y="938"/>
                <a:ext cx="879" cy="1216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60" name="Rectangle 438"/>
              <p:cNvSpPr>
                <a:spLocks noChangeArrowheads="1"/>
              </p:cNvSpPr>
              <p:nvPr/>
            </p:nvSpPr>
            <p:spPr bwMode="auto">
              <a:xfrm>
                <a:off x="1924" y="938"/>
                <a:ext cx="879" cy="121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61" name="Rectangle 439"/>
              <p:cNvSpPr>
                <a:spLocks noChangeArrowheads="1"/>
              </p:cNvSpPr>
              <p:nvPr/>
            </p:nvSpPr>
            <p:spPr bwMode="auto">
              <a:xfrm>
                <a:off x="1948" y="967"/>
                <a:ext cx="354" cy="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Container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62" name="Freeform 440"/>
              <p:cNvSpPr>
                <a:spLocks/>
              </p:cNvSpPr>
              <p:nvPr/>
            </p:nvSpPr>
            <p:spPr bwMode="auto">
              <a:xfrm>
                <a:off x="1983" y="1344"/>
                <a:ext cx="500" cy="642"/>
              </a:xfrm>
              <a:custGeom>
                <a:avLst/>
                <a:gdLst>
                  <a:gd name="T0" fmla="*/ 0 w 1790"/>
                  <a:gd name="T1" fmla="*/ 0 h 2329"/>
                  <a:gd name="T2" fmla="*/ 0 w 1790"/>
                  <a:gd name="T3" fmla="*/ 0 h 2329"/>
                  <a:gd name="T4" fmla="*/ 0 w 1790"/>
                  <a:gd name="T5" fmla="*/ 0 h 2329"/>
                  <a:gd name="T6" fmla="*/ 0 w 1790"/>
                  <a:gd name="T7" fmla="*/ 0 h 2329"/>
                  <a:gd name="T8" fmla="*/ 0 w 1790"/>
                  <a:gd name="T9" fmla="*/ 0 h 2329"/>
                  <a:gd name="T10" fmla="*/ 0 w 1790"/>
                  <a:gd name="T11" fmla="*/ 0 h 2329"/>
                  <a:gd name="T12" fmla="*/ 0 w 1790"/>
                  <a:gd name="T13" fmla="*/ 0 h 2329"/>
                  <a:gd name="T14" fmla="*/ 0 w 1790"/>
                  <a:gd name="T15" fmla="*/ 0 h 2329"/>
                  <a:gd name="T16" fmla="*/ 0 w 1790"/>
                  <a:gd name="T17" fmla="*/ 0 h 2329"/>
                  <a:gd name="T18" fmla="*/ 0 w 1790"/>
                  <a:gd name="T19" fmla="*/ 0 h 2329"/>
                  <a:gd name="T20" fmla="*/ 0 w 1790"/>
                  <a:gd name="T21" fmla="*/ 0 h 2329"/>
                  <a:gd name="T22" fmla="*/ 0 w 1790"/>
                  <a:gd name="T23" fmla="*/ 0 h 2329"/>
                  <a:gd name="T24" fmla="*/ 0 w 1790"/>
                  <a:gd name="T25" fmla="*/ 0 h 23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90"/>
                  <a:gd name="T40" fmla="*/ 0 h 2329"/>
                  <a:gd name="T41" fmla="*/ 1790 w 1790"/>
                  <a:gd name="T42" fmla="*/ 2329 h 232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90" h="2329">
                    <a:moveTo>
                      <a:pt x="1580" y="2329"/>
                    </a:moveTo>
                    <a:cubicBezTo>
                      <a:pt x="1696" y="2329"/>
                      <a:pt x="1790" y="2228"/>
                      <a:pt x="1790" y="2103"/>
                    </a:cubicBezTo>
                    <a:lnTo>
                      <a:pt x="1790" y="226"/>
                    </a:lnTo>
                    <a:cubicBezTo>
                      <a:pt x="1790" y="101"/>
                      <a:pt x="1696" y="0"/>
                      <a:pt x="1580" y="0"/>
                    </a:cubicBezTo>
                    <a:lnTo>
                      <a:pt x="209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2103"/>
                    </a:lnTo>
                    <a:cubicBezTo>
                      <a:pt x="0" y="2228"/>
                      <a:pt x="94" y="2329"/>
                      <a:pt x="209" y="2329"/>
                    </a:cubicBezTo>
                    <a:lnTo>
                      <a:pt x="1580" y="2329"/>
                    </a:lnTo>
                    <a:close/>
                  </a:path>
                </a:pathLst>
              </a:custGeom>
              <a:solidFill>
                <a:srgbClr val="BD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63" name="Freeform 441"/>
              <p:cNvSpPr>
                <a:spLocks/>
              </p:cNvSpPr>
              <p:nvPr/>
            </p:nvSpPr>
            <p:spPr bwMode="auto">
              <a:xfrm>
                <a:off x="1983" y="1344"/>
                <a:ext cx="500" cy="642"/>
              </a:xfrm>
              <a:custGeom>
                <a:avLst/>
                <a:gdLst>
                  <a:gd name="T0" fmla="*/ 0 w 1790"/>
                  <a:gd name="T1" fmla="*/ 0 h 2329"/>
                  <a:gd name="T2" fmla="*/ 0 w 1790"/>
                  <a:gd name="T3" fmla="*/ 0 h 2329"/>
                  <a:gd name="T4" fmla="*/ 0 w 1790"/>
                  <a:gd name="T5" fmla="*/ 0 h 2329"/>
                  <a:gd name="T6" fmla="*/ 0 w 1790"/>
                  <a:gd name="T7" fmla="*/ 0 h 2329"/>
                  <a:gd name="T8" fmla="*/ 0 w 1790"/>
                  <a:gd name="T9" fmla="*/ 0 h 2329"/>
                  <a:gd name="T10" fmla="*/ 0 w 1790"/>
                  <a:gd name="T11" fmla="*/ 0 h 2329"/>
                  <a:gd name="T12" fmla="*/ 0 w 1790"/>
                  <a:gd name="T13" fmla="*/ 0 h 2329"/>
                  <a:gd name="T14" fmla="*/ 0 w 1790"/>
                  <a:gd name="T15" fmla="*/ 0 h 2329"/>
                  <a:gd name="T16" fmla="*/ 0 w 1790"/>
                  <a:gd name="T17" fmla="*/ 0 h 2329"/>
                  <a:gd name="T18" fmla="*/ 0 w 1790"/>
                  <a:gd name="T19" fmla="*/ 0 h 2329"/>
                  <a:gd name="T20" fmla="*/ 0 w 1790"/>
                  <a:gd name="T21" fmla="*/ 0 h 2329"/>
                  <a:gd name="T22" fmla="*/ 0 w 1790"/>
                  <a:gd name="T23" fmla="*/ 0 h 2329"/>
                  <a:gd name="T24" fmla="*/ 0 w 1790"/>
                  <a:gd name="T25" fmla="*/ 0 h 23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90"/>
                  <a:gd name="T40" fmla="*/ 0 h 2329"/>
                  <a:gd name="T41" fmla="*/ 1790 w 1790"/>
                  <a:gd name="T42" fmla="*/ 2329 h 232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90" h="2329">
                    <a:moveTo>
                      <a:pt x="1580" y="2329"/>
                    </a:moveTo>
                    <a:cubicBezTo>
                      <a:pt x="1696" y="2329"/>
                      <a:pt x="1790" y="2228"/>
                      <a:pt x="1790" y="2103"/>
                    </a:cubicBezTo>
                    <a:lnTo>
                      <a:pt x="1790" y="226"/>
                    </a:lnTo>
                    <a:cubicBezTo>
                      <a:pt x="1790" y="101"/>
                      <a:pt x="1696" y="0"/>
                      <a:pt x="1580" y="0"/>
                    </a:cubicBezTo>
                    <a:lnTo>
                      <a:pt x="209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2103"/>
                    </a:lnTo>
                    <a:cubicBezTo>
                      <a:pt x="0" y="2228"/>
                      <a:pt x="94" y="2329"/>
                      <a:pt x="209" y="2329"/>
                    </a:cubicBezTo>
                    <a:lnTo>
                      <a:pt x="1580" y="2329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64" name="Rectangle 442"/>
              <p:cNvSpPr>
                <a:spLocks noChangeArrowheads="1"/>
              </p:cNvSpPr>
              <p:nvPr/>
            </p:nvSpPr>
            <p:spPr bwMode="auto">
              <a:xfrm>
                <a:off x="2020" y="1369"/>
                <a:ext cx="435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COMPONENT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65" name="Rectangle 443"/>
              <p:cNvSpPr>
                <a:spLocks noChangeArrowheads="1"/>
              </p:cNvSpPr>
              <p:nvPr/>
            </p:nvSpPr>
            <p:spPr bwMode="auto">
              <a:xfrm>
                <a:off x="2029" y="1452"/>
                <a:ext cx="415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EXECUTORS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66" name="Freeform 444"/>
              <p:cNvSpPr>
                <a:spLocks/>
              </p:cNvSpPr>
              <p:nvPr/>
            </p:nvSpPr>
            <p:spPr bwMode="auto">
              <a:xfrm>
                <a:off x="1983" y="1063"/>
                <a:ext cx="391" cy="249"/>
              </a:xfrm>
              <a:custGeom>
                <a:avLst/>
                <a:gdLst>
                  <a:gd name="T0" fmla="*/ 0 w 1401"/>
                  <a:gd name="T1" fmla="*/ 0 h 905"/>
                  <a:gd name="T2" fmla="*/ 0 w 1401"/>
                  <a:gd name="T3" fmla="*/ 0 h 905"/>
                  <a:gd name="T4" fmla="*/ 0 w 1401"/>
                  <a:gd name="T5" fmla="*/ 0 h 905"/>
                  <a:gd name="T6" fmla="*/ 0 w 1401"/>
                  <a:gd name="T7" fmla="*/ 0 h 905"/>
                  <a:gd name="T8" fmla="*/ 0 w 1401"/>
                  <a:gd name="T9" fmla="*/ 0 h 905"/>
                  <a:gd name="T10" fmla="*/ 0 w 1401"/>
                  <a:gd name="T11" fmla="*/ 0 h 905"/>
                  <a:gd name="T12" fmla="*/ 0 w 1401"/>
                  <a:gd name="T13" fmla="*/ 0 h 905"/>
                  <a:gd name="T14" fmla="*/ 0 w 1401"/>
                  <a:gd name="T15" fmla="*/ 0 h 905"/>
                  <a:gd name="T16" fmla="*/ 0 w 1401"/>
                  <a:gd name="T17" fmla="*/ 0 h 905"/>
                  <a:gd name="T18" fmla="*/ 0 w 1401"/>
                  <a:gd name="T19" fmla="*/ 0 h 905"/>
                  <a:gd name="T20" fmla="*/ 0 w 1401"/>
                  <a:gd name="T21" fmla="*/ 0 h 905"/>
                  <a:gd name="T22" fmla="*/ 0 w 1401"/>
                  <a:gd name="T23" fmla="*/ 0 h 905"/>
                  <a:gd name="T24" fmla="*/ 0 w 1401"/>
                  <a:gd name="T25" fmla="*/ 0 h 90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401"/>
                  <a:gd name="T40" fmla="*/ 0 h 905"/>
                  <a:gd name="T41" fmla="*/ 1401 w 1401"/>
                  <a:gd name="T42" fmla="*/ 905 h 90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401" h="905">
                    <a:moveTo>
                      <a:pt x="1191" y="905"/>
                    </a:moveTo>
                    <a:cubicBezTo>
                      <a:pt x="1307" y="905"/>
                      <a:pt x="1401" y="803"/>
                      <a:pt x="1401" y="678"/>
                    </a:cubicBezTo>
                    <a:lnTo>
                      <a:pt x="1401" y="226"/>
                    </a:lnTo>
                    <a:cubicBezTo>
                      <a:pt x="1401" y="101"/>
                      <a:pt x="1307" y="0"/>
                      <a:pt x="1191" y="0"/>
                    </a:cubicBezTo>
                    <a:lnTo>
                      <a:pt x="209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678"/>
                    </a:lnTo>
                    <a:cubicBezTo>
                      <a:pt x="0" y="803"/>
                      <a:pt x="94" y="905"/>
                      <a:pt x="209" y="905"/>
                    </a:cubicBezTo>
                    <a:lnTo>
                      <a:pt x="1191" y="905"/>
                    </a:lnTo>
                    <a:close/>
                  </a:path>
                </a:pathLst>
              </a:custGeom>
              <a:solidFill>
                <a:srgbClr val="BD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67" name="Freeform 445"/>
              <p:cNvSpPr>
                <a:spLocks/>
              </p:cNvSpPr>
              <p:nvPr/>
            </p:nvSpPr>
            <p:spPr bwMode="auto">
              <a:xfrm>
                <a:off x="1983" y="1063"/>
                <a:ext cx="391" cy="249"/>
              </a:xfrm>
              <a:custGeom>
                <a:avLst/>
                <a:gdLst>
                  <a:gd name="T0" fmla="*/ 0 w 1401"/>
                  <a:gd name="T1" fmla="*/ 0 h 905"/>
                  <a:gd name="T2" fmla="*/ 0 w 1401"/>
                  <a:gd name="T3" fmla="*/ 0 h 905"/>
                  <a:gd name="T4" fmla="*/ 0 w 1401"/>
                  <a:gd name="T5" fmla="*/ 0 h 905"/>
                  <a:gd name="T6" fmla="*/ 0 w 1401"/>
                  <a:gd name="T7" fmla="*/ 0 h 905"/>
                  <a:gd name="T8" fmla="*/ 0 w 1401"/>
                  <a:gd name="T9" fmla="*/ 0 h 905"/>
                  <a:gd name="T10" fmla="*/ 0 w 1401"/>
                  <a:gd name="T11" fmla="*/ 0 h 905"/>
                  <a:gd name="T12" fmla="*/ 0 w 1401"/>
                  <a:gd name="T13" fmla="*/ 0 h 905"/>
                  <a:gd name="T14" fmla="*/ 0 w 1401"/>
                  <a:gd name="T15" fmla="*/ 0 h 905"/>
                  <a:gd name="T16" fmla="*/ 0 w 1401"/>
                  <a:gd name="T17" fmla="*/ 0 h 905"/>
                  <a:gd name="T18" fmla="*/ 0 w 1401"/>
                  <a:gd name="T19" fmla="*/ 0 h 905"/>
                  <a:gd name="T20" fmla="*/ 0 w 1401"/>
                  <a:gd name="T21" fmla="*/ 0 h 905"/>
                  <a:gd name="T22" fmla="*/ 0 w 1401"/>
                  <a:gd name="T23" fmla="*/ 0 h 905"/>
                  <a:gd name="T24" fmla="*/ 0 w 1401"/>
                  <a:gd name="T25" fmla="*/ 0 h 90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401"/>
                  <a:gd name="T40" fmla="*/ 0 h 905"/>
                  <a:gd name="T41" fmla="*/ 1401 w 1401"/>
                  <a:gd name="T42" fmla="*/ 905 h 90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401" h="905">
                    <a:moveTo>
                      <a:pt x="1191" y="905"/>
                    </a:moveTo>
                    <a:cubicBezTo>
                      <a:pt x="1307" y="905"/>
                      <a:pt x="1401" y="803"/>
                      <a:pt x="1401" y="678"/>
                    </a:cubicBezTo>
                    <a:lnTo>
                      <a:pt x="1401" y="226"/>
                    </a:lnTo>
                    <a:cubicBezTo>
                      <a:pt x="1401" y="101"/>
                      <a:pt x="1307" y="0"/>
                      <a:pt x="1191" y="0"/>
                    </a:cubicBezTo>
                    <a:lnTo>
                      <a:pt x="209" y="0"/>
                    </a:lnTo>
                    <a:cubicBezTo>
                      <a:pt x="94" y="0"/>
                      <a:pt x="0" y="101"/>
                      <a:pt x="0" y="226"/>
                    </a:cubicBezTo>
                    <a:lnTo>
                      <a:pt x="0" y="678"/>
                    </a:lnTo>
                    <a:cubicBezTo>
                      <a:pt x="0" y="803"/>
                      <a:pt x="94" y="905"/>
                      <a:pt x="209" y="905"/>
                    </a:cubicBezTo>
                    <a:lnTo>
                      <a:pt x="1191" y="905"/>
                    </a:lnTo>
                    <a:close/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68" name="Rectangle 446"/>
              <p:cNvSpPr>
                <a:spLocks noChangeArrowheads="1"/>
              </p:cNvSpPr>
              <p:nvPr/>
            </p:nvSpPr>
            <p:spPr bwMode="auto">
              <a:xfrm>
                <a:off x="2011" y="1100"/>
                <a:ext cx="345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Component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69" name="Rectangle 447"/>
              <p:cNvSpPr>
                <a:spLocks noChangeArrowheads="1"/>
              </p:cNvSpPr>
              <p:nvPr/>
            </p:nvSpPr>
            <p:spPr bwMode="auto">
              <a:xfrm>
                <a:off x="2091" y="1183"/>
                <a:ext cx="178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900" i="0">
                    <a:solidFill>
                      <a:srgbClr val="000000"/>
                    </a:solidFill>
                    <a:ea typeface="宋体" pitchFamily="2" charset="-122"/>
                  </a:rPr>
                  <a:t>Home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70" name="Rectangle 448"/>
              <p:cNvSpPr>
                <a:spLocks noChangeArrowheads="1"/>
              </p:cNvSpPr>
              <p:nvPr/>
            </p:nvSpPr>
            <p:spPr bwMode="auto">
              <a:xfrm>
                <a:off x="2462" y="1986"/>
                <a:ext cx="322" cy="156"/>
              </a:xfrm>
              <a:prstGeom prst="rect">
                <a:avLst/>
              </a:prstGeom>
              <a:solidFill>
                <a:srgbClr val="FFC6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71" name="Rectangle 449"/>
              <p:cNvSpPr>
                <a:spLocks noChangeArrowheads="1"/>
              </p:cNvSpPr>
              <p:nvPr/>
            </p:nvSpPr>
            <p:spPr bwMode="auto">
              <a:xfrm>
                <a:off x="2462" y="1986"/>
                <a:ext cx="322" cy="156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72" name="Rectangle 450"/>
              <p:cNvSpPr>
                <a:spLocks noChangeArrowheads="1"/>
              </p:cNvSpPr>
              <p:nvPr/>
            </p:nvSpPr>
            <p:spPr bwMode="auto">
              <a:xfrm>
                <a:off x="2543" y="2012"/>
                <a:ext cx="172" cy="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1100" i="0">
                    <a:solidFill>
                      <a:srgbClr val="000000"/>
                    </a:solidFill>
                    <a:ea typeface="宋体" pitchFamily="2" charset="-122"/>
                  </a:rPr>
                  <a:t>POA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73" name="Freeform 451"/>
              <p:cNvSpPr>
                <a:spLocks/>
              </p:cNvSpPr>
              <p:nvPr/>
            </p:nvSpPr>
            <p:spPr bwMode="auto">
              <a:xfrm>
                <a:off x="1748" y="1156"/>
                <a:ext cx="59" cy="63"/>
              </a:xfrm>
              <a:custGeom>
                <a:avLst/>
                <a:gdLst>
                  <a:gd name="T0" fmla="*/ 0 w 209"/>
                  <a:gd name="T1" fmla="*/ 0 h 226"/>
                  <a:gd name="T2" fmla="*/ 0 w 209"/>
                  <a:gd name="T3" fmla="*/ 0 h 226"/>
                  <a:gd name="T4" fmla="*/ 0 w 209"/>
                  <a:gd name="T5" fmla="*/ 0 h 226"/>
                  <a:gd name="T6" fmla="*/ 0 w 209"/>
                  <a:gd name="T7" fmla="*/ 0 h 226"/>
                  <a:gd name="T8" fmla="*/ 0 w 209"/>
                  <a:gd name="T9" fmla="*/ 0 h 226"/>
                  <a:gd name="T10" fmla="*/ 0 w 209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9"/>
                  <a:gd name="T19" fmla="*/ 0 h 226"/>
                  <a:gd name="T20" fmla="*/ 209 w 209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9" h="226">
                    <a:moveTo>
                      <a:pt x="0" y="113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2" y="0"/>
                      <a:pt x="209" y="51"/>
                      <a:pt x="209" y="113"/>
                    </a:cubicBezTo>
                    <a:cubicBezTo>
                      <a:pt x="209" y="113"/>
                      <a:pt x="209" y="113"/>
                      <a:pt x="209" y="113"/>
                    </a:cubicBezTo>
                    <a:cubicBezTo>
                      <a:pt x="209" y="176"/>
                      <a:pt x="162" y="226"/>
                      <a:pt x="105" y="226"/>
                    </a:cubicBezTo>
                    <a:cubicBezTo>
                      <a:pt x="47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74" name="Freeform 452"/>
              <p:cNvSpPr>
                <a:spLocks/>
              </p:cNvSpPr>
              <p:nvPr/>
            </p:nvSpPr>
            <p:spPr bwMode="auto">
              <a:xfrm>
                <a:off x="1748" y="1156"/>
                <a:ext cx="59" cy="63"/>
              </a:xfrm>
              <a:custGeom>
                <a:avLst/>
                <a:gdLst>
                  <a:gd name="T0" fmla="*/ 0 w 59"/>
                  <a:gd name="T1" fmla="*/ 32 h 63"/>
                  <a:gd name="T2" fmla="*/ 30 w 59"/>
                  <a:gd name="T3" fmla="*/ 0 h 63"/>
                  <a:gd name="T4" fmla="*/ 59 w 59"/>
                  <a:gd name="T5" fmla="*/ 32 h 63"/>
                  <a:gd name="T6" fmla="*/ 59 w 59"/>
                  <a:gd name="T7" fmla="*/ 32 h 63"/>
                  <a:gd name="T8" fmla="*/ 30 w 59"/>
                  <a:gd name="T9" fmla="*/ 63 h 63"/>
                  <a:gd name="T10" fmla="*/ 0 w 59"/>
                  <a:gd name="T11" fmla="*/ 32 h 6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3"/>
                  <a:gd name="T20" fmla="*/ 59 w 59"/>
                  <a:gd name="T21" fmla="*/ 63 h 6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3">
                    <a:moveTo>
                      <a:pt x="0" y="32"/>
                    </a:moveTo>
                    <a:cubicBezTo>
                      <a:pt x="0" y="14"/>
                      <a:pt x="13" y="0"/>
                      <a:pt x="30" y="0"/>
                    </a:cubicBezTo>
                    <a:cubicBezTo>
                      <a:pt x="45" y="0"/>
                      <a:pt x="59" y="14"/>
                      <a:pt x="59" y="32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9" y="49"/>
                      <a:pt x="45" y="63"/>
                      <a:pt x="30" y="63"/>
                    </a:cubicBezTo>
                    <a:cubicBezTo>
                      <a:pt x="13" y="63"/>
                      <a:pt x="0" y="49"/>
                      <a:pt x="0" y="32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75" name="Freeform 453"/>
              <p:cNvSpPr>
                <a:spLocks/>
              </p:cNvSpPr>
              <p:nvPr/>
            </p:nvSpPr>
            <p:spPr bwMode="auto">
              <a:xfrm>
                <a:off x="1788" y="1437"/>
                <a:ext cx="59" cy="62"/>
              </a:xfrm>
              <a:custGeom>
                <a:avLst/>
                <a:gdLst>
                  <a:gd name="T0" fmla="*/ 0 w 209"/>
                  <a:gd name="T1" fmla="*/ 0 h 226"/>
                  <a:gd name="T2" fmla="*/ 0 w 209"/>
                  <a:gd name="T3" fmla="*/ 0 h 226"/>
                  <a:gd name="T4" fmla="*/ 0 w 209"/>
                  <a:gd name="T5" fmla="*/ 0 h 226"/>
                  <a:gd name="T6" fmla="*/ 0 w 209"/>
                  <a:gd name="T7" fmla="*/ 0 h 226"/>
                  <a:gd name="T8" fmla="*/ 0 w 209"/>
                  <a:gd name="T9" fmla="*/ 0 h 226"/>
                  <a:gd name="T10" fmla="*/ 0 w 209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9"/>
                  <a:gd name="T19" fmla="*/ 0 h 226"/>
                  <a:gd name="T20" fmla="*/ 209 w 209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9" h="226">
                    <a:moveTo>
                      <a:pt x="0" y="113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2" y="0"/>
                      <a:pt x="209" y="51"/>
                      <a:pt x="209" y="113"/>
                    </a:cubicBezTo>
                    <a:cubicBezTo>
                      <a:pt x="209" y="113"/>
                      <a:pt x="209" y="113"/>
                      <a:pt x="209" y="113"/>
                    </a:cubicBezTo>
                    <a:cubicBezTo>
                      <a:pt x="209" y="176"/>
                      <a:pt x="162" y="226"/>
                      <a:pt x="105" y="226"/>
                    </a:cubicBezTo>
                    <a:cubicBezTo>
                      <a:pt x="47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76" name="Freeform 454"/>
              <p:cNvSpPr>
                <a:spLocks/>
              </p:cNvSpPr>
              <p:nvPr/>
            </p:nvSpPr>
            <p:spPr bwMode="auto">
              <a:xfrm>
                <a:off x="1788" y="1437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30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30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30" y="0"/>
                    </a:cubicBezTo>
                    <a:cubicBezTo>
                      <a:pt x="45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9"/>
                      <a:pt x="45" y="62"/>
                      <a:pt x="30" y="62"/>
                    </a:cubicBezTo>
                    <a:cubicBezTo>
                      <a:pt x="13" y="62"/>
                      <a:pt x="0" y="49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77" name="Freeform 455"/>
              <p:cNvSpPr>
                <a:spLocks/>
              </p:cNvSpPr>
              <p:nvPr/>
            </p:nvSpPr>
            <p:spPr bwMode="auto">
              <a:xfrm>
                <a:off x="1788" y="1565"/>
                <a:ext cx="59" cy="62"/>
              </a:xfrm>
              <a:custGeom>
                <a:avLst/>
                <a:gdLst>
                  <a:gd name="T0" fmla="*/ 0 w 209"/>
                  <a:gd name="T1" fmla="*/ 0 h 226"/>
                  <a:gd name="T2" fmla="*/ 0 w 209"/>
                  <a:gd name="T3" fmla="*/ 0 h 226"/>
                  <a:gd name="T4" fmla="*/ 0 w 209"/>
                  <a:gd name="T5" fmla="*/ 0 h 226"/>
                  <a:gd name="T6" fmla="*/ 0 w 209"/>
                  <a:gd name="T7" fmla="*/ 0 h 226"/>
                  <a:gd name="T8" fmla="*/ 0 w 209"/>
                  <a:gd name="T9" fmla="*/ 0 h 226"/>
                  <a:gd name="T10" fmla="*/ 0 w 209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9"/>
                  <a:gd name="T19" fmla="*/ 0 h 226"/>
                  <a:gd name="T20" fmla="*/ 209 w 209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9" h="226">
                    <a:moveTo>
                      <a:pt x="0" y="113"/>
                    </a:moveTo>
                    <a:cubicBezTo>
                      <a:pt x="0" y="50"/>
                      <a:pt x="47" y="0"/>
                      <a:pt x="105" y="0"/>
                    </a:cubicBezTo>
                    <a:cubicBezTo>
                      <a:pt x="162" y="0"/>
                      <a:pt x="209" y="50"/>
                      <a:pt x="209" y="113"/>
                    </a:cubicBezTo>
                    <a:cubicBezTo>
                      <a:pt x="209" y="113"/>
                      <a:pt x="209" y="113"/>
                      <a:pt x="209" y="113"/>
                    </a:cubicBezTo>
                    <a:cubicBezTo>
                      <a:pt x="209" y="175"/>
                      <a:pt x="162" y="226"/>
                      <a:pt x="105" y="226"/>
                    </a:cubicBezTo>
                    <a:cubicBezTo>
                      <a:pt x="47" y="226"/>
                      <a:pt x="0" y="175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78" name="Freeform 456"/>
              <p:cNvSpPr>
                <a:spLocks/>
              </p:cNvSpPr>
              <p:nvPr/>
            </p:nvSpPr>
            <p:spPr bwMode="auto">
              <a:xfrm>
                <a:off x="1788" y="1565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30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30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30" y="0"/>
                    </a:cubicBezTo>
                    <a:cubicBezTo>
                      <a:pt x="45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5" y="62"/>
                      <a:pt x="30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79" name="Freeform 457"/>
              <p:cNvSpPr>
                <a:spLocks/>
              </p:cNvSpPr>
              <p:nvPr/>
            </p:nvSpPr>
            <p:spPr bwMode="auto">
              <a:xfrm>
                <a:off x="2099" y="2048"/>
                <a:ext cx="59" cy="62"/>
              </a:xfrm>
              <a:custGeom>
                <a:avLst/>
                <a:gdLst>
                  <a:gd name="T0" fmla="*/ 0 w 210"/>
                  <a:gd name="T1" fmla="*/ 0 h 227"/>
                  <a:gd name="T2" fmla="*/ 0 w 210"/>
                  <a:gd name="T3" fmla="*/ 0 h 227"/>
                  <a:gd name="T4" fmla="*/ 0 w 210"/>
                  <a:gd name="T5" fmla="*/ 0 h 227"/>
                  <a:gd name="T6" fmla="*/ 0 w 210"/>
                  <a:gd name="T7" fmla="*/ 0 h 227"/>
                  <a:gd name="T8" fmla="*/ 0 w 210"/>
                  <a:gd name="T9" fmla="*/ 0 h 227"/>
                  <a:gd name="T10" fmla="*/ 0 w 210"/>
                  <a:gd name="T11" fmla="*/ 0 h 2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7"/>
                  <a:gd name="T20" fmla="*/ 210 w 210"/>
                  <a:gd name="T21" fmla="*/ 227 h 2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7">
                    <a:moveTo>
                      <a:pt x="0" y="114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4"/>
                    </a:cubicBezTo>
                    <a:cubicBezTo>
                      <a:pt x="210" y="114"/>
                      <a:pt x="210" y="114"/>
                      <a:pt x="210" y="114"/>
                    </a:cubicBezTo>
                    <a:cubicBezTo>
                      <a:pt x="210" y="176"/>
                      <a:pt x="163" y="227"/>
                      <a:pt x="105" y="227"/>
                    </a:cubicBezTo>
                    <a:cubicBezTo>
                      <a:pt x="47" y="227"/>
                      <a:pt x="0" y="176"/>
                      <a:pt x="0" y="114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80" name="Freeform 458"/>
              <p:cNvSpPr>
                <a:spLocks/>
              </p:cNvSpPr>
              <p:nvPr/>
            </p:nvSpPr>
            <p:spPr bwMode="auto">
              <a:xfrm>
                <a:off x="2099" y="2048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30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30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4" y="0"/>
                      <a:pt x="30" y="0"/>
                    </a:cubicBezTo>
                    <a:cubicBezTo>
                      <a:pt x="46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6" y="62"/>
                      <a:pt x="30" y="62"/>
                    </a:cubicBezTo>
                    <a:cubicBezTo>
                      <a:pt x="14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81" name="Freeform 459"/>
              <p:cNvSpPr>
                <a:spLocks/>
              </p:cNvSpPr>
              <p:nvPr/>
            </p:nvSpPr>
            <p:spPr bwMode="auto">
              <a:xfrm>
                <a:off x="2275" y="2048"/>
                <a:ext cx="59" cy="62"/>
              </a:xfrm>
              <a:custGeom>
                <a:avLst/>
                <a:gdLst>
                  <a:gd name="T0" fmla="*/ 0 w 210"/>
                  <a:gd name="T1" fmla="*/ 0 h 227"/>
                  <a:gd name="T2" fmla="*/ 0 w 210"/>
                  <a:gd name="T3" fmla="*/ 0 h 227"/>
                  <a:gd name="T4" fmla="*/ 0 w 210"/>
                  <a:gd name="T5" fmla="*/ 0 h 227"/>
                  <a:gd name="T6" fmla="*/ 0 w 210"/>
                  <a:gd name="T7" fmla="*/ 0 h 227"/>
                  <a:gd name="T8" fmla="*/ 0 w 210"/>
                  <a:gd name="T9" fmla="*/ 0 h 227"/>
                  <a:gd name="T10" fmla="*/ 0 w 210"/>
                  <a:gd name="T11" fmla="*/ 0 h 2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7"/>
                  <a:gd name="T20" fmla="*/ 210 w 210"/>
                  <a:gd name="T21" fmla="*/ 227 h 2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7">
                    <a:moveTo>
                      <a:pt x="0" y="114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4"/>
                    </a:cubicBezTo>
                    <a:cubicBezTo>
                      <a:pt x="210" y="114"/>
                      <a:pt x="210" y="114"/>
                      <a:pt x="210" y="114"/>
                    </a:cubicBezTo>
                    <a:cubicBezTo>
                      <a:pt x="210" y="176"/>
                      <a:pt x="163" y="227"/>
                      <a:pt x="105" y="227"/>
                    </a:cubicBezTo>
                    <a:cubicBezTo>
                      <a:pt x="47" y="227"/>
                      <a:pt x="0" y="176"/>
                      <a:pt x="0" y="114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82" name="Freeform 460"/>
              <p:cNvSpPr>
                <a:spLocks/>
              </p:cNvSpPr>
              <p:nvPr/>
            </p:nvSpPr>
            <p:spPr bwMode="auto">
              <a:xfrm>
                <a:off x="2275" y="2048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30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30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30" y="0"/>
                    </a:cubicBezTo>
                    <a:cubicBezTo>
                      <a:pt x="46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6" y="62"/>
                      <a:pt x="30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83" name="Freeform 461"/>
              <p:cNvSpPr>
                <a:spLocks/>
              </p:cNvSpPr>
              <p:nvPr/>
            </p:nvSpPr>
            <p:spPr bwMode="auto">
              <a:xfrm>
                <a:off x="2345" y="1562"/>
                <a:ext cx="59" cy="62"/>
              </a:xfrm>
              <a:custGeom>
                <a:avLst/>
                <a:gdLst>
                  <a:gd name="T0" fmla="*/ 0 w 210"/>
                  <a:gd name="T1" fmla="*/ 0 h 226"/>
                  <a:gd name="T2" fmla="*/ 0 w 210"/>
                  <a:gd name="T3" fmla="*/ 0 h 226"/>
                  <a:gd name="T4" fmla="*/ 0 w 210"/>
                  <a:gd name="T5" fmla="*/ 0 h 226"/>
                  <a:gd name="T6" fmla="*/ 0 w 210"/>
                  <a:gd name="T7" fmla="*/ 0 h 226"/>
                  <a:gd name="T8" fmla="*/ 0 w 210"/>
                  <a:gd name="T9" fmla="*/ 0 h 226"/>
                  <a:gd name="T10" fmla="*/ 0 w 210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6"/>
                  <a:gd name="T20" fmla="*/ 210 w 210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6">
                    <a:moveTo>
                      <a:pt x="0" y="113"/>
                    </a:moveTo>
                    <a:cubicBezTo>
                      <a:pt x="0" y="51"/>
                      <a:pt x="47" y="0"/>
                      <a:pt x="105" y="0"/>
                    </a:cubicBezTo>
                    <a:cubicBezTo>
                      <a:pt x="163" y="0"/>
                      <a:pt x="210" y="51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76"/>
                      <a:pt x="163" y="226"/>
                      <a:pt x="105" y="226"/>
                    </a:cubicBezTo>
                    <a:cubicBezTo>
                      <a:pt x="47" y="226"/>
                      <a:pt x="0" y="176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84" name="Freeform 462"/>
              <p:cNvSpPr>
                <a:spLocks/>
              </p:cNvSpPr>
              <p:nvPr/>
            </p:nvSpPr>
            <p:spPr bwMode="auto">
              <a:xfrm>
                <a:off x="2345" y="1562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29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29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4"/>
                      <a:pt x="13" y="0"/>
                      <a:pt x="29" y="0"/>
                    </a:cubicBezTo>
                    <a:cubicBezTo>
                      <a:pt x="45" y="0"/>
                      <a:pt x="59" y="14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5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85" name="Freeform 463"/>
              <p:cNvSpPr>
                <a:spLocks/>
              </p:cNvSpPr>
              <p:nvPr/>
            </p:nvSpPr>
            <p:spPr bwMode="auto">
              <a:xfrm>
                <a:off x="2345" y="1718"/>
                <a:ext cx="59" cy="62"/>
              </a:xfrm>
              <a:custGeom>
                <a:avLst/>
                <a:gdLst>
                  <a:gd name="T0" fmla="*/ 0 w 210"/>
                  <a:gd name="T1" fmla="*/ 0 h 226"/>
                  <a:gd name="T2" fmla="*/ 0 w 210"/>
                  <a:gd name="T3" fmla="*/ 0 h 226"/>
                  <a:gd name="T4" fmla="*/ 0 w 210"/>
                  <a:gd name="T5" fmla="*/ 0 h 226"/>
                  <a:gd name="T6" fmla="*/ 0 w 210"/>
                  <a:gd name="T7" fmla="*/ 0 h 226"/>
                  <a:gd name="T8" fmla="*/ 0 w 210"/>
                  <a:gd name="T9" fmla="*/ 0 h 226"/>
                  <a:gd name="T10" fmla="*/ 0 w 210"/>
                  <a:gd name="T11" fmla="*/ 0 h 2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0"/>
                  <a:gd name="T19" fmla="*/ 0 h 226"/>
                  <a:gd name="T20" fmla="*/ 210 w 210"/>
                  <a:gd name="T21" fmla="*/ 226 h 2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0" h="226">
                    <a:moveTo>
                      <a:pt x="0" y="113"/>
                    </a:moveTo>
                    <a:cubicBezTo>
                      <a:pt x="0" y="50"/>
                      <a:pt x="47" y="0"/>
                      <a:pt x="105" y="0"/>
                    </a:cubicBezTo>
                    <a:cubicBezTo>
                      <a:pt x="163" y="0"/>
                      <a:pt x="210" y="50"/>
                      <a:pt x="210" y="113"/>
                    </a:cubicBezTo>
                    <a:cubicBezTo>
                      <a:pt x="210" y="113"/>
                      <a:pt x="210" y="113"/>
                      <a:pt x="210" y="113"/>
                    </a:cubicBezTo>
                    <a:cubicBezTo>
                      <a:pt x="210" y="175"/>
                      <a:pt x="163" y="226"/>
                      <a:pt x="105" y="226"/>
                    </a:cubicBezTo>
                    <a:cubicBezTo>
                      <a:pt x="47" y="226"/>
                      <a:pt x="0" y="175"/>
                      <a:pt x="0" y="113"/>
                    </a:cubicBezTo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86" name="Freeform 464"/>
              <p:cNvSpPr>
                <a:spLocks/>
              </p:cNvSpPr>
              <p:nvPr/>
            </p:nvSpPr>
            <p:spPr bwMode="auto">
              <a:xfrm>
                <a:off x="2345" y="1718"/>
                <a:ext cx="59" cy="62"/>
              </a:xfrm>
              <a:custGeom>
                <a:avLst/>
                <a:gdLst>
                  <a:gd name="T0" fmla="*/ 0 w 59"/>
                  <a:gd name="T1" fmla="*/ 31 h 62"/>
                  <a:gd name="T2" fmla="*/ 29 w 59"/>
                  <a:gd name="T3" fmla="*/ 0 h 62"/>
                  <a:gd name="T4" fmla="*/ 59 w 59"/>
                  <a:gd name="T5" fmla="*/ 31 h 62"/>
                  <a:gd name="T6" fmla="*/ 59 w 59"/>
                  <a:gd name="T7" fmla="*/ 31 h 62"/>
                  <a:gd name="T8" fmla="*/ 29 w 59"/>
                  <a:gd name="T9" fmla="*/ 62 h 62"/>
                  <a:gd name="T10" fmla="*/ 0 w 59"/>
                  <a:gd name="T11" fmla="*/ 31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62"/>
                  <a:gd name="T20" fmla="*/ 59 w 59"/>
                  <a:gd name="T21" fmla="*/ 62 h 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62">
                    <a:moveTo>
                      <a:pt x="0" y="31"/>
                    </a:move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9" y="13"/>
                      <a:pt x="59" y="31"/>
                    </a:cubicBezTo>
                    <a:cubicBezTo>
                      <a:pt x="59" y="31"/>
                      <a:pt x="59" y="31"/>
                      <a:pt x="59" y="31"/>
                    </a:cubicBezTo>
                    <a:cubicBezTo>
                      <a:pt x="59" y="48"/>
                      <a:pt x="45" y="62"/>
                      <a:pt x="29" y="62"/>
                    </a:cubicBezTo>
                    <a:cubicBezTo>
                      <a:pt x="13" y="62"/>
                      <a:pt x="0" y="48"/>
                      <a:pt x="0" y="31"/>
                    </a:cubicBez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87" name="Line 465"/>
              <p:cNvSpPr>
                <a:spLocks noChangeShapeType="1"/>
              </p:cNvSpPr>
              <p:nvPr/>
            </p:nvSpPr>
            <p:spPr bwMode="auto">
              <a:xfrm>
                <a:off x="1807" y="1188"/>
                <a:ext cx="176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88" name="Line 466"/>
              <p:cNvSpPr>
                <a:spLocks noChangeShapeType="1"/>
              </p:cNvSpPr>
              <p:nvPr/>
            </p:nvSpPr>
            <p:spPr bwMode="auto">
              <a:xfrm>
                <a:off x="1847" y="1468"/>
                <a:ext cx="136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89" name="Line 467"/>
              <p:cNvSpPr>
                <a:spLocks noChangeShapeType="1"/>
              </p:cNvSpPr>
              <p:nvPr/>
            </p:nvSpPr>
            <p:spPr bwMode="auto">
              <a:xfrm>
                <a:off x="1847" y="1596"/>
                <a:ext cx="136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90" name="Freeform 468"/>
              <p:cNvSpPr>
                <a:spLocks/>
              </p:cNvSpPr>
              <p:nvPr/>
            </p:nvSpPr>
            <p:spPr bwMode="auto">
              <a:xfrm>
                <a:off x="2129" y="1986"/>
                <a:ext cx="11" cy="62"/>
              </a:xfrm>
              <a:custGeom>
                <a:avLst/>
                <a:gdLst>
                  <a:gd name="T0" fmla="*/ 11 w 11"/>
                  <a:gd name="T1" fmla="*/ 0 h 62"/>
                  <a:gd name="T2" fmla="*/ 0 w 11"/>
                  <a:gd name="T3" fmla="*/ 0 h 62"/>
                  <a:gd name="T4" fmla="*/ 0 w 11"/>
                  <a:gd name="T5" fmla="*/ 62 h 62"/>
                  <a:gd name="T6" fmla="*/ 0 60000 65536"/>
                  <a:gd name="T7" fmla="*/ 0 60000 65536"/>
                  <a:gd name="T8" fmla="*/ 0 60000 65536"/>
                  <a:gd name="T9" fmla="*/ 0 w 11"/>
                  <a:gd name="T10" fmla="*/ 0 h 62"/>
                  <a:gd name="T11" fmla="*/ 11 w 11"/>
                  <a:gd name="T12" fmla="*/ 62 h 6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1" h="62">
                    <a:moveTo>
                      <a:pt x="11" y="0"/>
                    </a:moveTo>
                    <a:lnTo>
                      <a:pt x="0" y="0"/>
                    </a:lnTo>
                    <a:lnTo>
                      <a:pt x="0" y="62"/>
                    </a:lnTo>
                  </a:path>
                </a:pathLst>
              </a:cu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91" name="Line 469"/>
              <p:cNvSpPr>
                <a:spLocks noChangeShapeType="1"/>
              </p:cNvSpPr>
              <p:nvPr/>
            </p:nvSpPr>
            <p:spPr bwMode="auto">
              <a:xfrm flipV="1">
                <a:off x="2305" y="1986"/>
                <a:ext cx="1" cy="62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92" name="Line 470"/>
              <p:cNvSpPr>
                <a:spLocks noChangeShapeType="1"/>
              </p:cNvSpPr>
              <p:nvPr/>
            </p:nvSpPr>
            <p:spPr bwMode="auto">
              <a:xfrm>
                <a:off x="2404" y="1593"/>
                <a:ext cx="88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93" name="Line 471"/>
              <p:cNvSpPr>
                <a:spLocks noChangeShapeType="1"/>
              </p:cNvSpPr>
              <p:nvPr/>
            </p:nvSpPr>
            <p:spPr bwMode="auto">
              <a:xfrm>
                <a:off x="2404" y="1749"/>
                <a:ext cx="88" cy="1"/>
              </a:xfrm>
              <a:prstGeom prst="lin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nl-NL"/>
              </a:p>
            </p:txBody>
          </p:sp>
          <p:sp>
            <p:nvSpPr>
              <p:cNvPr id="114994" name="Rectangle 472"/>
              <p:cNvSpPr>
                <a:spLocks noChangeArrowheads="1"/>
              </p:cNvSpPr>
              <p:nvPr/>
            </p:nvSpPr>
            <p:spPr bwMode="auto">
              <a:xfrm>
                <a:off x="2127" y="1845"/>
                <a:ext cx="198" cy="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Callback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95" name="Rectangle 473"/>
              <p:cNvSpPr>
                <a:spLocks noChangeArrowheads="1"/>
              </p:cNvSpPr>
              <p:nvPr/>
            </p:nvSpPr>
            <p:spPr bwMode="auto">
              <a:xfrm>
                <a:off x="2113" y="1911"/>
                <a:ext cx="229" cy="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Interfaces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96" name="Rectangle 474"/>
              <p:cNvSpPr>
                <a:spLocks noChangeArrowheads="1"/>
              </p:cNvSpPr>
              <p:nvPr/>
            </p:nvSpPr>
            <p:spPr bwMode="auto">
              <a:xfrm rot="-5400000">
                <a:off x="2243" y="1740"/>
                <a:ext cx="14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I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97" name="Rectangle 475"/>
              <p:cNvSpPr>
                <a:spLocks noChangeArrowheads="1"/>
              </p:cNvSpPr>
              <p:nvPr/>
            </p:nvSpPr>
            <p:spPr bwMode="auto">
              <a:xfrm rot="-5400000">
                <a:off x="2246" y="1719"/>
                <a:ext cx="27" cy="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n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98" name="Rectangle 476"/>
              <p:cNvSpPr>
                <a:spLocks noChangeArrowheads="1"/>
              </p:cNvSpPr>
              <p:nvPr/>
            </p:nvSpPr>
            <p:spPr bwMode="auto">
              <a:xfrm rot="-5400000">
                <a:off x="2244" y="1695"/>
                <a:ext cx="13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t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4999" name="Rectangle 477"/>
              <p:cNvSpPr>
                <a:spLocks noChangeArrowheads="1"/>
              </p:cNvSpPr>
              <p:nvPr/>
            </p:nvSpPr>
            <p:spPr bwMode="auto">
              <a:xfrm rot="-5400000">
                <a:off x="2238" y="1671"/>
                <a:ext cx="26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e</a:t>
                </a:r>
                <a:endParaRPr lang="en-US" altLang="zh-CN" i="0">
                  <a:ea typeface="宋体" pitchFamily="2" charset="-122"/>
                </a:endParaRPr>
              </a:p>
            </p:txBody>
          </p:sp>
          <p:sp>
            <p:nvSpPr>
              <p:cNvPr id="115000" name="Rectangle 478"/>
              <p:cNvSpPr>
                <a:spLocks noChangeArrowheads="1"/>
              </p:cNvSpPr>
              <p:nvPr/>
            </p:nvSpPr>
            <p:spPr bwMode="auto">
              <a:xfrm rot="-5400000">
                <a:off x="2242" y="1647"/>
                <a:ext cx="16" cy="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700">
                    <a:solidFill>
                      <a:srgbClr val="000000"/>
                    </a:solidFill>
                    <a:ea typeface="宋体" pitchFamily="2" charset="-122"/>
                  </a:rPr>
                  <a:t>r</a:t>
                </a:r>
                <a:endParaRPr lang="en-US" altLang="zh-CN" i="0">
                  <a:ea typeface="宋体" pitchFamily="2" charset="-122"/>
                </a:endParaRPr>
              </a:p>
            </p:txBody>
          </p:sp>
        </p:grpSp>
        <p:sp>
          <p:nvSpPr>
            <p:cNvPr id="114696" name="Rectangle 479"/>
            <p:cNvSpPr>
              <a:spLocks noChangeArrowheads="1"/>
            </p:cNvSpPr>
            <p:nvPr/>
          </p:nvSpPr>
          <p:spPr bwMode="auto">
            <a:xfrm rot="-5400000">
              <a:off x="2237" y="1624"/>
              <a:ext cx="27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697" name="Rectangle 480"/>
            <p:cNvSpPr>
              <a:spLocks noChangeArrowheads="1"/>
            </p:cNvSpPr>
            <p:nvPr/>
          </p:nvSpPr>
          <p:spPr bwMode="auto">
            <a:xfrm rot="-5400000">
              <a:off x="2239" y="1593"/>
              <a:ext cx="26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a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698" name="Rectangle 481"/>
            <p:cNvSpPr>
              <a:spLocks noChangeArrowheads="1"/>
            </p:cNvSpPr>
            <p:nvPr/>
          </p:nvSpPr>
          <p:spPr bwMode="auto">
            <a:xfrm rot="-5400000">
              <a:off x="2246" y="1572"/>
              <a:ext cx="10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l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699" name="Rectangle 482"/>
            <p:cNvSpPr>
              <a:spLocks noChangeArrowheads="1"/>
            </p:cNvSpPr>
            <p:nvPr/>
          </p:nvSpPr>
          <p:spPr bwMode="auto">
            <a:xfrm rot="-5400000">
              <a:off x="2310" y="1768"/>
              <a:ext cx="14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I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00" name="Rectangle 483"/>
            <p:cNvSpPr>
              <a:spLocks noChangeArrowheads="1"/>
            </p:cNvSpPr>
            <p:nvPr/>
          </p:nvSpPr>
          <p:spPr bwMode="auto">
            <a:xfrm rot="-5400000">
              <a:off x="2304" y="1742"/>
              <a:ext cx="27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01" name="Rectangle 484"/>
            <p:cNvSpPr>
              <a:spLocks noChangeArrowheads="1"/>
            </p:cNvSpPr>
            <p:nvPr/>
          </p:nvSpPr>
          <p:spPr bwMode="auto">
            <a:xfrm rot="-5400000">
              <a:off x="2308" y="1720"/>
              <a:ext cx="14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02" name="Rectangle 485"/>
            <p:cNvSpPr>
              <a:spLocks noChangeArrowheads="1"/>
            </p:cNvSpPr>
            <p:nvPr/>
          </p:nvSpPr>
          <p:spPr bwMode="auto">
            <a:xfrm rot="-5400000">
              <a:off x="2304" y="1699"/>
              <a:ext cx="27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03" name="Rectangle 486"/>
            <p:cNvSpPr>
              <a:spLocks noChangeArrowheads="1"/>
            </p:cNvSpPr>
            <p:nvPr/>
          </p:nvSpPr>
          <p:spPr bwMode="auto">
            <a:xfrm rot="-5400000">
              <a:off x="2309" y="1675"/>
              <a:ext cx="17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r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04" name="Rectangle 487"/>
            <p:cNvSpPr>
              <a:spLocks noChangeArrowheads="1"/>
            </p:cNvSpPr>
            <p:nvPr/>
          </p:nvSpPr>
          <p:spPr bwMode="auto">
            <a:xfrm rot="-5400000">
              <a:off x="2308" y="1660"/>
              <a:ext cx="13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f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05" name="Rectangle 488"/>
            <p:cNvSpPr>
              <a:spLocks noChangeArrowheads="1"/>
            </p:cNvSpPr>
            <p:nvPr/>
          </p:nvSpPr>
          <p:spPr bwMode="auto">
            <a:xfrm rot="-5400000">
              <a:off x="2304" y="1635"/>
              <a:ext cx="26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a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06" name="Rectangle 489"/>
            <p:cNvSpPr>
              <a:spLocks noChangeArrowheads="1"/>
            </p:cNvSpPr>
            <p:nvPr/>
          </p:nvSpPr>
          <p:spPr bwMode="auto">
            <a:xfrm rot="-5400000">
              <a:off x="2305" y="1605"/>
              <a:ext cx="25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07" name="Rectangle 490"/>
            <p:cNvSpPr>
              <a:spLocks noChangeArrowheads="1"/>
            </p:cNvSpPr>
            <p:nvPr/>
          </p:nvSpPr>
          <p:spPr bwMode="auto">
            <a:xfrm rot="-5400000">
              <a:off x="2304" y="1578"/>
              <a:ext cx="27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08" name="Rectangle 491"/>
            <p:cNvSpPr>
              <a:spLocks noChangeArrowheads="1"/>
            </p:cNvSpPr>
            <p:nvPr/>
          </p:nvSpPr>
          <p:spPr bwMode="auto">
            <a:xfrm rot="-5400000">
              <a:off x="2305" y="1549"/>
              <a:ext cx="25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09" name="Freeform 492"/>
            <p:cNvSpPr>
              <a:spLocks/>
            </p:cNvSpPr>
            <p:nvPr/>
          </p:nvSpPr>
          <p:spPr bwMode="auto">
            <a:xfrm>
              <a:off x="2854" y="1393"/>
              <a:ext cx="48" cy="102"/>
            </a:xfrm>
            <a:custGeom>
              <a:avLst/>
              <a:gdLst>
                <a:gd name="T0" fmla="*/ 0 w 173"/>
                <a:gd name="T1" fmla="*/ 0 h 369"/>
                <a:gd name="T2" fmla="*/ 0 w 173"/>
                <a:gd name="T3" fmla="*/ 0 h 369"/>
                <a:gd name="T4" fmla="*/ 0 w 173"/>
                <a:gd name="T5" fmla="*/ 0 h 369"/>
                <a:gd name="T6" fmla="*/ 0 w 173"/>
                <a:gd name="T7" fmla="*/ 0 h 369"/>
                <a:gd name="T8" fmla="*/ 0 w 173"/>
                <a:gd name="T9" fmla="*/ 0 h 369"/>
                <a:gd name="T10" fmla="*/ 0 w 173"/>
                <a:gd name="T11" fmla="*/ 0 h 369"/>
                <a:gd name="T12" fmla="*/ 0 w 173"/>
                <a:gd name="T13" fmla="*/ 0 h 369"/>
                <a:gd name="T14" fmla="*/ 0 w 173"/>
                <a:gd name="T15" fmla="*/ 0 h 369"/>
                <a:gd name="T16" fmla="*/ 0 w 173"/>
                <a:gd name="T17" fmla="*/ 0 h 369"/>
                <a:gd name="T18" fmla="*/ 0 w 173"/>
                <a:gd name="T19" fmla="*/ 0 h 369"/>
                <a:gd name="T20" fmla="*/ 0 w 173"/>
                <a:gd name="T21" fmla="*/ 0 h 369"/>
                <a:gd name="T22" fmla="*/ 0 w 173"/>
                <a:gd name="T23" fmla="*/ 0 h 369"/>
                <a:gd name="T24" fmla="*/ 0 w 173"/>
                <a:gd name="T25" fmla="*/ 0 h 36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3"/>
                <a:gd name="T40" fmla="*/ 0 h 369"/>
                <a:gd name="T41" fmla="*/ 173 w 173"/>
                <a:gd name="T42" fmla="*/ 369 h 36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3" h="369">
                  <a:moveTo>
                    <a:pt x="173" y="330"/>
                  </a:moveTo>
                  <a:lnTo>
                    <a:pt x="173" y="312"/>
                  </a:lnTo>
                  <a:cubicBezTo>
                    <a:pt x="173" y="296"/>
                    <a:pt x="163" y="282"/>
                    <a:pt x="149" y="277"/>
                  </a:cubicBezTo>
                  <a:cubicBezTo>
                    <a:pt x="109" y="266"/>
                    <a:pt x="82" y="227"/>
                    <a:pt x="82" y="183"/>
                  </a:cubicBezTo>
                  <a:cubicBezTo>
                    <a:pt x="82" y="139"/>
                    <a:pt x="109" y="100"/>
                    <a:pt x="149" y="89"/>
                  </a:cubicBezTo>
                  <a:cubicBezTo>
                    <a:pt x="163" y="84"/>
                    <a:pt x="173" y="70"/>
                    <a:pt x="173" y="54"/>
                  </a:cubicBezTo>
                  <a:lnTo>
                    <a:pt x="173" y="36"/>
                  </a:lnTo>
                  <a:cubicBezTo>
                    <a:pt x="173" y="16"/>
                    <a:pt x="158" y="0"/>
                    <a:pt x="140" y="0"/>
                  </a:cubicBezTo>
                  <a:cubicBezTo>
                    <a:pt x="137" y="0"/>
                    <a:pt x="135" y="1"/>
                    <a:pt x="132" y="1"/>
                  </a:cubicBezTo>
                  <a:cubicBezTo>
                    <a:pt x="54" y="22"/>
                    <a:pt x="0" y="97"/>
                    <a:pt x="0" y="183"/>
                  </a:cubicBezTo>
                  <a:cubicBezTo>
                    <a:pt x="0" y="269"/>
                    <a:pt x="54" y="345"/>
                    <a:pt x="132" y="365"/>
                  </a:cubicBezTo>
                  <a:cubicBezTo>
                    <a:pt x="150" y="369"/>
                    <a:pt x="168" y="358"/>
                    <a:pt x="172" y="339"/>
                  </a:cubicBezTo>
                  <a:cubicBezTo>
                    <a:pt x="173" y="336"/>
                    <a:pt x="173" y="333"/>
                    <a:pt x="173" y="330"/>
                  </a:cubicBezTo>
                  <a:close/>
                </a:path>
              </a:pathLst>
            </a:custGeom>
            <a:solidFill>
              <a:srgbClr val="FFFF97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10" name="Freeform 493"/>
            <p:cNvSpPr>
              <a:spLocks/>
            </p:cNvSpPr>
            <p:nvPr/>
          </p:nvSpPr>
          <p:spPr bwMode="auto">
            <a:xfrm>
              <a:off x="2854" y="1393"/>
              <a:ext cx="48" cy="102"/>
            </a:xfrm>
            <a:custGeom>
              <a:avLst/>
              <a:gdLst>
                <a:gd name="T0" fmla="*/ 0 w 173"/>
                <a:gd name="T1" fmla="*/ 0 h 369"/>
                <a:gd name="T2" fmla="*/ 0 w 173"/>
                <a:gd name="T3" fmla="*/ 0 h 369"/>
                <a:gd name="T4" fmla="*/ 0 w 173"/>
                <a:gd name="T5" fmla="*/ 0 h 369"/>
                <a:gd name="T6" fmla="*/ 0 w 173"/>
                <a:gd name="T7" fmla="*/ 0 h 369"/>
                <a:gd name="T8" fmla="*/ 0 w 173"/>
                <a:gd name="T9" fmla="*/ 0 h 369"/>
                <a:gd name="T10" fmla="*/ 0 w 173"/>
                <a:gd name="T11" fmla="*/ 0 h 369"/>
                <a:gd name="T12" fmla="*/ 0 w 173"/>
                <a:gd name="T13" fmla="*/ 0 h 369"/>
                <a:gd name="T14" fmla="*/ 0 w 173"/>
                <a:gd name="T15" fmla="*/ 0 h 369"/>
                <a:gd name="T16" fmla="*/ 0 w 173"/>
                <a:gd name="T17" fmla="*/ 0 h 369"/>
                <a:gd name="T18" fmla="*/ 0 w 173"/>
                <a:gd name="T19" fmla="*/ 0 h 369"/>
                <a:gd name="T20" fmla="*/ 0 w 173"/>
                <a:gd name="T21" fmla="*/ 0 h 369"/>
                <a:gd name="T22" fmla="*/ 0 w 173"/>
                <a:gd name="T23" fmla="*/ 0 h 369"/>
                <a:gd name="T24" fmla="*/ 0 w 173"/>
                <a:gd name="T25" fmla="*/ 0 h 36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3"/>
                <a:gd name="T40" fmla="*/ 0 h 369"/>
                <a:gd name="T41" fmla="*/ 173 w 173"/>
                <a:gd name="T42" fmla="*/ 369 h 36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3" h="369">
                  <a:moveTo>
                    <a:pt x="173" y="330"/>
                  </a:moveTo>
                  <a:lnTo>
                    <a:pt x="173" y="312"/>
                  </a:lnTo>
                  <a:cubicBezTo>
                    <a:pt x="173" y="296"/>
                    <a:pt x="163" y="282"/>
                    <a:pt x="149" y="277"/>
                  </a:cubicBezTo>
                  <a:cubicBezTo>
                    <a:pt x="109" y="266"/>
                    <a:pt x="82" y="227"/>
                    <a:pt x="82" y="183"/>
                  </a:cubicBezTo>
                  <a:cubicBezTo>
                    <a:pt x="82" y="139"/>
                    <a:pt x="109" y="100"/>
                    <a:pt x="149" y="89"/>
                  </a:cubicBezTo>
                  <a:cubicBezTo>
                    <a:pt x="163" y="84"/>
                    <a:pt x="173" y="70"/>
                    <a:pt x="173" y="54"/>
                  </a:cubicBezTo>
                  <a:lnTo>
                    <a:pt x="173" y="36"/>
                  </a:lnTo>
                  <a:cubicBezTo>
                    <a:pt x="173" y="16"/>
                    <a:pt x="158" y="0"/>
                    <a:pt x="140" y="0"/>
                  </a:cubicBezTo>
                  <a:cubicBezTo>
                    <a:pt x="137" y="0"/>
                    <a:pt x="135" y="1"/>
                    <a:pt x="132" y="1"/>
                  </a:cubicBezTo>
                  <a:cubicBezTo>
                    <a:pt x="54" y="22"/>
                    <a:pt x="0" y="97"/>
                    <a:pt x="0" y="183"/>
                  </a:cubicBezTo>
                  <a:cubicBezTo>
                    <a:pt x="0" y="269"/>
                    <a:pt x="54" y="345"/>
                    <a:pt x="132" y="365"/>
                  </a:cubicBezTo>
                  <a:cubicBezTo>
                    <a:pt x="150" y="369"/>
                    <a:pt x="168" y="358"/>
                    <a:pt x="172" y="339"/>
                  </a:cubicBezTo>
                  <a:cubicBezTo>
                    <a:pt x="173" y="336"/>
                    <a:pt x="173" y="333"/>
                    <a:pt x="173" y="330"/>
                  </a:cubicBez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11" name="Freeform 494"/>
            <p:cNvSpPr>
              <a:spLocks/>
            </p:cNvSpPr>
            <p:nvPr/>
          </p:nvSpPr>
          <p:spPr bwMode="auto">
            <a:xfrm>
              <a:off x="1788" y="1729"/>
              <a:ext cx="73" cy="78"/>
            </a:xfrm>
            <a:custGeom>
              <a:avLst/>
              <a:gdLst>
                <a:gd name="T0" fmla="*/ 55 w 73"/>
                <a:gd name="T1" fmla="*/ 0 h 78"/>
                <a:gd name="T2" fmla="*/ 73 w 73"/>
                <a:gd name="T3" fmla="*/ 39 h 78"/>
                <a:gd name="T4" fmla="*/ 55 w 73"/>
                <a:gd name="T5" fmla="*/ 78 h 78"/>
                <a:gd name="T6" fmla="*/ 0 w 73"/>
                <a:gd name="T7" fmla="*/ 78 h 78"/>
                <a:gd name="T8" fmla="*/ 18 w 73"/>
                <a:gd name="T9" fmla="*/ 39 h 78"/>
                <a:gd name="T10" fmla="*/ 0 w 73"/>
                <a:gd name="T11" fmla="*/ 0 h 78"/>
                <a:gd name="T12" fmla="*/ 55 w 73"/>
                <a:gd name="T13" fmla="*/ 0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3"/>
                <a:gd name="T22" fmla="*/ 0 h 78"/>
                <a:gd name="T23" fmla="*/ 73 w 73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3" h="78">
                  <a:moveTo>
                    <a:pt x="55" y="0"/>
                  </a:moveTo>
                  <a:lnTo>
                    <a:pt x="73" y="39"/>
                  </a:lnTo>
                  <a:lnTo>
                    <a:pt x="55" y="78"/>
                  </a:lnTo>
                  <a:lnTo>
                    <a:pt x="0" y="78"/>
                  </a:lnTo>
                  <a:lnTo>
                    <a:pt x="18" y="39"/>
                  </a:lnTo>
                  <a:lnTo>
                    <a:pt x="0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B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12" name="Freeform 495"/>
            <p:cNvSpPr>
              <a:spLocks/>
            </p:cNvSpPr>
            <p:nvPr/>
          </p:nvSpPr>
          <p:spPr bwMode="auto">
            <a:xfrm>
              <a:off x="1788" y="1729"/>
              <a:ext cx="73" cy="78"/>
            </a:xfrm>
            <a:custGeom>
              <a:avLst/>
              <a:gdLst>
                <a:gd name="T0" fmla="*/ 55 w 73"/>
                <a:gd name="T1" fmla="*/ 0 h 78"/>
                <a:gd name="T2" fmla="*/ 73 w 73"/>
                <a:gd name="T3" fmla="*/ 39 h 78"/>
                <a:gd name="T4" fmla="*/ 55 w 73"/>
                <a:gd name="T5" fmla="*/ 78 h 78"/>
                <a:gd name="T6" fmla="*/ 0 w 73"/>
                <a:gd name="T7" fmla="*/ 78 h 78"/>
                <a:gd name="T8" fmla="*/ 18 w 73"/>
                <a:gd name="T9" fmla="*/ 39 h 78"/>
                <a:gd name="T10" fmla="*/ 0 w 73"/>
                <a:gd name="T11" fmla="*/ 0 h 78"/>
                <a:gd name="T12" fmla="*/ 55 w 73"/>
                <a:gd name="T13" fmla="*/ 0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3"/>
                <a:gd name="T22" fmla="*/ 0 h 78"/>
                <a:gd name="T23" fmla="*/ 73 w 73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3" h="78">
                  <a:moveTo>
                    <a:pt x="55" y="0"/>
                  </a:moveTo>
                  <a:lnTo>
                    <a:pt x="73" y="39"/>
                  </a:lnTo>
                  <a:lnTo>
                    <a:pt x="55" y="78"/>
                  </a:lnTo>
                  <a:lnTo>
                    <a:pt x="0" y="78"/>
                  </a:lnTo>
                  <a:lnTo>
                    <a:pt x="18" y="39"/>
                  </a:lnTo>
                  <a:lnTo>
                    <a:pt x="0" y="0"/>
                  </a:lnTo>
                  <a:lnTo>
                    <a:pt x="55" y="0"/>
                  </a:ln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13" name="Freeform 496"/>
            <p:cNvSpPr>
              <a:spLocks/>
            </p:cNvSpPr>
            <p:nvPr/>
          </p:nvSpPr>
          <p:spPr bwMode="auto">
            <a:xfrm>
              <a:off x="2856" y="1699"/>
              <a:ext cx="74" cy="78"/>
            </a:xfrm>
            <a:custGeom>
              <a:avLst/>
              <a:gdLst>
                <a:gd name="T0" fmla="*/ 0 w 74"/>
                <a:gd name="T1" fmla="*/ 0 h 78"/>
                <a:gd name="T2" fmla="*/ 0 w 74"/>
                <a:gd name="T3" fmla="*/ 78 h 78"/>
                <a:gd name="T4" fmla="*/ 55 w 74"/>
                <a:gd name="T5" fmla="*/ 78 h 78"/>
                <a:gd name="T6" fmla="*/ 74 w 74"/>
                <a:gd name="T7" fmla="*/ 39 h 78"/>
                <a:gd name="T8" fmla="*/ 55 w 74"/>
                <a:gd name="T9" fmla="*/ 0 h 78"/>
                <a:gd name="T10" fmla="*/ 0 w 74"/>
                <a:gd name="T11" fmla="*/ 0 h 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4"/>
                <a:gd name="T19" fmla="*/ 0 h 78"/>
                <a:gd name="T20" fmla="*/ 74 w 74"/>
                <a:gd name="T21" fmla="*/ 78 h 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4" h="78">
                  <a:moveTo>
                    <a:pt x="0" y="0"/>
                  </a:moveTo>
                  <a:lnTo>
                    <a:pt x="0" y="78"/>
                  </a:lnTo>
                  <a:lnTo>
                    <a:pt x="55" y="78"/>
                  </a:lnTo>
                  <a:lnTo>
                    <a:pt x="74" y="39"/>
                  </a:lnTo>
                  <a:lnTo>
                    <a:pt x="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14" name="Freeform 497"/>
            <p:cNvSpPr>
              <a:spLocks/>
            </p:cNvSpPr>
            <p:nvPr/>
          </p:nvSpPr>
          <p:spPr bwMode="auto">
            <a:xfrm>
              <a:off x="2856" y="1699"/>
              <a:ext cx="74" cy="78"/>
            </a:xfrm>
            <a:custGeom>
              <a:avLst/>
              <a:gdLst>
                <a:gd name="T0" fmla="*/ 0 w 74"/>
                <a:gd name="T1" fmla="*/ 0 h 78"/>
                <a:gd name="T2" fmla="*/ 0 w 74"/>
                <a:gd name="T3" fmla="*/ 78 h 78"/>
                <a:gd name="T4" fmla="*/ 55 w 74"/>
                <a:gd name="T5" fmla="*/ 78 h 78"/>
                <a:gd name="T6" fmla="*/ 74 w 74"/>
                <a:gd name="T7" fmla="*/ 39 h 78"/>
                <a:gd name="T8" fmla="*/ 55 w 74"/>
                <a:gd name="T9" fmla="*/ 0 h 78"/>
                <a:gd name="T10" fmla="*/ 0 w 74"/>
                <a:gd name="T11" fmla="*/ 0 h 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4"/>
                <a:gd name="T19" fmla="*/ 0 h 78"/>
                <a:gd name="T20" fmla="*/ 74 w 74"/>
                <a:gd name="T21" fmla="*/ 78 h 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4" h="78">
                  <a:moveTo>
                    <a:pt x="0" y="0"/>
                  </a:moveTo>
                  <a:lnTo>
                    <a:pt x="0" y="78"/>
                  </a:lnTo>
                  <a:lnTo>
                    <a:pt x="55" y="78"/>
                  </a:lnTo>
                  <a:lnTo>
                    <a:pt x="74" y="39"/>
                  </a:lnTo>
                  <a:lnTo>
                    <a:pt x="55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15" name="Freeform 498"/>
            <p:cNvSpPr>
              <a:spLocks/>
            </p:cNvSpPr>
            <p:nvPr/>
          </p:nvSpPr>
          <p:spPr bwMode="auto">
            <a:xfrm>
              <a:off x="2854" y="1541"/>
              <a:ext cx="48" cy="101"/>
            </a:xfrm>
            <a:custGeom>
              <a:avLst/>
              <a:gdLst>
                <a:gd name="T0" fmla="*/ 0 w 173"/>
                <a:gd name="T1" fmla="*/ 0 h 369"/>
                <a:gd name="T2" fmla="*/ 0 w 173"/>
                <a:gd name="T3" fmla="*/ 0 h 369"/>
                <a:gd name="T4" fmla="*/ 0 w 173"/>
                <a:gd name="T5" fmla="*/ 0 h 369"/>
                <a:gd name="T6" fmla="*/ 0 w 173"/>
                <a:gd name="T7" fmla="*/ 0 h 369"/>
                <a:gd name="T8" fmla="*/ 0 w 173"/>
                <a:gd name="T9" fmla="*/ 0 h 369"/>
                <a:gd name="T10" fmla="*/ 0 w 173"/>
                <a:gd name="T11" fmla="*/ 0 h 369"/>
                <a:gd name="T12" fmla="*/ 0 w 173"/>
                <a:gd name="T13" fmla="*/ 0 h 369"/>
                <a:gd name="T14" fmla="*/ 0 w 173"/>
                <a:gd name="T15" fmla="*/ 0 h 369"/>
                <a:gd name="T16" fmla="*/ 0 w 173"/>
                <a:gd name="T17" fmla="*/ 0 h 369"/>
                <a:gd name="T18" fmla="*/ 0 w 173"/>
                <a:gd name="T19" fmla="*/ 0 h 369"/>
                <a:gd name="T20" fmla="*/ 0 w 173"/>
                <a:gd name="T21" fmla="*/ 0 h 369"/>
                <a:gd name="T22" fmla="*/ 0 w 173"/>
                <a:gd name="T23" fmla="*/ 0 h 369"/>
                <a:gd name="T24" fmla="*/ 0 w 173"/>
                <a:gd name="T25" fmla="*/ 0 h 36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3"/>
                <a:gd name="T40" fmla="*/ 0 h 369"/>
                <a:gd name="T41" fmla="*/ 173 w 173"/>
                <a:gd name="T42" fmla="*/ 369 h 36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3" h="369">
                  <a:moveTo>
                    <a:pt x="173" y="329"/>
                  </a:moveTo>
                  <a:lnTo>
                    <a:pt x="173" y="311"/>
                  </a:lnTo>
                  <a:cubicBezTo>
                    <a:pt x="173" y="295"/>
                    <a:pt x="163" y="281"/>
                    <a:pt x="149" y="277"/>
                  </a:cubicBezTo>
                  <a:cubicBezTo>
                    <a:pt x="109" y="265"/>
                    <a:pt x="82" y="226"/>
                    <a:pt x="82" y="182"/>
                  </a:cubicBezTo>
                  <a:cubicBezTo>
                    <a:pt x="82" y="138"/>
                    <a:pt x="109" y="100"/>
                    <a:pt x="149" y="88"/>
                  </a:cubicBezTo>
                  <a:cubicBezTo>
                    <a:pt x="163" y="84"/>
                    <a:pt x="173" y="70"/>
                    <a:pt x="173" y="54"/>
                  </a:cubicBezTo>
                  <a:lnTo>
                    <a:pt x="173" y="35"/>
                  </a:lnTo>
                  <a:cubicBezTo>
                    <a:pt x="173" y="16"/>
                    <a:pt x="158" y="0"/>
                    <a:pt x="140" y="0"/>
                  </a:cubicBezTo>
                  <a:cubicBezTo>
                    <a:pt x="137" y="0"/>
                    <a:pt x="135" y="0"/>
                    <a:pt x="132" y="1"/>
                  </a:cubicBezTo>
                  <a:cubicBezTo>
                    <a:pt x="54" y="21"/>
                    <a:pt x="0" y="96"/>
                    <a:pt x="0" y="182"/>
                  </a:cubicBezTo>
                  <a:cubicBezTo>
                    <a:pt x="0" y="269"/>
                    <a:pt x="54" y="344"/>
                    <a:pt x="132" y="364"/>
                  </a:cubicBezTo>
                  <a:cubicBezTo>
                    <a:pt x="150" y="369"/>
                    <a:pt x="168" y="357"/>
                    <a:pt x="172" y="338"/>
                  </a:cubicBezTo>
                  <a:cubicBezTo>
                    <a:pt x="173" y="335"/>
                    <a:pt x="173" y="332"/>
                    <a:pt x="173" y="329"/>
                  </a:cubicBezTo>
                  <a:close/>
                </a:path>
              </a:pathLst>
            </a:custGeom>
            <a:solidFill>
              <a:srgbClr val="FFFF97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16" name="Freeform 499"/>
            <p:cNvSpPr>
              <a:spLocks/>
            </p:cNvSpPr>
            <p:nvPr/>
          </p:nvSpPr>
          <p:spPr bwMode="auto">
            <a:xfrm>
              <a:off x="2854" y="1541"/>
              <a:ext cx="48" cy="101"/>
            </a:xfrm>
            <a:custGeom>
              <a:avLst/>
              <a:gdLst>
                <a:gd name="T0" fmla="*/ 0 w 173"/>
                <a:gd name="T1" fmla="*/ 0 h 369"/>
                <a:gd name="T2" fmla="*/ 0 w 173"/>
                <a:gd name="T3" fmla="*/ 0 h 369"/>
                <a:gd name="T4" fmla="*/ 0 w 173"/>
                <a:gd name="T5" fmla="*/ 0 h 369"/>
                <a:gd name="T6" fmla="*/ 0 w 173"/>
                <a:gd name="T7" fmla="*/ 0 h 369"/>
                <a:gd name="T8" fmla="*/ 0 w 173"/>
                <a:gd name="T9" fmla="*/ 0 h 369"/>
                <a:gd name="T10" fmla="*/ 0 w 173"/>
                <a:gd name="T11" fmla="*/ 0 h 369"/>
                <a:gd name="T12" fmla="*/ 0 w 173"/>
                <a:gd name="T13" fmla="*/ 0 h 369"/>
                <a:gd name="T14" fmla="*/ 0 w 173"/>
                <a:gd name="T15" fmla="*/ 0 h 369"/>
                <a:gd name="T16" fmla="*/ 0 w 173"/>
                <a:gd name="T17" fmla="*/ 0 h 369"/>
                <a:gd name="T18" fmla="*/ 0 w 173"/>
                <a:gd name="T19" fmla="*/ 0 h 369"/>
                <a:gd name="T20" fmla="*/ 0 w 173"/>
                <a:gd name="T21" fmla="*/ 0 h 369"/>
                <a:gd name="T22" fmla="*/ 0 w 173"/>
                <a:gd name="T23" fmla="*/ 0 h 369"/>
                <a:gd name="T24" fmla="*/ 0 w 173"/>
                <a:gd name="T25" fmla="*/ 0 h 36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3"/>
                <a:gd name="T40" fmla="*/ 0 h 369"/>
                <a:gd name="T41" fmla="*/ 173 w 173"/>
                <a:gd name="T42" fmla="*/ 369 h 36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3" h="369">
                  <a:moveTo>
                    <a:pt x="173" y="329"/>
                  </a:moveTo>
                  <a:lnTo>
                    <a:pt x="173" y="311"/>
                  </a:lnTo>
                  <a:cubicBezTo>
                    <a:pt x="173" y="295"/>
                    <a:pt x="163" y="281"/>
                    <a:pt x="149" y="277"/>
                  </a:cubicBezTo>
                  <a:cubicBezTo>
                    <a:pt x="109" y="265"/>
                    <a:pt x="82" y="226"/>
                    <a:pt x="82" y="182"/>
                  </a:cubicBezTo>
                  <a:cubicBezTo>
                    <a:pt x="82" y="138"/>
                    <a:pt x="109" y="100"/>
                    <a:pt x="149" y="88"/>
                  </a:cubicBezTo>
                  <a:cubicBezTo>
                    <a:pt x="163" y="84"/>
                    <a:pt x="173" y="70"/>
                    <a:pt x="173" y="54"/>
                  </a:cubicBezTo>
                  <a:lnTo>
                    <a:pt x="173" y="35"/>
                  </a:lnTo>
                  <a:cubicBezTo>
                    <a:pt x="173" y="16"/>
                    <a:pt x="158" y="0"/>
                    <a:pt x="140" y="0"/>
                  </a:cubicBezTo>
                  <a:cubicBezTo>
                    <a:pt x="137" y="0"/>
                    <a:pt x="135" y="0"/>
                    <a:pt x="132" y="1"/>
                  </a:cubicBezTo>
                  <a:cubicBezTo>
                    <a:pt x="54" y="21"/>
                    <a:pt x="0" y="96"/>
                    <a:pt x="0" y="182"/>
                  </a:cubicBezTo>
                  <a:cubicBezTo>
                    <a:pt x="0" y="269"/>
                    <a:pt x="54" y="344"/>
                    <a:pt x="132" y="364"/>
                  </a:cubicBezTo>
                  <a:cubicBezTo>
                    <a:pt x="150" y="369"/>
                    <a:pt x="168" y="357"/>
                    <a:pt x="172" y="338"/>
                  </a:cubicBezTo>
                  <a:cubicBezTo>
                    <a:pt x="173" y="335"/>
                    <a:pt x="173" y="332"/>
                    <a:pt x="173" y="329"/>
                  </a:cubicBez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17" name="Freeform 500"/>
            <p:cNvSpPr>
              <a:spLocks/>
            </p:cNvSpPr>
            <p:nvPr/>
          </p:nvSpPr>
          <p:spPr bwMode="auto">
            <a:xfrm>
              <a:off x="2856" y="1846"/>
              <a:ext cx="74" cy="79"/>
            </a:xfrm>
            <a:custGeom>
              <a:avLst/>
              <a:gdLst>
                <a:gd name="T0" fmla="*/ 0 w 74"/>
                <a:gd name="T1" fmla="*/ 0 h 79"/>
                <a:gd name="T2" fmla="*/ 0 w 74"/>
                <a:gd name="T3" fmla="*/ 79 h 79"/>
                <a:gd name="T4" fmla="*/ 55 w 74"/>
                <a:gd name="T5" fmla="*/ 79 h 79"/>
                <a:gd name="T6" fmla="*/ 74 w 74"/>
                <a:gd name="T7" fmla="*/ 40 h 79"/>
                <a:gd name="T8" fmla="*/ 55 w 74"/>
                <a:gd name="T9" fmla="*/ 0 h 79"/>
                <a:gd name="T10" fmla="*/ 0 w 74"/>
                <a:gd name="T11" fmla="*/ 0 h 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4"/>
                <a:gd name="T19" fmla="*/ 0 h 79"/>
                <a:gd name="T20" fmla="*/ 74 w 74"/>
                <a:gd name="T21" fmla="*/ 79 h 7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4" h="79">
                  <a:moveTo>
                    <a:pt x="0" y="0"/>
                  </a:moveTo>
                  <a:lnTo>
                    <a:pt x="0" y="79"/>
                  </a:lnTo>
                  <a:lnTo>
                    <a:pt x="55" y="79"/>
                  </a:lnTo>
                  <a:lnTo>
                    <a:pt x="74" y="40"/>
                  </a:lnTo>
                  <a:lnTo>
                    <a:pt x="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18" name="Freeform 501"/>
            <p:cNvSpPr>
              <a:spLocks/>
            </p:cNvSpPr>
            <p:nvPr/>
          </p:nvSpPr>
          <p:spPr bwMode="auto">
            <a:xfrm>
              <a:off x="2856" y="1846"/>
              <a:ext cx="74" cy="79"/>
            </a:xfrm>
            <a:custGeom>
              <a:avLst/>
              <a:gdLst>
                <a:gd name="T0" fmla="*/ 0 w 74"/>
                <a:gd name="T1" fmla="*/ 0 h 79"/>
                <a:gd name="T2" fmla="*/ 0 w 74"/>
                <a:gd name="T3" fmla="*/ 79 h 79"/>
                <a:gd name="T4" fmla="*/ 55 w 74"/>
                <a:gd name="T5" fmla="*/ 79 h 79"/>
                <a:gd name="T6" fmla="*/ 74 w 74"/>
                <a:gd name="T7" fmla="*/ 40 h 79"/>
                <a:gd name="T8" fmla="*/ 55 w 74"/>
                <a:gd name="T9" fmla="*/ 0 h 79"/>
                <a:gd name="T10" fmla="*/ 0 w 74"/>
                <a:gd name="T11" fmla="*/ 0 h 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4"/>
                <a:gd name="T19" fmla="*/ 0 h 79"/>
                <a:gd name="T20" fmla="*/ 74 w 74"/>
                <a:gd name="T21" fmla="*/ 79 h 7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4" h="79">
                  <a:moveTo>
                    <a:pt x="0" y="0"/>
                  </a:moveTo>
                  <a:lnTo>
                    <a:pt x="0" y="79"/>
                  </a:lnTo>
                  <a:lnTo>
                    <a:pt x="55" y="79"/>
                  </a:lnTo>
                  <a:lnTo>
                    <a:pt x="74" y="40"/>
                  </a:lnTo>
                  <a:lnTo>
                    <a:pt x="55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19" name="Freeform 502"/>
            <p:cNvSpPr>
              <a:spLocks/>
            </p:cNvSpPr>
            <p:nvPr/>
          </p:nvSpPr>
          <p:spPr bwMode="auto">
            <a:xfrm>
              <a:off x="1788" y="1876"/>
              <a:ext cx="73" cy="78"/>
            </a:xfrm>
            <a:custGeom>
              <a:avLst/>
              <a:gdLst>
                <a:gd name="T0" fmla="*/ 55 w 73"/>
                <a:gd name="T1" fmla="*/ 0 h 78"/>
                <a:gd name="T2" fmla="*/ 73 w 73"/>
                <a:gd name="T3" fmla="*/ 39 h 78"/>
                <a:gd name="T4" fmla="*/ 55 w 73"/>
                <a:gd name="T5" fmla="*/ 78 h 78"/>
                <a:gd name="T6" fmla="*/ 0 w 73"/>
                <a:gd name="T7" fmla="*/ 78 h 78"/>
                <a:gd name="T8" fmla="*/ 18 w 73"/>
                <a:gd name="T9" fmla="*/ 39 h 78"/>
                <a:gd name="T10" fmla="*/ 0 w 73"/>
                <a:gd name="T11" fmla="*/ 0 h 78"/>
                <a:gd name="T12" fmla="*/ 55 w 73"/>
                <a:gd name="T13" fmla="*/ 0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3"/>
                <a:gd name="T22" fmla="*/ 0 h 78"/>
                <a:gd name="T23" fmla="*/ 73 w 73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3" h="78">
                  <a:moveTo>
                    <a:pt x="55" y="0"/>
                  </a:moveTo>
                  <a:lnTo>
                    <a:pt x="73" y="39"/>
                  </a:lnTo>
                  <a:lnTo>
                    <a:pt x="55" y="78"/>
                  </a:lnTo>
                  <a:lnTo>
                    <a:pt x="0" y="78"/>
                  </a:lnTo>
                  <a:lnTo>
                    <a:pt x="18" y="39"/>
                  </a:lnTo>
                  <a:lnTo>
                    <a:pt x="0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B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20" name="Freeform 503"/>
            <p:cNvSpPr>
              <a:spLocks/>
            </p:cNvSpPr>
            <p:nvPr/>
          </p:nvSpPr>
          <p:spPr bwMode="auto">
            <a:xfrm>
              <a:off x="1788" y="1876"/>
              <a:ext cx="73" cy="78"/>
            </a:xfrm>
            <a:custGeom>
              <a:avLst/>
              <a:gdLst>
                <a:gd name="T0" fmla="*/ 55 w 73"/>
                <a:gd name="T1" fmla="*/ 0 h 78"/>
                <a:gd name="T2" fmla="*/ 73 w 73"/>
                <a:gd name="T3" fmla="*/ 39 h 78"/>
                <a:gd name="T4" fmla="*/ 55 w 73"/>
                <a:gd name="T5" fmla="*/ 78 h 78"/>
                <a:gd name="T6" fmla="*/ 0 w 73"/>
                <a:gd name="T7" fmla="*/ 78 h 78"/>
                <a:gd name="T8" fmla="*/ 18 w 73"/>
                <a:gd name="T9" fmla="*/ 39 h 78"/>
                <a:gd name="T10" fmla="*/ 0 w 73"/>
                <a:gd name="T11" fmla="*/ 0 h 78"/>
                <a:gd name="T12" fmla="*/ 55 w 73"/>
                <a:gd name="T13" fmla="*/ 0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3"/>
                <a:gd name="T22" fmla="*/ 0 h 78"/>
                <a:gd name="T23" fmla="*/ 73 w 73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3" h="78">
                  <a:moveTo>
                    <a:pt x="55" y="0"/>
                  </a:moveTo>
                  <a:lnTo>
                    <a:pt x="73" y="39"/>
                  </a:lnTo>
                  <a:lnTo>
                    <a:pt x="55" y="78"/>
                  </a:lnTo>
                  <a:lnTo>
                    <a:pt x="0" y="78"/>
                  </a:lnTo>
                  <a:lnTo>
                    <a:pt x="18" y="39"/>
                  </a:lnTo>
                  <a:lnTo>
                    <a:pt x="0" y="0"/>
                  </a:lnTo>
                  <a:lnTo>
                    <a:pt x="55" y="0"/>
                  </a:lnTo>
                  <a:close/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21" name="Rectangle 504"/>
            <p:cNvSpPr>
              <a:spLocks noChangeArrowheads="1"/>
            </p:cNvSpPr>
            <p:nvPr/>
          </p:nvSpPr>
          <p:spPr bwMode="auto">
            <a:xfrm>
              <a:off x="2015" y="1978"/>
              <a:ext cx="74" cy="39"/>
            </a:xfrm>
            <a:prstGeom prst="rect">
              <a:avLst/>
            </a:prstGeom>
            <a:solidFill>
              <a:srgbClr val="00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22" name="Rectangle 505"/>
            <p:cNvSpPr>
              <a:spLocks noChangeArrowheads="1"/>
            </p:cNvSpPr>
            <p:nvPr/>
          </p:nvSpPr>
          <p:spPr bwMode="auto">
            <a:xfrm>
              <a:off x="2015" y="1978"/>
              <a:ext cx="74" cy="39"/>
            </a:xfrm>
            <a:prstGeom prst="rect">
              <a:avLst/>
            </a:pr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23" name="Rectangle 506"/>
            <p:cNvSpPr>
              <a:spLocks noChangeArrowheads="1"/>
            </p:cNvSpPr>
            <p:nvPr/>
          </p:nvSpPr>
          <p:spPr bwMode="auto">
            <a:xfrm rot="5400000">
              <a:off x="1742" y="1763"/>
              <a:ext cx="33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24" name="Rectangle 507"/>
            <p:cNvSpPr>
              <a:spLocks noChangeArrowheads="1"/>
            </p:cNvSpPr>
            <p:nvPr/>
          </p:nvSpPr>
          <p:spPr bwMode="auto">
            <a:xfrm rot="5400000">
              <a:off x="1747" y="1794"/>
              <a:ext cx="24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v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25" name="Rectangle 508"/>
            <p:cNvSpPr>
              <a:spLocks noChangeArrowheads="1"/>
            </p:cNvSpPr>
            <p:nvPr/>
          </p:nvSpPr>
          <p:spPr bwMode="auto">
            <a:xfrm rot="5400000">
              <a:off x="1745" y="1825"/>
              <a:ext cx="27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26" name="Rectangle 509"/>
            <p:cNvSpPr>
              <a:spLocks noChangeArrowheads="1"/>
            </p:cNvSpPr>
            <p:nvPr/>
          </p:nvSpPr>
          <p:spPr bwMode="auto">
            <a:xfrm rot="5400000">
              <a:off x="1746" y="1854"/>
              <a:ext cx="26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27" name="Rectangle 510"/>
            <p:cNvSpPr>
              <a:spLocks noChangeArrowheads="1"/>
            </p:cNvSpPr>
            <p:nvPr/>
          </p:nvSpPr>
          <p:spPr bwMode="auto">
            <a:xfrm rot="5400000">
              <a:off x="1752" y="1876"/>
              <a:ext cx="13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28" name="Rectangle 511"/>
            <p:cNvSpPr>
              <a:spLocks noChangeArrowheads="1"/>
            </p:cNvSpPr>
            <p:nvPr/>
          </p:nvSpPr>
          <p:spPr bwMode="auto">
            <a:xfrm rot="5400000">
              <a:off x="1680" y="1763"/>
              <a:ext cx="33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29" name="Rectangle 512"/>
            <p:cNvSpPr>
              <a:spLocks noChangeArrowheads="1"/>
            </p:cNvSpPr>
            <p:nvPr/>
          </p:nvSpPr>
          <p:spPr bwMode="auto">
            <a:xfrm rot="5400000">
              <a:off x="1692" y="1789"/>
              <a:ext cx="10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i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30" name="Rectangle 513"/>
            <p:cNvSpPr>
              <a:spLocks noChangeArrowheads="1"/>
            </p:cNvSpPr>
            <p:nvPr/>
          </p:nvSpPr>
          <p:spPr bwMode="auto">
            <a:xfrm rot="5400000">
              <a:off x="1683" y="1812"/>
              <a:ext cx="27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31" name="Rectangle 514"/>
            <p:cNvSpPr>
              <a:spLocks noChangeArrowheads="1"/>
            </p:cNvSpPr>
            <p:nvPr/>
          </p:nvSpPr>
          <p:spPr bwMode="auto">
            <a:xfrm rot="5400000">
              <a:off x="1685" y="1842"/>
              <a:ext cx="23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k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32" name="Rectangle 515"/>
            <p:cNvSpPr>
              <a:spLocks noChangeArrowheads="1"/>
            </p:cNvSpPr>
            <p:nvPr/>
          </p:nvSpPr>
          <p:spPr bwMode="auto">
            <a:xfrm rot="5400000">
              <a:off x="1684" y="1867"/>
              <a:ext cx="25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33" name="Rectangle 516"/>
            <p:cNvSpPr>
              <a:spLocks noChangeArrowheads="1"/>
            </p:cNvSpPr>
            <p:nvPr/>
          </p:nvSpPr>
          <p:spPr bwMode="auto">
            <a:xfrm rot="5400000">
              <a:off x="1722" y="1419"/>
              <a:ext cx="30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F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34" name="Rectangle 517"/>
            <p:cNvSpPr>
              <a:spLocks noChangeArrowheads="1"/>
            </p:cNvSpPr>
            <p:nvPr/>
          </p:nvSpPr>
          <p:spPr bwMode="auto">
            <a:xfrm rot="5400000">
              <a:off x="1724" y="1455"/>
              <a:ext cx="26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a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35" name="Rectangle 518"/>
            <p:cNvSpPr>
              <a:spLocks noChangeArrowheads="1"/>
            </p:cNvSpPr>
            <p:nvPr/>
          </p:nvSpPr>
          <p:spPr bwMode="auto">
            <a:xfrm rot="5400000">
              <a:off x="1724" y="1485"/>
              <a:ext cx="25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36" name="Rectangle 519"/>
            <p:cNvSpPr>
              <a:spLocks noChangeArrowheads="1"/>
            </p:cNvSpPr>
            <p:nvPr/>
          </p:nvSpPr>
          <p:spPr bwMode="auto">
            <a:xfrm rot="5400000">
              <a:off x="1723" y="1513"/>
              <a:ext cx="27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37" name="Rectangle 520"/>
            <p:cNvSpPr>
              <a:spLocks noChangeArrowheads="1"/>
            </p:cNvSpPr>
            <p:nvPr/>
          </p:nvSpPr>
          <p:spPr bwMode="auto">
            <a:xfrm rot="5400000">
              <a:off x="1730" y="1537"/>
              <a:ext cx="13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38" name="Rectangle 521"/>
            <p:cNvSpPr>
              <a:spLocks noChangeArrowheads="1"/>
            </p:cNvSpPr>
            <p:nvPr/>
          </p:nvSpPr>
          <p:spPr bwMode="auto">
            <a:xfrm rot="5400000">
              <a:off x="1724" y="1555"/>
              <a:ext cx="25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39" name="Rectangle 522"/>
            <p:cNvSpPr>
              <a:spLocks noChangeArrowheads="1"/>
            </p:cNvSpPr>
            <p:nvPr/>
          </p:nvSpPr>
          <p:spPr bwMode="auto">
            <a:xfrm rot="-5400000">
              <a:off x="2984" y="1627"/>
              <a:ext cx="34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R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40" name="Rectangle 523"/>
            <p:cNvSpPr>
              <a:spLocks noChangeArrowheads="1"/>
            </p:cNvSpPr>
            <p:nvPr/>
          </p:nvSpPr>
          <p:spPr bwMode="auto">
            <a:xfrm rot="-5400000">
              <a:off x="2988" y="1593"/>
              <a:ext cx="26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41" name="Rectangle 524"/>
            <p:cNvSpPr>
              <a:spLocks noChangeArrowheads="1"/>
            </p:cNvSpPr>
            <p:nvPr/>
          </p:nvSpPr>
          <p:spPr bwMode="auto">
            <a:xfrm rot="-5400000">
              <a:off x="2988" y="1565"/>
              <a:ext cx="24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42" name="Rectangle 525"/>
            <p:cNvSpPr>
              <a:spLocks noChangeArrowheads="1"/>
            </p:cNvSpPr>
            <p:nvPr/>
          </p:nvSpPr>
          <p:spPr bwMode="auto">
            <a:xfrm rot="-5400000">
              <a:off x="2988" y="1531"/>
              <a:ext cx="26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43" name="Rectangle 526"/>
            <p:cNvSpPr>
              <a:spLocks noChangeArrowheads="1"/>
            </p:cNvSpPr>
            <p:nvPr/>
          </p:nvSpPr>
          <p:spPr bwMode="auto">
            <a:xfrm rot="-5400000">
              <a:off x="2988" y="1500"/>
              <a:ext cx="26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p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44" name="Rectangle 527"/>
            <p:cNvSpPr>
              <a:spLocks noChangeArrowheads="1"/>
            </p:cNvSpPr>
            <p:nvPr/>
          </p:nvSpPr>
          <p:spPr bwMode="auto">
            <a:xfrm rot="-5400000">
              <a:off x="2992" y="1476"/>
              <a:ext cx="14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45" name="Rectangle 528"/>
            <p:cNvSpPr>
              <a:spLocks noChangeArrowheads="1"/>
            </p:cNvSpPr>
            <p:nvPr/>
          </p:nvSpPr>
          <p:spPr bwMode="auto">
            <a:xfrm rot="-5400000">
              <a:off x="2986" y="1458"/>
              <a:ext cx="27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a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46" name="Rectangle 529"/>
            <p:cNvSpPr>
              <a:spLocks noChangeArrowheads="1"/>
            </p:cNvSpPr>
            <p:nvPr/>
          </p:nvSpPr>
          <p:spPr bwMode="auto">
            <a:xfrm rot="-5400000">
              <a:off x="2988" y="1430"/>
              <a:ext cx="24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47" name="Rectangle 530"/>
            <p:cNvSpPr>
              <a:spLocks noChangeArrowheads="1"/>
            </p:cNvSpPr>
            <p:nvPr/>
          </p:nvSpPr>
          <p:spPr bwMode="auto">
            <a:xfrm rot="-5400000">
              <a:off x="2993" y="1409"/>
              <a:ext cx="10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l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48" name="Rectangle 531"/>
            <p:cNvSpPr>
              <a:spLocks noChangeArrowheads="1"/>
            </p:cNvSpPr>
            <p:nvPr/>
          </p:nvSpPr>
          <p:spPr bwMode="auto">
            <a:xfrm rot="-5400000">
              <a:off x="2987" y="1385"/>
              <a:ext cx="27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49" name="Rectangle 532"/>
            <p:cNvSpPr>
              <a:spLocks noChangeArrowheads="1"/>
            </p:cNvSpPr>
            <p:nvPr/>
          </p:nvSpPr>
          <p:spPr bwMode="auto">
            <a:xfrm rot="-5400000">
              <a:off x="2989" y="1355"/>
              <a:ext cx="24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50" name="Rectangle 533"/>
            <p:cNvSpPr>
              <a:spLocks noChangeArrowheads="1"/>
            </p:cNvSpPr>
            <p:nvPr/>
          </p:nvSpPr>
          <p:spPr bwMode="auto">
            <a:xfrm rot="-5400000">
              <a:off x="2958" y="1831"/>
              <a:ext cx="32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51" name="Rectangle 534"/>
            <p:cNvSpPr>
              <a:spLocks noChangeArrowheads="1"/>
            </p:cNvSpPr>
            <p:nvPr/>
          </p:nvSpPr>
          <p:spPr bwMode="auto">
            <a:xfrm rot="-5400000">
              <a:off x="2962" y="1798"/>
              <a:ext cx="23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v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52" name="Rectangle 535"/>
            <p:cNvSpPr>
              <a:spLocks noChangeArrowheads="1"/>
            </p:cNvSpPr>
            <p:nvPr/>
          </p:nvSpPr>
          <p:spPr bwMode="auto">
            <a:xfrm rot="-5400000">
              <a:off x="2961" y="1771"/>
              <a:ext cx="26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53" name="Rectangle 536"/>
            <p:cNvSpPr>
              <a:spLocks noChangeArrowheads="1"/>
            </p:cNvSpPr>
            <p:nvPr/>
          </p:nvSpPr>
          <p:spPr bwMode="auto">
            <a:xfrm rot="-5400000">
              <a:off x="2960" y="1742"/>
              <a:ext cx="27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54" name="Rectangle 537"/>
            <p:cNvSpPr>
              <a:spLocks noChangeArrowheads="1"/>
            </p:cNvSpPr>
            <p:nvPr/>
          </p:nvSpPr>
          <p:spPr bwMode="auto">
            <a:xfrm rot="-5400000">
              <a:off x="2964" y="1715"/>
              <a:ext cx="14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55" name="Rectangle 538"/>
            <p:cNvSpPr>
              <a:spLocks noChangeArrowheads="1"/>
            </p:cNvSpPr>
            <p:nvPr/>
          </p:nvSpPr>
          <p:spPr bwMode="auto">
            <a:xfrm rot="-5400000">
              <a:off x="3019" y="1860"/>
              <a:ext cx="32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56" name="Rectangle 539"/>
            <p:cNvSpPr>
              <a:spLocks noChangeArrowheads="1"/>
            </p:cNvSpPr>
            <p:nvPr/>
          </p:nvSpPr>
          <p:spPr bwMode="auto">
            <a:xfrm rot="-5400000">
              <a:off x="3021" y="1829"/>
              <a:ext cx="27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o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57" name="Rectangle 540"/>
            <p:cNvSpPr>
              <a:spLocks noChangeArrowheads="1"/>
            </p:cNvSpPr>
            <p:nvPr/>
          </p:nvSpPr>
          <p:spPr bwMode="auto">
            <a:xfrm rot="-5400000">
              <a:off x="3021" y="1796"/>
              <a:ext cx="27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u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58" name="Rectangle 541"/>
            <p:cNvSpPr>
              <a:spLocks noChangeArrowheads="1"/>
            </p:cNvSpPr>
            <p:nvPr/>
          </p:nvSpPr>
          <p:spPr bwMode="auto">
            <a:xfrm rot="-5400000">
              <a:off x="3027" y="1772"/>
              <a:ext cx="16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r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59" name="Rectangle 542"/>
            <p:cNvSpPr>
              <a:spLocks noChangeArrowheads="1"/>
            </p:cNvSpPr>
            <p:nvPr/>
          </p:nvSpPr>
          <p:spPr bwMode="auto">
            <a:xfrm rot="-5400000">
              <a:off x="3023" y="1752"/>
              <a:ext cx="24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60" name="Rectangle 543"/>
            <p:cNvSpPr>
              <a:spLocks noChangeArrowheads="1"/>
            </p:cNvSpPr>
            <p:nvPr/>
          </p:nvSpPr>
          <p:spPr bwMode="auto">
            <a:xfrm rot="-5400000">
              <a:off x="3022" y="1721"/>
              <a:ext cx="26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61" name="Rectangle 544"/>
            <p:cNvSpPr>
              <a:spLocks noChangeArrowheads="1"/>
            </p:cNvSpPr>
            <p:nvPr/>
          </p:nvSpPr>
          <p:spPr bwMode="auto">
            <a:xfrm rot="-5400000">
              <a:off x="3023" y="1693"/>
              <a:ext cx="24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s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62" name="Line 545"/>
            <p:cNvSpPr>
              <a:spLocks noChangeShapeType="1"/>
            </p:cNvSpPr>
            <p:nvPr/>
          </p:nvSpPr>
          <p:spPr bwMode="auto">
            <a:xfrm>
              <a:off x="1861" y="1768"/>
              <a:ext cx="122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63" name="Line 546"/>
            <p:cNvSpPr>
              <a:spLocks noChangeShapeType="1"/>
            </p:cNvSpPr>
            <p:nvPr/>
          </p:nvSpPr>
          <p:spPr bwMode="auto">
            <a:xfrm>
              <a:off x="1861" y="1915"/>
              <a:ext cx="121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64" name="Line 547"/>
            <p:cNvSpPr>
              <a:spLocks noChangeShapeType="1"/>
            </p:cNvSpPr>
            <p:nvPr/>
          </p:nvSpPr>
          <p:spPr bwMode="auto">
            <a:xfrm flipH="1">
              <a:off x="2764" y="1886"/>
              <a:ext cx="92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65" name="Line 548"/>
            <p:cNvSpPr>
              <a:spLocks noChangeShapeType="1"/>
            </p:cNvSpPr>
            <p:nvPr/>
          </p:nvSpPr>
          <p:spPr bwMode="auto">
            <a:xfrm flipH="1">
              <a:off x="2764" y="1738"/>
              <a:ext cx="92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66" name="Line 549"/>
            <p:cNvSpPr>
              <a:spLocks noChangeShapeType="1"/>
            </p:cNvSpPr>
            <p:nvPr/>
          </p:nvSpPr>
          <p:spPr bwMode="auto">
            <a:xfrm flipH="1">
              <a:off x="2764" y="1591"/>
              <a:ext cx="90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67" name="Line 550"/>
            <p:cNvSpPr>
              <a:spLocks noChangeShapeType="1"/>
            </p:cNvSpPr>
            <p:nvPr/>
          </p:nvSpPr>
          <p:spPr bwMode="auto">
            <a:xfrm flipH="1">
              <a:off x="2764" y="1443"/>
              <a:ext cx="90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68" name="Freeform 551"/>
            <p:cNvSpPr>
              <a:spLocks/>
            </p:cNvSpPr>
            <p:nvPr/>
          </p:nvSpPr>
          <p:spPr bwMode="auto">
            <a:xfrm>
              <a:off x="2380" y="832"/>
              <a:ext cx="47" cy="49"/>
            </a:xfrm>
            <a:custGeom>
              <a:avLst/>
              <a:gdLst>
                <a:gd name="T0" fmla="*/ 0 w 166"/>
                <a:gd name="T1" fmla="*/ 0 h 178"/>
                <a:gd name="T2" fmla="*/ 0 w 166"/>
                <a:gd name="T3" fmla="*/ 0 h 178"/>
                <a:gd name="T4" fmla="*/ 0 w 166"/>
                <a:gd name="T5" fmla="*/ 0 h 178"/>
                <a:gd name="T6" fmla="*/ 0 w 166"/>
                <a:gd name="T7" fmla="*/ 0 h 178"/>
                <a:gd name="T8" fmla="*/ 0 w 166"/>
                <a:gd name="T9" fmla="*/ 0 h 178"/>
                <a:gd name="T10" fmla="*/ 0 w 166"/>
                <a:gd name="T11" fmla="*/ 0 h 1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6"/>
                <a:gd name="T19" fmla="*/ 0 h 178"/>
                <a:gd name="T20" fmla="*/ 166 w 166"/>
                <a:gd name="T21" fmla="*/ 178 h 1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6" h="178">
                  <a:moveTo>
                    <a:pt x="0" y="89"/>
                  </a:moveTo>
                  <a:cubicBezTo>
                    <a:pt x="0" y="40"/>
                    <a:pt x="37" y="0"/>
                    <a:pt x="83" y="0"/>
                  </a:cubicBezTo>
                  <a:cubicBezTo>
                    <a:pt x="129" y="0"/>
                    <a:pt x="166" y="40"/>
                    <a:pt x="166" y="89"/>
                  </a:cubicBezTo>
                  <a:cubicBezTo>
                    <a:pt x="166" y="89"/>
                    <a:pt x="166" y="89"/>
                    <a:pt x="166" y="89"/>
                  </a:cubicBezTo>
                  <a:cubicBezTo>
                    <a:pt x="166" y="138"/>
                    <a:pt x="129" y="178"/>
                    <a:pt x="83" y="178"/>
                  </a:cubicBezTo>
                  <a:cubicBezTo>
                    <a:pt x="37" y="178"/>
                    <a:pt x="0" y="138"/>
                    <a:pt x="0" y="89"/>
                  </a:cubicBezTo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69" name="Freeform 552"/>
            <p:cNvSpPr>
              <a:spLocks/>
            </p:cNvSpPr>
            <p:nvPr/>
          </p:nvSpPr>
          <p:spPr bwMode="auto">
            <a:xfrm>
              <a:off x="2380" y="832"/>
              <a:ext cx="47" cy="49"/>
            </a:xfrm>
            <a:custGeom>
              <a:avLst/>
              <a:gdLst>
                <a:gd name="T0" fmla="*/ 0 w 47"/>
                <a:gd name="T1" fmla="*/ 25 h 49"/>
                <a:gd name="T2" fmla="*/ 24 w 47"/>
                <a:gd name="T3" fmla="*/ 0 h 49"/>
                <a:gd name="T4" fmla="*/ 47 w 47"/>
                <a:gd name="T5" fmla="*/ 25 h 49"/>
                <a:gd name="T6" fmla="*/ 47 w 47"/>
                <a:gd name="T7" fmla="*/ 25 h 49"/>
                <a:gd name="T8" fmla="*/ 24 w 47"/>
                <a:gd name="T9" fmla="*/ 49 h 49"/>
                <a:gd name="T10" fmla="*/ 0 w 47"/>
                <a:gd name="T11" fmla="*/ 25 h 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"/>
                <a:gd name="T19" fmla="*/ 0 h 49"/>
                <a:gd name="T20" fmla="*/ 47 w 47"/>
                <a:gd name="T21" fmla="*/ 49 h 4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" h="49">
                  <a:moveTo>
                    <a:pt x="0" y="25"/>
                  </a:moveTo>
                  <a:cubicBezTo>
                    <a:pt x="0" y="11"/>
                    <a:pt x="11" y="0"/>
                    <a:pt x="24" y="0"/>
                  </a:cubicBezTo>
                  <a:cubicBezTo>
                    <a:pt x="36" y="0"/>
                    <a:pt x="47" y="11"/>
                    <a:pt x="47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38"/>
                    <a:pt x="36" y="49"/>
                    <a:pt x="24" y="49"/>
                  </a:cubicBezTo>
                  <a:cubicBezTo>
                    <a:pt x="11" y="49"/>
                    <a:pt x="0" y="38"/>
                    <a:pt x="0" y="25"/>
                  </a:cubicBezTo>
                </a:path>
              </a:pathLst>
            </a:cu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70" name="Line 553"/>
            <p:cNvSpPr>
              <a:spLocks noChangeShapeType="1"/>
            </p:cNvSpPr>
            <p:nvPr/>
          </p:nvSpPr>
          <p:spPr bwMode="auto">
            <a:xfrm>
              <a:off x="2404" y="881"/>
              <a:ext cx="1" cy="463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71" name="Rectangle 554"/>
            <p:cNvSpPr>
              <a:spLocks noChangeArrowheads="1"/>
            </p:cNvSpPr>
            <p:nvPr/>
          </p:nvSpPr>
          <p:spPr bwMode="auto">
            <a:xfrm>
              <a:off x="2046" y="764"/>
              <a:ext cx="268" cy="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Component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72" name="Rectangle 555"/>
            <p:cNvSpPr>
              <a:spLocks noChangeArrowheads="1"/>
            </p:cNvSpPr>
            <p:nvPr/>
          </p:nvSpPr>
          <p:spPr bwMode="auto">
            <a:xfrm>
              <a:off x="2060" y="830"/>
              <a:ext cx="239" cy="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Reference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73" name="Freeform 556"/>
            <p:cNvSpPr>
              <a:spLocks/>
            </p:cNvSpPr>
            <p:nvPr/>
          </p:nvSpPr>
          <p:spPr bwMode="auto">
            <a:xfrm>
              <a:off x="2497" y="1362"/>
              <a:ext cx="279" cy="592"/>
            </a:xfrm>
            <a:custGeom>
              <a:avLst/>
              <a:gdLst>
                <a:gd name="T0" fmla="*/ 0 w 997"/>
                <a:gd name="T1" fmla="*/ 0 h 2148"/>
                <a:gd name="T2" fmla="*/ 0 w 997"/>
                <a:gd name="T3" fmla="*/ 0 h 2148"/>
                <a:gd name="T4" fmla="*/ 0 w 997"/>
                <a:gd name="T5" fmla="*/ 0 h 2148"/>
                <a:gd name="T6" fmla="*/ 0 w 997"/>
                <a:gd name="T7" fmla="*/ 0 h 2148"/>
                <a:gd name="T8" fmla="*/ 0 w 997"/>
                <a:gd name="T9" fmla="*/ 0 h 2148"/>
                <a:gd name="T10" fmla="*/ 0 w 997"/>
                <a:gd name="T11" fmla="*/ 0 h 2148"/>
                <a:gd name="T12" fmla="*/ 0 w 997"/>
                <a:gd name="T13" fmla="*/ 0 h 2148"/>
                <a:gd name="T14" fmla="*/ 0 w 997"/>
                <a:gd name="T15" fmla="*/ 0 h 2148"/>
                <a:gd name="T16" fmla="*/ 0 w 997"/>
                <a:gd name="T17" fmla="*/ 0 h 2148"/>
                <a:gd name="T18" fmla="*/ 0 w 997"/>
                <a:gd name="T19" fmla="*/ 0 h 2148"/>
                <a:gd name="T20" fmla="*/ 0 w 997"/>
                <a:gd name="T21" fmla="*/ 0 h 2148"/>
                <a:gd name="T22" fmla="*/ 0 w 997"/>
                <a:gd name="T23" fmla="*/ 0 h 21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97"/>
                <a:gd name="T37" fmla="*/ 0 h 2148"/>
                <a:gd name="T38" fmla="*/ 997 w 997"/>
                <a:gd name="T39" fmla="*/ 2148 h 21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97" h="2148">
                  <a:moveTo>
                    <a:pt x="997" y="226"/>
                  </a:moveTo>
                  <a:cubicBezTo>
                    <a:pt x="997" y="101"/>
                    <a:pt x="903" y="0"/>
                    <a:pt x="787" y="0"/>
                  </a:cubicBezTo>
                  <a:lnTo>
                    <a:pt x="210" y="0"/>
                  </a:lnTo>
                  <a:cubicBezTo>
                    <a:pt x="94" y="0"/>
                    <a:pt x="0" y="101"/>
                    <a:pt x="0" y="226"/>
                  </a:cubicBezTo>
                  <a:lnTo>
                    <a:pt x="0" y="1922"/>
                  </a:lnTo>
                  <a:cubicBezTo>
                    <a:pt x="0" y="2047"/>
                    <a:pt x="94" y="2148"/>
                    <a:pt x="210" y="2148"/>
                  </a:cubicBezTo>
                  <a:lnTo>
                    <a:pt x="787" y="2148"/>
                  </a:lnTo>
                  <a:cubicBezTo>
                    <a:pt x="903" y="2148"/>
                    <a:pt x="997" y="2047"/>
                    <a:pt x="997" y="1922"/>
                  </a:cubicBezTo>
                  <a:lnTo>
                    <a:pt x="997" y="226"/>
                  </a:lnTo>
                  <a:close/>
                </a:path>
              </a:pathLst>
            </a:custGeom>
            <a:solidFill>
              <a:srgbClr val="FFC6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74" name="Freeform 557"/>
            <p:cNvSpPr>
              <a:spLocks/>
            </p:cNvSpPr>
            <p:nvPr/>
          </p:nvSpPr>
          <p:spPr bwMode="auto">
            <a:xfrm>
              <a:off x="2497" y="1362"/>
              <a:ext cx="279" cy="592"/>
            </a:xfrm>
            <a:custGeom>
              <a:avLst/>
              <a:gdLst>
                <a:gd name="T0" fmla="*/ 0 w 997"/>
                <a:gd name="T1" fmla="*/ 0 h 2148"/>
                <a:gd name="T2" fmla="*/ 0 w 997"/>
                <a:gd name="T3" fmla="*/ 0 h 2148"/>
                <a:gd name="T4" fmla="*/ 0 w 997"/>
                <a:gd name="T5" fmla="*/ 0 h 2148"/>
                <a:gd name="T6" fmla="*/ 0 w 997"/>
                <a:gd name="T7" fmla="*/ 0 h 2148"/>
                <a:gd name="T8" fmla="*/ 0 w 997"/>
                <a:gd name="T9" fmla="*/ 0 h 2148"/>
                <a:gd name="T10" fmla="*/ 0 w 997"/>
                <a:gd name="T11" fmla="*/ 0 h 2148"/>
                <a:gd name="T12" fmla="*/ 0 w 997"/>
                <a:gd name="T13" fmla="*/ 0 h 2148"/>
                <a:gd name="T14" fmla="*/ 0 w 997"/>
                <a:gd name="T15" fmla="*/ 0 h 2148"/>
                <a:gd name="T16" fmla="*/ 0 w 997"/>
                <a:gd name="T17" fmla="*/ 0 h 2148"/>
                <a:gd name="T18" fmla="*/ 0 w 997"/>
                <a:gd name="T19" fmla="*/ 0 h 2148"/>
                <a:gd name="T20" fmla="*/ 0 w 997"/>
                <a:gd name="T21" fmla="*/ 0 h 2148"/>
                <a:gd name="T22" fmla="*/ 0 w 997"/>
                <a:gd name="T23" fmla="*/ 0 h 21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97"/>
                <a:gd name="T37" fmla="*/ 0 h 2148"/>
                <a:gd name="T38" fmla="*/ 997 w 997"/>
                <a:gd name="T39" fmla="*/ 2148 h 21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97" h="2148">
                  <a:moveTo>
                    <a:pt x="997" y="226"/>
                  </a:moveTo>
                  <a:cubicBezTo>
                    <a:pt x="997" y="101"/>
                    <a:pt x="903" y="0"/>
                    <a:pt x="787" y="0"/>
                  </a:cubicBezTo>
                  <a:lnTo>
                    <a:pt x="210" y="0"/>
                  </a:lnTo>
                  <a:cubicBezTo>
                    <a:pt x="94" y="0"/>
                    <a:pt x="0" y="101"/>
                    <a:pt x="0" y="226"/>
                  </a:cubicBezTo>
                  <a:lnTo>
                    <a:pt x="0" y="1922"/>
                  </a:lnTo>
                  <a:cubicBezTo>
                    <a:pt x="0" y="2047"/>
                    <a:pt x="94" y="2148"/>
                    <a:pt x="210" y="2148"/>
                  </a:cubicBezTo>
                  <a:lnTo>
                    <a:pt x="787" y="2148"/>
                  </a:lnTo>
                  <a:cubicBezTo>
                    <a:pt x="903" y="2148"/>
                    <a:pt x="997" y="2047"/>
                    <a:pt x="997" y="1922"/>
                  </a:cubicBezTo>
                  <a:lnTo>
                    <a:pt x="997" y="226"/>
                  </a:lnTo>
                  <a:close/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75" name="Rectangle 558"/>
            <p:cNvSpPr>
              <a:spLocks noChangeArrowheads="1"/>
            </p:cNvSpPr>
            <p:nvPr/>
          </p:nvSpPr>
          <p:spPr bwMode="auto">
            <a:xfrm rot="-5400000">
              <a:off x="2626" y="1850"/>
              <a:ext cx="34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76" name="Rectangle 559"/>
            <p:cNvSpPr>
              <a:spLocks noChangeArrowheads="1"/>
            </p:cNvSpPr>
            <p:nvPr/>
          </p:nvSpPr>
          <p:spPr bwMode="auto">
            <a:xfrm rot="-5400000">
              <a:off x="2630" y="1814"/>
              <a:ext cx="26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o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77" name="Rectangle 560"/>
            <p:cNvSpPr>
              <a:spLocks noChangeArrowheads="1"/>
            </p:cNvSpPr>
            <p:nvPr/>
          </p:nvSpPr>
          <p:spPr bwMode="auto">
            <a:xfrm rot="-5400000">
              <a:off x="2623" y="1775"/>
              <a:ext cx="41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m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78" name="Rectangle 561"/>
            <p:cNvSpPr>
              <a:spLocks noChangeArrowheads="1"/>
            </p:cNvSpPr>
            <p:nvPr/>
          </p:nvSpPr>
          <p:spPr bwMode="auto">
            <a:xfrm rot="-5400000">
              <a:off x="2630" y="1733"/>
              <a:ext cx="27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p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79" name="Rectangle 562"/>
            <p:cNvSpPr>
              <a:spLocks noChangeArrowheads="1"/>
            </p:cNvSpPr>
            <p:nvPr/>
          </p:nvSpPr>
          <p:spPr bwMode="auto">
            <a:xfrm rot="-5400000">
              <a:off x="2634" y="1705"/>
              <a:ext cx="27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o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80" name="Rectangle 563"/>
            <p:cNvSpPr>
              <a:spLocks noChangeArrowheads="1"/>
            </p:cNvSpPr>
            <p:nvPr/>
          </p:nvSpPr>
          <p:spPr bwMode="auto">
            <a:xfrm rot="-5400000">
              <a:off x="2630" y="1671"/>
              <a:ext cx="26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81" name="Rectangle 564"/>
            <p:cNvSpPr>
              <a:spLocks noChangeArrowheads="1"/>
            </p:cNvSpPr>
            <p:nvPr/>
          </p:nvSpPr>
          <p:spPr bwMode="auto">
            <a:xfrm rot="-5400000">
              <a:off x="2630" y="1642"/>
              <a:ext cx="26" cy="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82" name="Rectangle 565"/>
            <p:cNvSpPr>
              <a:spLocks noChangeArrowheads="1"/>
            </p:cNvSpPr>
            <p:nvPr/>
          </p:nvSpPr>
          <p:spPr bwMode="auto">
            <a:xfrm rot="-5400000">
              <a:off x="2634" y="1611"/>
              <a:ext cx="27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83" name="Rectangle 566"/>
            <p:cNvSpPr>
              <a:spLocks noChangeArrowheads="1"/>
            </p:cNvSpPr>
            <p:nvPr/>
          </p:nvSpPr>
          <p:spPr bwMode="auto">
            <a:xfrm rot="-5400000">
              <a:off x="2635" y="1588"/>
              <a:ext cx="13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84" name="Rectangle 567"/>
            <p:cNvSpPr>
              <a:spLocks noChangeArrowheads="1"/>
            </p:cNvSpPr>
            <p:nvPr/>
          </p:nvSpPr>
          <p:spPr bwMode="auto">
            <a:xfrm rot="-5400000">
              <a:off x="2635" y="1575"/>
              <a:ext cx="14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700" i="0">
                  <a:solidFill>
                    <a:srgbClr val="000000"/>
                  </a:solidFill>
                  <a:ea typeface="宋体" pitchFamily="2" charset="-122"/>
                </a:rPr>
                <a:t> </a:t>
              </a:r>
              <a:endParaRPr lang="zh-CN" altLang="en-US" i="0">
                <a:ea typeface="宋体" pitchFamily="2" charset="-122"/>
              </a:endParaRPr>
            </a:p>
          </p:txBody>
        </p:sp>
        <p:sp>
          <p:nvSpPr>
            <p:cNvPr id="114785" name="Rectangle 568"/>
            <p:cNvSpPr>
              <a:spLocks noChangeArrowheads="1"/>
            </p:cNvSpPr>
            <p:nvPr/>
          </p:nvSpPr>
          <p:spPr bwMode="auto">
            <a:xfrm rot="-5400000">
              <a:off x="2626" y="1544"/>
              <a:ext cx="35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C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86" name="Rectangle 569"/>
            <p:cNvSpPr>
              <a:spLocks noChangeArrowheads="1"/>
            </p:cNvSpPr>
            <p:nvPr/>
          </p:nvSpPr>
          <p:spPr bwMode="auto">
            <a:xfrm rot="-5400000">
              <a:off x="2630" y="1510"/>
              <a:ext cx="27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o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87" name="Rectangle 570"/>
            <p:cNvSpPr>
              <a:spLocks noChangeArrowheads="1"/>
            </p:cNvSpPr>
            <p:nvPr/>
          </p:nvSpPr>
          <p:spPr bwMode="auto">
            <a:xfrm rot="-5400000">
              <a:off x="2630" y="1479"/>
              <a:ext cx="26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n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88" name="Rectangle 571"/>
            <p:cNvSpPr>
              <a:spLocks noChangeArrowheads="1"/>
            </p:cNvSpPr>
            <p:nvPr/>
          </p:nvSpPr>
          <p:spPr bwMode="auto">
            <a:xfrm rot="-5400000">
              <a:off x="2635" y="1456"/>
              <a:ext cx="13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89" name="Rectangle 572"/>
            <p:cNvSpPr>
              <a:spLocks noChangeArrowheads="1"/>
            </p:cNvSpPr>
            <p:nvPr/>
          </p:nvSpPr>
          <p:spPr bwMode="auto">
            <a:xfrm rot="-5400000">
              <a:off x="2630" y="1435"/>
              <a:ext cx="26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e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90" name="Rectangle 573"/>
            <p:cNvSpPr>
              <a:spLocks noChangeArrowheads="1"/>
            </p:cNvSpPr>
            <p:nvPr/>
          </p:nvSpPr>
          <p:spPr bwMode="auto">
            <a:xfrm rot="-5400000">
              <a:off x="2632" y="1406"/>
              <a:ext cx="24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x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91" name="Rectangle 574"/>
            <p:cNvSpPr>
              <a:spLocks noChangeArrowheads="1"/>
            </p:cNvSpPr>
            <p:nvPr/>
          </p:nvSpPr>
          <p:spPr bwMode="auto">
            <a:xfrm rot="-5400000">
              <a:off x="2635" y="1382"/>
              <a:ext cx="13" cy="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700" i="0">
                  <a:solidFill>
                    <a:srgbClr val="000000"/>
                  </a:solidFill>
                  <a:ea typeface="宋体" pitchFamily="2" charset="-122"/>
                </a:rPr>
                <a:t>t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92" name="Freeform 575"/>
            <p:cNvSpPr>
              <a:spLocks/>
            </p:cNvSpPr>
            <p:nvPr/>
          </p:nvSpPr>
          <p:spPr bwMode="auto">
            <a:xfrm>
              <a:off x="128" y="2201"/>
              <a:ext cx="2838" cy="187"/>
            </a:xfrm>
            <a:custGeom>
              <a:avLst/>
              <a:gdLst>
                <a:gd name="T0" fmla="*/ 0 w 10158"/>
                <a:gd name="T1" fmla="*/ 0 h 678"/>
                <a:gd name="T2" fmla="*/ 0 w 10158"/>
                <a:gd name="T3" fmla="*/ 0 h 678"/>
                <a:gd name="T4" fmla="*/ 0 w 10158"/>
                <a:gd name="T5" fmla="*/ 0 h 678"/>
                <a:gd name="T6" fmla="*/ 0 w 10158"/>
                <a:gd name="T7" fmla="*/ 0 h 678"/>
                <a:gd name="T8" fmla="*/ 0 w 10158"/>
                <a:gd name="T9" fmla="*/ 0 h 678"/>
                <a:gd name="T10" fmla="*/ 0 w 10158"/>
                <a:gd name="T11" fmla="*/ 0 h 6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158"/>
                <a:gd name="T19" fmla="*/ 0 h 678"/>
                <a:gd name="T20" fmla="*/ 10158 w 10158"/>
                <a:gd name="T21" fmla="*/ 678 h 6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158" h="678">
                  <a:moveTo>
                    <a:pt x="0" y="339"/>
                  </a:moveTo>
                  <a:cubicBezTo>
                    <a:pt x="0" y="151"/>
                    <a:pt x="2274" y="0"/>
                    <a:pt x="5079" y="0"/>
                  </a:cubicBezTo>
                  <a:cubicBezTo>
                    <a:pt x="7884" y="0"/>
                    <a:pt x="10158" y="151"/>
                    <a:pt x="10158" y="339"/>
                  </a:cubicBezTo>
                  <a:cubicBezTo>
                    <a:pt x="10158" y="339"/>
                    <a:pt x="10158" y="339"/>
                    <a:pt x="10158" y="339"/>
                  </a:cubicBezTo>
                  <a:cubicBezTo>
                    <a:pt x="10158" y="526"/>
                    <a:pt x="7884" y="678"/>
                    <a:pt x="5079" y="678"/>
                  </a:cubicBezTo>
                  <a:cubicBezTo>
                    <a:pt x="2274" y="678"/>
                    <a:pt x="0" y="526"/>
                    <a:pt x="0" y="339"/>
                  </a:cubicBezTo>
                </a:path>
              </a:pathLst>
            </a:custGeom>
            <a:solidFill>
              <a:srgbClr val="FFC6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93" name="Freeform 576"/>
            <p:cNvSpPr>
              <a:spLocks/>
            </p:cNvSpPr>
            <p:nvPr/>
          </p:nvSpPr>
          <p:spPr bwMode="auto">
            <a:xfrm>
              <a:off x="128" y="2201"/>
              <a:ext cx="2838" cy="187"/>
            </a:xfrm>
            <a:custGeom>
              <a:avLst/>
              <a:gdLst>
                <a:gd name="T0" fmla="*/ 0 w 2838"/>
                <a:gd name="T1" fmla="*/ 93 h 187"/>
                <a:gd name="T2" fmla="*/ 1419 w 2838"/>
                <a:gd name="T3" fmla="*/ 0 h 187"/>
                <a:gd name="T4" fmla="*/ 2838 w 2838"/>
                <a:gd name="T5" fmla="*/ 93 h 187"/>
                <a:gd name="T6" fmla="*/ 2838 w 2838"/>
                <a:gd name="T7" fmla="*/ 93 h 187"/>
                <a:gd name="T8" fmla="*/ 1419 w 2838"/>
                <a:gd name="T9" fmla="*/ 187 h 187"/>
                <a:gd name="T10" fmla="*/ 0 w 2838"/>
                <a:gd name="T11" fmla="*/ 93 h 1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38"/>
                <a:gd name="T19" fmla="*/ 0 h 187"/>
                <a:gd name="T20" fmla="*/ 2838 w 2838"/>
                <a:gd name="T21" fmla="*/ 187 h 1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38" h="187">
                  <a:moveTo>
                    <a:pt x="0" y="93"/>
                  </a:moveTo>
                  <a:cubicBezTo>
                    <a:pt x="0" y="41"/>
                    <a:pt x="635" y="0"/>
                    <a:pt x="1419" y="0"/>
                  </a:cubicBezTo>
                  <a:cubicBezTo>
                    <a:pt x="2203" y="0"/>
                    <a:pt x="2838" y="41"/>
                    <a:pt x="2838" y="93"/>
                  </a:cubicBezTo>
                  <a:cubicBezTo>
                    <a:pt x="2838" y="93"/>
                    <a:pt x="2838" y="93"/>
                    <a:pt x="2838" y="93"/>
                  </a:cubicBezTo>
                  <a:cubicBezTo>
                    <a:pt x="2838" y="145"/>
                    <a:pt x="2203" y="187"/>
                    <a:pt x="1419" y="187"/>
                  </a:cubicBezTo>
                  <a:cubicBezTo>
                    <a:pt x="635" y="187"/>
                    <a:pt x="0" y="145"/>
                    <a:pt x="0" y="93"/>
                  </a:cubicBez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94" name="Rectangle 577"/>
            <p:cNvSpPr>
              <a:spLocks noChangeArrowheads="1"/>
            </p:cNvSpPr>
            <p:nvPr/>
          </p:nvSpPr>
          <p:spPr bwMode="auto">
            <a:xfrm>
              <a:off x="423" y="2912"/>
              <a:ext cx="783" cy="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900" b="1" i="0">
                  <a:solidFill>
                    <a:srgbClr val="000000"/>
                  </a:solidFill>
                  <a:ea typeface="宋体" pitchFamily="2" charset="-122"/>
                </a:rPr>
                <a:t>COMPONENT SERVER 1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95" name="Rectangle 578"/>
            <p:cNvSpPr>
              <a:spLocks noChangeArrowheads="1"/>
            </p:cNvSpPr>
            <p:nvPr/>
          </p:nvSpPr>
          <p:spPr bwMode="auto">
            <a:xfrm>
              <a:off x="2033" y="2912"/>
              <a:ext cx="783" cy="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900" b="1" i="0">
                  <a:solidFill>
                    <a:srgbClr val="000000"/>
                  </a:solidFill>
                  <a:ea typeface="宋体" pitchFamily="2" charset="-122"/>
                </a:rPr>
                <a:t>COMPONENT SERVER 2</a:t>
              </a:r>
              <a:endParaRPr lang="en-US" altLang="zh-CN" i="0">
                <a:ea typeface="宋体" pitchFamily="2" charset="-122"/>
              </a:endParaRPr>
            </a:p>
          </p:txBody>
        </p:sp>
        <p:sp>
          <p:nvSpPr>
            <p:cNvPr id="114796" name="Freeform 579"/>
            <p:cNvSpPr>
              <a:spLocks/>
            </p:cNvSpPr>
            <p:nvPr/>
          </p:nvSpPr>
          <p:spPr bwMode="auto">
            <a:xfrm>
              <a:off x="1530" y="2048"/>
              <a:ext cx="118" cy="561"/>
            </a:xfrm>
            <a:custGeom>
              <a:avLst/>
              <a:gdLst>
                <a:gd name="T0" fmla="*/ 0 w 118"/>
                <a:gd name="T1" fmla="*/ 0 h 561"/>
                <a:gd name="T2" fmla="*/ 59 w 118"/>
                <a:gd name="T3" fmla="*/ 241 h 561"/>
                <a:gd name="T4" fmla="*/ 0 w 118"/>
                <a:gd name="T5" fmla="*/ 321 h 561"/>
                <a:gd name="T6" fmla="*/ 59 w 118"/>
                <a:gd name="T7" fmla="*/ 561 h 561"/>
                <a:gd name="T8" fmla="*/ 118 w 118"/>
                <a:gd name="T9" fmla="*/ 561 h 561"/>
                <a:gd name="T10" fmla="*/ 59 w 118"/>
                <a:gd name="T11" fmla="*/ 321 h 561"/>
                <a:gd name="T12" fmla="*/ 118 w 118"/>
                <a:gd name="T13" fmla="*/ 241 h 561"/>
                <a:gd name="T14" fmla="*/ 59 w 118"/>
                <a:gd name="T15" fmla="*/ 0 h 561"/>
                <a:gd name="T16" fmla="*/ 0 w 118"/>
                <a:gd name="T17" fmla="*/ 0 h 5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8"/>
                <a:gd name="T28" fmla="*/ 0 h 561"/>
                <a:gd name="T29" fmla="*/ 118 w 118"/>
                <a:gd name="T30" fmla="*/ 561 h 5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8" h="561">
                  <a:moveTo>
                    <a:pt x="0" y="0"/>
                  </a:moveTo>
                  <a:lnTo>
                    <a:pt x="59" y="241"/>
                  </a:lnTo>
                  <a:lnTo>
                    <a:pt x="0" y="321"/>
                  </a:lnTo>
                  <a:lnTo>
                    <a:pt x="59" y="561"/>
                  </a:lnTo>
                  <a:lnTo>
                    <a:pt x="118" y="561"/>
                  </a:lnTo>
                  <a:lnTo>
                    <a:pt x="59" y="321"/>
                  </a:lnTo>
                  <a:lnTo>
                    <a:pt x="118" y="241"/>
                  </a:lnTo>
                  <a:lnTo>
                    <a:pt x="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97" name="Freeform 580"/>
            <p:cNvSpPr>
              <a:spLocks/>
            </p:cNvSpPr>
            <p:nvPr/>
          </p:nvSpPr>
          <p:spPr bwMode="auto">
            <a:xfrm>
              <a:off x="1530" y="2048"/>
              <a:ext cx="118" cy="561"/>
            </a:xfrm>
            <a:custGeom>
              <a:avLst/>
              <a:gdLst>
                <a:gd name="T0" fmla="*/ 0 w 118"/>
                <a:gd name="T1" fmla="*/ 0 h 561"/>
                <a:gd name="T2" fmla="*/ 59 w 118"/>
                <a:gd name="T3" fmla="*/ 241 h 561"/>
                <a:gd name="T4" fmla="*/ 0 w 118"/>
                <a:gd name="T5" fmla="*/ 321 h 561"/>
                <a:gd name="T6" fmla="*/ 59 w 118"/>
                <a:gd name="T7" fmla="*/ 561 h 561"/>
                <a:gd name="T8" fmla="*/ 118 w 118"/>
                <a:gd name="T9" fmla="*/ 561 h 561"/>
                <a:gd name="T10" fmla="*/ 59 w 118"/>
                <a:gd name="T11" fmla="*/ 321 h 561"/>
                <a:gd name="T12" fmla="*/ 118 w 118"/>
                <a:gd name="T13" fmla="*/ 241 h 561"/>
                <a:gd name="T14" fmla="*/ 59 w 118"/>
                <a:gd name="T15" fmla="*/ 0 h 561"/>
                <a:gd name="T16" fmla="*/ 0 w 118"/>
                <a:gd name="T17" fmla="*/ 0 h 5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8"/>
                <a:gd name="T28" fmla="*/ 0 h 561"/>
                <a:gd name="T29" fmla="*/ 118 w 118"/>
                <a:gd name="T30" fmla="*/ 561 h 5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8" h="561">
                  <a:moveTo>
                    <a:pt x="0" y="0"/>
                  </a:moveTo>
                  <a:lnTo>
                    <a:pt x="59" y="241"/>
                  </a:lnTo>
                  <a:lnTo>
                    <a:pt x="0" y="321"/>
                  </a:lnTo>
                  <a:lnTo>
                    <a:pt x="59" y="561"/>
                  </a:lnTo>
                  <a:lnTo>
                    <a:pt x="118" y="561"/>
                  </a:lnTo>
                  <a:lnTo>
                    <a:pt x="59" y="321"/>
                  </a:lnTo>
                  <a:lnTo>
                    <a:pt x="118" y="241"/>
                  </a:lnTo>
                  <a:lnTo>
                    <a:pt x="5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rnd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98" name="Freeform 581"/>
            <p:cNvSpPr>
              <a:spLocks/>
            </p:cNvSpPr>
            <p:nvPr/>
          </p:nvSpPr>
          <p:spPr bwMode="auto">
            <a:xfrm>
              <a:off x="1589" y="2048"/>
              <a:ext cx="59" cy="561"/>
            </a:xfrm>
            <a:custGeom>
              <a:avLst/>
              <a:gdLst>
                <a:gd name="T0" fmla="*/ 0 w 59"/>
                <a:gd name="T1" fmla="*/ 0 h 561"/>
                <a:gd name="T2" fmla="*/ 59 w 59"/>
                <a:gd name="T3" fmla="*/ 241 h 561"/>
                <a:gd name="T4" fmla="*/ 0 w 59"/>
                <a:gd name="T5" fmla="*/ 321 h 561"/>
                <a:gd name="T6" fmla="*/ 59 w 59"/>
                <a:gd name="T7" fmla="*/ 561 h 56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9"/>
                <a:gd name="T13" fmla="*/ 0 h 561"/>
                <a:gd name="T14" fmla="*/ 59 w 59"/>
                <a:gd name="T15" fmla="*/ 561 h 56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9" h="561">
                  <a:moveTo>
                    <a:pt x="0" y="0"/>
                  </a:moveTo>
                  <a:lnTo>
                    <a:pt x="59" y="241"/>
                  </a:lnTo>
                  <a:lnTo>
                    <a:pt x="0" y="321"/>
                  </a:lnTo>
                  <a:lnTo>
                    <a:pt x="59" y="561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799" name="Freeform 582"/>
            <p:cNvSpPr>
              <a:spLocks/>
            </p:cNvSpPr>
            <p:nvPr/>
          </p:nvSpPr>
          <p:spPr bwMode="auto">
            <a:xfrm>
              <a:off x="1530" y="2048"/>
              <a:ext cx="59" cy="561"/>
            </a:xfrm>
            <a:custGeom>
              <a:avLst/>
              <a:gdLst>
                <a:gd name="T0" fmla="*/ 0 w 59"/>
                <a:gd name="T1" fmla="*/ 0 h 561"/>
                <a:gd name="T2" fmla="*/ 59 w 59"/>
                <a:gd name="T3" fmla="*/ 241 h 561"/>
                <a:gd name="T4" fmla="*/ 0 w 59"/>
                <a:gd name="T5" fmla="*/ 321 h 561"/>
                <a:gd name="T6" fmla="*/ 59 w 59"/>
                <a:gd name="T7" fmla="*/ 561 h 56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9"/>
                <a:gd name="T13" fmla="*/ 0 h 561"/>
                <a:gd name="T14" fmla="*/ 59 w 59"/>
                <a:gd name="T15" fmla="*/ 561 h 56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9" h="561">
                  <a:moveTo>
                    <a:pt x="0" y="0"/>
                  </a:moveTo>
                  <a:lnTo>
                    <a:pt x="59" y="241"/>
                  </a:lnTo>
                  <a:lnTo>
                    <a:pt x="0" y="321"/>
                  </a:lnTo>
                  <a:lnTo>
                    <a:pt x="59" y="561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14800" name="Rectangle 583"/>
            <p:cNvSpPr>
              <a:spLocks noChangeArrowheads="1"/>
            </p:cNvSpPr>
            <p:nvPr/>
          </p:nvSpPr>
          <p:spPr bwMode="auto">
            <a:xfrm>
              <a:off x="1349" y="2233"/>
              <a:ext cx="193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200" i="0">
                  <a:solidFill>
                    <a:srgbClr val="000000"/>
                  </a:solidFill>
                  <a:ea typeface="宋体" pitchFamily="2" charset="-122"/>
                </a:rPr>
                <a:t>ORB</a:t>
              </a:r>
              <a:endParaRPr lang="en-US" altLang="zh-CN" i="0">
                <a:ea typeface="宋体" pitchFamily="2" charset="-122"/>
              </a:endParaRPr>
            </a:p>
          </p:txBody>
        </p:sp>
      </p:grpSp>
      <p:sp>
        <p:nvSpPr>
          <p:cNvPr id="114693" name="Rectangle 585"/>
          <p:cNvSpPr>
            <a:spLocks noChangeArrowheads="1"/>
          </p:cNvSpPr>
          <p:nvPr/>
        </p:nvSpPr>
        <p:spPr bwMode="auto">
          <a:xfrm>
            <a:off x="0" y="5405438"/>
            <a:ext cx="7881938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6213" indent="-176213">
              <a:spcBef>
                <a:spcPct val="2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Uses </a:t>
            </a:r>
            <a:r>
              <a:rPr lang="en-US" altLang="zh-CN" sz="2000">
                <a:ea typeface="宋体" pitchFamily="2" charset="-122"/>
              </a:rPr>
              <a:t>callbacks</a:t>
            </a:r>
            <a:r>
              <a:rPr lang="en-US" altLang="zh-CN" sz="2000" i="0">
                <a:ea typeface="宋体" pitchFamily="2" charset="-122"/>
              </a:rPr>
              <a:t> to manage component instances </a:t>
            </a:r>
          </a:p>
          <a:p>
            <a:pPr marL="519113" lvl="1" indent="-176213">
              <a:spcBef>
                <a:spcPct val="2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e.g., session states, activation, deactivation, etc.</a:t>
            </a:r>
            <a:endParaRPr lang="zh-CN" altLang="en-US" sz="2000" i="0"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Overview of CORBA 2.x Standard</a:t>
            </a:r>
          </a:p>
        </p:txBody>
      </p:sp>
      <p:sp>
        <p:nvSpPr>
          <p:cNvPr id="80899" name="Rectangle 4"/>
          <p:cNvSpPr>
            <a:spLocks noChangeArrowheads="1"/>
          </p:cNvSpPr>
          <p:nvPr/>
        </p:nvSpPr>
        <p:spPr bwMode="auto">
          <a:xfrm>
            <a:off x="71438" y="990600"/>
            <a:ext cx="8958262" cy="9763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5888" indent="-115888">
              <a:spcBef>
                <a:spcPct val="0"/>
              </a:spcBef>
              <a:buFontTx/>
              <a:buChar char="•"/>
            </a:pPr>
            <a:r>
              <a:rPr lang="en-US" altLang="zh-CN" sz="2000" i="0">
                <a:latin typeface="Arial Unicode MS" pitchFamily="34" charset="-128"/>
                <a:ea typeface="宋体" pitchFamily="2" charset="-122"/>
              </a:rPr>
              <a:t>CORBA 2.x is DOC middleware that shields applications from </a:t>
            </a:r>
            <a:r>
              <a:rPr lang="en-US" altLang="zh-CN" sz="2000">
                <a:latin typeface="Arial Unicode MS" pitchFamily="34" charset="-128"/>
                <a:ea typeface="宋体" pitchFamily="2" charset="-122"/>
              </a:rPr>
              <a:t>dependencies </a:t>
            </a:r>
            <a:r>
              <a:rPr lang="en-US" altLang="zh-CN" sz="2000" i="0">
                <a:latin typeface="Arial Unicode MS" pitchFamily="34" charset="-128"/>
                <a:ea typeface="宋体" pitchFamily="2" charset="-122"/>
              </a:rPr>
              <a:t>on heterogeneous platforms</a:t>
            </a:r>
          </a:p>
          <a:p>
            <a:pPr marL="339725" lvl="1" indent="-109538">
              <a:spcBef>
                <a:spcPct val="0"/>
              </a:spcBef>
              <a:buFontTx/>
              <a:buChar char="•"/>
            </a:pPr>
            <a:r>
              <a:rPr lang="en-US" altLang="zh-CN">
                <a:latin typeface="Arial Unicode MS" pitchFamily="34" charset="-128"/>
                <a:ea typeface="宋体" pitchFamily="2" charset="-122"/>
              </a:rPr>
              <a:t>e.g.,</a:t>
            </a:r>
            <a:r>
              <a:rPr lang="en-US" altLang="zh-CN" i="0">
                <a:latin typeface="Arial Unicode MS" pitchFamily="34" charset="-128"/>
                <a:ea typeface="宋体" pitchFamily="2" charset="-122"/>
              </a:rPr>
              <a:t> languages, operating systems, networking protocols, hardware</a:t>
            </a:r>
          </a:p>
        </p:txBody>
      </p:sp>
      <p:sp>
        <p:nvSpPr>
          <p:cNvPr id="80900" name="Rectangle 5"/>
          <p:cNvSpPr>
            <a:spLocks noChangeArrowheads="1"/>
          </p:cNvSpPr>
          <p:nvPr/>
        </p:nvSpPr>
        <p:spPr bwMode="auto">
          <a:xfrm>
            <a:off x="5356225" y="2105025"/>
            <a:ext cx="3778250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marL="115888" indent="-115888">
              <a:buClr>
                <a:schemeClr val="tx1"/>
              </a:buClr>
              <a:buFontTx/>
              <a:buChar char="•"/>
            </a:pPr>
            <a:r>
              <a:rPr lang="en-US" altLang="zh-CN" i="0">
                <a:ea typeface="宋体" pitchFamily="2" charset="-122"/>
              </a:rPr>
              <a:t>CORBA 2.x automates</a:t>
            </a:r>
          </a:p>
          <a:p>
            <a:pPr marL="400050" lvl="1" indent="-166688">
              <a:buClr>
                <a:schemeClr val="tx1"/>
              </a:buClr>
              <a:buSzPct val="80000"/>
              <a:buFont typeface="Arial" charset="0"/>
              <a:buChar char="–"/>
            </a:pPr>
            <a:r>
              <a:rPr lang="en-US" altLang="zh-CN" i="0">
                <a:ea typeface="宋体" pitchFamily="2" charset="-122"/>
              </a:rPr>
              <a:t>Object location </a:t>
            </a:r>
          </a:p>
          <a:p>
            <a:pPr marL="400050" lvl="1" indent="-166688">
              <a:buClr>
                <a:schemeClr val="tx1"/>
              </a:buClr>
              <a:buSzPct val="80000"/>
              <a:buFont typeface="Arial" charset="0"/>
              <a:buChar char="–"/>
            </a:pPr>
            <a:r>
              <a:rPr lang="en-US" altLang="zh-CN" i="0">
                <a:ea typeface="宋体" pitchFamily="2" charset="-122"/>
              </a:rPr>
              <a:t>Connection &amp; memory mgmt.</a:t>
            </a:r>
          </a:p>
          <a:p>
            <a:pPr marL="400050" lvl="1" indent="-166688">
              <a:buClr>
                <a:schemeClr val="tx1"/>
              </a:buClr>
              <a:buSzPct val="80000"/>
              <a:buFont typeface="Arial" charset="0"/>
              <a:buChar char="–"/>
            </a:pPr>
            <a:r>
              <a:rPr lang="en-US" altLang="zh-CN" i="0">
                <a:ea typeface="宋体" pitchFamily="2" charset="-122"/>
              </a:rPr>
              <a:t>Parameter (de)marshaling</a:t>
            </a:r>
          </a:p>
          <a:p>
            <a:pPr marL="400050" lvl="1" indent="-166688">
              <a:buClr>
                <a:schemeClr val="tx1"/>
              </a:buClr>
              <a:buSzPct val="80000"/>
              <a:buFont typeface="Arial" charset="0"/>
              <a:buChar char="–"/>
            </a:pPr>
            <a:r>
              <a:rPr lang="en-US" altLang="zh-CN" i="0">
                <a:ea typeface="宋体" pitchFamily="2" charset="-122"/>
              </a:rPr>
              <a:t>Event &amp; request   demultiplexing</a:t>
            </a:r>
          </a:p>
          <a:p>
            <a:pPr marL="400050" lvl="1" indent="-166688">
              <a:buClr>
                <a:schemeClr val="tx1"/>
              </a:buClr>
              <a:buSzPct val="80000"/>
              <a:buFont typeface="Arial" charset="0"/>
              <a:buChar char="–"/>
            </a:pPr>
            <a:r>
              <a:rPr lang="en-US" altLang="zh-CN" i="0">
                <a:ea typeface="宋体" pitchFamily="2" charset="-122"/>
              </a:rPr>
              <a:t>Error handling &amp; fault tolerance</a:t>
            </a:r>
          </a:p>
          <a:p>
            <a:pPr marL="400050" lvl="1" indent="-166688">
              <a:buClr>
                <a:schemeClr val="tx1"/>
              </a:buClr>
              <a:buSzPct val="80000"/>
              <a:buFont typeface="Arial" charset="0"/>
              <a:buChar char="–"/>
            </a:pPr>
            <a:r>
              <a:rPr lang="en-US" altLang="zh-CN" i="0">
                <a:ea typeface="宋体" pitchFamily="2" charset="-122"/>
              </a:rPr>
              <a:t>Object/server activation</a:t>
            </a:r>
          </a:p>
          <a:p>
            <a:pPr marL="400050" lvl="1" indent="-166688">
              <a:buClr>
                <a:schemeClr val="tx1"/>
              </a:buClr>
              <a:buSzPct val="80000"/>
              <a:buFont typeface="Arial" charset="0"/>
              <a:buChar char="–"/>
            </a:pPr>
            <a:r>
              <a:rPr lang="en-US" altLang="zh-CN" i="0">
                <a:ea typeface="宋体" pitchFamily="2" charset="-122"/>
              </a:rPr>
              <a:t>Concurrency &amp; synchronization</a:t>
            </a:r>
          </a:p>
          <a:p>
            <a:pPr marL="400050" lvl="1" indent="-166688">
              <a:buClr>
                <a:schemeClr val="tx1"/>
              </a:buClr>
              <a:buSzPct val="80000"/>
              <a:buFont typeface="Arial" charset="0"/>
              <a:buChar char="–"/>
            </a:pPr>
            <a:r>
              <a:rPr lang="en-US" altLang="zh-CN" i="0">
                <a:ea typeface="宋体" pitchFamily="2" charset="-122"/>
              </a:rPr>
              <a:t>Security</a:t>
            </a:r>
            <a:endParaRPr lang="en-US" altLang="zh-CN">
              <a:solidFill>
                <a:srgbClr val="FF0000"/>
              </a:solidFill>
              <a:ea typeface="宋体" pitchFamily="2" charset="-122"/>
            </a:endParaRPr>
          </a:p>
        </p:txBody>
      </p:sp>
      <p:pic>
        <p:nvPicPr>
          <p:cNvPr id="80901" name="Picture 8" descr="corba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725" y="2181225"/>
            <a:ext cx="5249863" cy="378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02" name="Rectangle 9"/>
          <p:cNvSpPr>
            <a:spLocks noChangeArrowheads="1"/>
          </p:cNvSpPr>
          <p:nvPr/>
        </p:nvSpPr>
        <p:spPr bwMode="auto">
          <a:xfrm>
            <a:off x="668338" y="6348413"/>
            <a:ext cx="7558087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en-US" altLang="zh-CN" sz="2000" i="0">
                <a:solidFill>
                  <a:srgbClr val="FF0000"/>
                </a:solidFill>
                <a:ea typeface="宋体" pitchFamily="2" charset="-122"/>
              </a:rPr>
              <a:t>CORBA 2.x defines interfaces &amp; policies, but </a:t>
            </a:r>
            <a:r>
              <a:rPr lang="en-US" altLang="zh-CN" sz="2000">
                <a:solidFill>
                  <a:srgbClr val="FF0000"/>
                </a:solidFill>
                <a:ea typeface="宋体" pitchFamily="2" charset="-122"/>
              </a:rPr>
              <a:t>not</a:t>
            </a:r>
            <a:r>
              <a:rPr lang="en-US" altLang="zh-CN" sz="2000" i="0">
                <a:solidFill>
                  <a:srgbClr val="FF0000"/>
                </a:solidFill>
                <a:ea typeface="宋体" pitchFamily="2" charset="-122"/>
              </a:rPr>
              <a:t> implementations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External, Internal, &amp; Container Interfaces</a:t>
            </a:r>
          </a:p>
        </p:txBody>
      </p:sp>
      <p:sp>
        <p:nvSpPr>
          <p:cNvPr id="115715" name="Rectangle 312"/>
          <p:cNvSpPr>
            <a:spLocks noChangeArrowheads="1"/>
          </p:cNvSpPr>
          <p:nvPr/>
        </p:nvSpPr>
        <p:spPr bwMode="auto">
          <a:xfrm>
            <a:off x="0" y="3768725"/>
            <a:ext cx="3573463" cy="231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119063" indent="-119063">
              <a:spcBef>
                <a:spcPct val="30000"/>
              </a:spcBef>
              <a:buFontTx/>
              <a:buChar char="•"/>
            </a:pPr>
            <a:r>
              <a:rPr lang="en-US" altLang="zh-CN" sz="2000" b="1" i="0">
                <a:ea typeface="宋体" pitchFamily="2" charset="-122"/>
              </a:rPr>
              <a:t>External APIs </a:t>
            </a:r>
            <a:r>
              <a:rPr lang="en-US" altLang="zh-CN" sz="2000" i="0">
                <a:ea typeface="宋体" pitchFamily="2" charset="-122"/>
              </a:rPr>
              <a:t>are interfaces provided to clients</a:t>
            </a:r>
          </a:p>
          <a:p>
            <a:pPr marL="119063" indent="-119063">
              <a:spcBef>
                <a:spcPct val="30000"/>
              </a:spcBef>
              <a:buFontTx/>
              <a:buChar char="•"/>
            </a:pPr>
            <a:r>
              <a:rPr lang="en-US" altLang="zh-CN" sz="2000" b="1" i="0">
                <a:ea typeface="宋体" pitchFamily="2" charset="-122"/>
              </a:rPr>
              <a:t>Container APIs </a:t>
            </a:r>
            <a:r>
              <a:rPr lang="en-US" altLang="zh-CN" sz="2000" i="0">
                <a:ea typeface="宋体" pitchFamily="2" charset="-122"/>
              </a:rPr>
              <a:t>are </a:t>
            </a:r>
            <a:r>
              <a:rPr lang="en-US" altLang="zh-CN" sz="2000">
                <a:ea typeface="宋体" pitchFamily="2" charset="-122"/>
              </a:rPr>
              <a:t>internal interfaces</a:t>
            </a:r>
            <a:r>
              <a:rPr lang="en-US" altLang="zh-CN" sz="2000" i="0">
                <a:ea typeface="宋体" pitchFamily="2" charset="-122"/>
              </a:rPr>
              <a:t> &amp; </a:t>
            </a:r>
            <a:r>
              <a:rPr lang="en-US" altLang="zh-CN" sz="2000">
                <a:ea typeface="宋体" pitchFamily="2" charset="-122"/>
              </a:rPr>
              <a:t>callback interfaces</a:t>
            </a:r>
            <a:r>
              <a:rPr lang="en-US" altLang="zh-CN" sz="2000" i="0">
                <a:ea typeface="宋体" pitchFamily="2" charset="-122"/>
              </a:rPr>
              <a:t> used by component developers to build applications </a:t>
            </a:r>
          </a:p>
        </p:txBody>
      </p:sp>
      <p:sp>
        <p:nvSpPr>
          <p:cNvPr id="115716" name="Rectangle 319"/>
          <p:cNvSpPr>
            <a:spLocks noChangeArrowheads="1"/>
          </p:cNvSpPr>
          <p:nvPr/>
        </p:nvSpPr>
        <p:spPr bwMode="auto">
          <a:xfrm>
            <a:off x="1009650" y="1089025"/>
            <a:ext cx="1944688" cy="2435225"/>
          </a:xfrm>
          <a:prstGeom prst="rect">
            <a:avLst/>
          </a:prstGeom>
          <a:solidFill>
            <a:srgbClr val="FFCC66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17" name="Freeform 320"/>
          <p:cNvSpPr>
            <a:spLocks/>
          </p:cNvSpPr>
          <p:nvPr/>
        </p:nvSpPr>
        <p:spPr bwMode="auto">
          <a:xfrm>
            <a:off x="1131888" y="1941513"/>
            <a:ext cx="974725" cy="1460500"/>
          </a:xfrm>
          <a:custGeom>
            <a:avLst/>
            <a:gdLst>
              <a:gd name="T0" fmla="*/ 2147483647 w 1537"/>
              <a:gd name="T1" fmla="*/ 2147483647 h 2308"/>
              <a:gd name="T2" fmla="*/ 2147483647 w 1537"/>
              <a:gd name="T3" fmla="*/ 2147483647 h 2308"/>
              <a:gd name="T4" fmla="*/ 2147483647 w 1537"/>
              <a:gd name="T5" fmla="*/ 2147483647 h 2308"/>
              <a:gd name="T6" fmla="*/ 2147483647 w 1537"/>
              <a:gd name="T7" fmla="*/ 2147483647 h 2308"/>
              <a:gd name="T8" fmla="*/ 2147483647 w 1537"/>
              <a:gd name="T9" fmla="*/ 0 h 2308"/>
              <a:gd name="T10" fmla="*/ 2147483647 w 1537"/>
              <a:gd name="T11" fmla="*/ 0 h 2308"/>
              <a:gd name="T12" fmla="*/ 2147483647 w 1537"/>
              <a:gd name="T13" fmla="*/ 0 h 2308"/>
              <a:gd name="T14" fmla="*/ 0 w 1537"/>
              <a:gd name="T15" fmla="*/ 2147483647 h 2308"/>
              <a:gd name="T16" fmla="*/ 0 w 1537"/>
              <a:gd name="T17" fmla="*/ 2147483647 h 2308"/>
              <a:gd name="T18" fmla="*/ 0 w 1537"/>
              <a:gd name="T19" fmla="*/ 2147483647 h 2308"/>
              <a:gd name="T20" fmla="*/ 2147483647 w 1537"/>
              <a:gd name="T21" fmla="*/ 2147483647 h 2308"/>
              <a:gd name="T22" fmla="*/ 2147483647 w 1537"/>
              <a:gd name="T23" fmla="*/ 2147483647 h 2308"/>
              <a:gd name="T24" fmla="*/ 2147483647 w 1537"/>
              <a:gd name="T25" fmla="*/ 2147483647 h 23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2308"/>
              <a:gd name="T41" fmla="*/ 1537 w 1537"/>
              <a:gd name="T42" fmla="*/ 2308 h 23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2308">
                <a:moveTo>
                  <a:pt x="1345" y="2308"/>
                </a:moveTo>
                <a:cubicBezTo>
                  <a:pt x="1451" y="2308"/>
                  <a:pt x="1537" y="2222"/>
                  <a:pt x="1537" y="2115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2115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solidFill>
            <a:srgbClr val="BD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18" name="Freeform 321"/>
          <p:cNvSpPr>
            <a:spLocks/>
          </p:cNvSpPr>
          <p:nvPr/>
        </p:nvSpPr>
        <p:spPr bwMode="auto">
          <a:xfrm>
            <a:off x="1131888" y="1941513"/>
            <a:ext cx="974725" cy="1460500"/>
          </a:xfrm>
          <a:custGeom>
            <a:avLst/>
            <a:gdLst>
              <a:gd name="T0" fmla="*/ 2147483647 w 1537"/>
              <a:gd name="T1" fmla="*/ 2147483647 h 2308"/>
              <a:gd name="T2" fmla="*/ 2147483647 w 1537"/>
              <a:gd name="T3" fmla="*/ 2147483647 h 2308"/>
              <a:gd name="T4" fmla="*/ 2147483647 w 1537"/>
              <a:gd name="T5" fmla="*/ 2147483647 h 2308"/>
              <a:gd name="T6" fmla="*/ 2147483647 w 1537"/>
              <a:gd name="T7" fmla="*/ 2147483647 h 2308"/>
              <a:gd name="T8" fmla="*/ 2147483647 w 1537"/>
              <a:gd name="T9" fmla="*/ 0 h 2308"/>
              <a:gd name="T10" fmla="*/ 2147483647 w 1537"/>
              <a:gd name="T11" fmla="*/ 0 h 2308"/>
              <a:gd name="T12" fmla="*/ 2147483647 w 1537"/>
              <a:gd name="T13" fmla="*/ 0 h 2308"/>
              <a:gd name="T14" fmla="*/ 0 w 1537"/>
              <a:gd name="T15" fmla="*/ 2147483647 h 2308"/>
              <a:gd name="T16" fmla="*/ 0 w 1537"/>
              <a:gd name="T17" fmla="*/ 2147483647 h 2308"/>
              <a:gd name="T18" fmla="*/ 0 w 1537"/>
              <a:gd name="T19" fmla="*/ 2147483647 h 2308"/>
              <a:gd name="T20" fmla="*/ 2147483647 w 1537"/>
              <a:gd name="T21" fmla="*/ 2147483647 h 2308"/>
              <a:gd name="T22" fmla="*/ 2147483647 w 1537"/>
              <a:gd name="T23" fmla="*/ 2147483647 h 2308"/>
              <a:gd name="T24" fmla="*/ 2147483647 w 1537"/>
              <a:gd name="T25" fmla="*/ 2147483647 h 23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2308"/>
              <a:gd name="T41" fmla="*/ 1537 w 1537"/>
              <a:gd name="T42" fmla="*/ 2308 h 23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2308">
                <a:moveTo>
                  <a:pt x="1345" y="2308"/>
                </a:moveTo>
                <a:cubicBezTo>
                  <a:pt x="1451" y="2308"/>
                  <a:pt x="1537" y="2222"/>
                  <a:pt x="1537" y="2115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2115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solidFill>
            <a:srgbClr val="EAEAEA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19" name="Rectangle 322"/>
          <p:cNvSpPr>
            <a:spLocks noChangeArrowheads="1"/>
          </p:cNvSpPr>
          <p:nvPr/>
        </p:nvSpPr>
        <p:spPr bwMode="auto">
          <a:xfrm>
            <a:off x="1309688" y="1993900"/>
            <a:ext cx="585787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CORBA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20" name="Rectangle 323"/>
          <p:cNvSpPr>
            <a:spLocks noChangeArrowheads="1"/>
          </p:cNvSpPr>
          <p:nvPr/>
        </p:nvSpPr>
        <p:spPr bwMode="auto">
          <a:xfrm>
            <a:off x="1208088" y="2197100"/>
            <a:ext cx="855662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Component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21" name="Freeform 324"/>
          <p:cNvSpPr>
            <a:spLocks/>
          </p:cNvSpPr>
          <p:nvPr/>
        </p:nvSpPr>
        <p:spPr bwMode="auto">
          <a:xfrm>
            <a:off x="1131888" y="1393825"/>
            <a:ext cx="974725" cy="485775"/>
          </a:xfrm>
          <a:custGeom>
            <a:avLst/>
            <a:gdLst>
              <a:gd name="T0" fmla="*/ 2147483647 w 1537"/>
              <a:gd name="T1" fmla="*/ 2147483647 h 769"/>
              <a:gd name="T2" fmla="*/ 2147483647 w 1537"/>
              <a:gd name="T3" fmla="*/ 2147483647 h 769"/>
              <a:gd name="T4" fmla="*/ 2147483647 w 1537"/>
              <a:gd name="T5" fmla="*/ 2147483647 h 769"/>
              <a:gd name="T6" fmla="*/ 2147483647 w 1537"/>
              <a:gd name="T7" fmla="*/ 2147483647 h 769"/>
              <a:gd name="T8" fmla="*/ 2147483647 w 1537"/>
              <a:gd name="T9" fmla="*/ 0 h 769"/>
              <a:gd name="T10" fmla="*/ 2147483647 w 1537"/>
              <a:gd name="T11" fmla="*/ 0 h 769"/>
              <a:gd name="T12" fmla="*/ 2147483647 w 1537"/>
              <a:gd name="T13" fmla="*/ 0 h 769"/>
              <a:gd name="T14" fmla="*/ 0 w 1537"/>
              <a:gd name="T15" fmla="*/ 2147483647 h 769"/>
              <a:gd name="T16" fmla="*/ 0 w 1537"/>
              <a:gd name="T17" fmla="*/ 2147483647 h 769"/>
              <a:gd name="T18" fmla="*/ 0 w 1537"/>
              <a:gd name="T19" fmla="*/ 2147483647 h 769"/>
              <a:gd name="T20" fmla="*/ 2147483647 w 1537"/>
              <a:gd name="T21" fmla="*/ 2147483647 h 769"/>
              <a:gd name="T22" fmla="*/ 2147483647 w 1537"/>
              <a:gd name="T23" fmla="*/ 2147483647 h 769"/>
              <a:gd name="T24" fmla="*/ 2147483647 w 1537"/>
              <a:gd name="T25" fmla="*/ 2147483647 h 76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769"/>
              <a:gd name="T41" fmla="*/ 1537 w 1537"/>
              <a:gd name="T42" fmla="*/ 769 h 76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769">
                <a:moveTo>
                  <a:pt x="1345" y="769"/>
                </a:moveTo>
                <a:cubicBezTo>
                  <a:pt x="1451" y="769"/>
                  <a:pt x="1537" y="683"/>
                  <a:pt x="1537" y="577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577"/>
                </a:lnTo>
                <a:cubicBezTo>
                  <a:pt x="0" y="683"/>
                  <a:pt x="86" y="769"/>
                  <a:pt x="192" y="769"/>
                </a:cubicBezTo>
                <a:lnTo>
                  <a:pt x="1345" y="769"/>
                </a:lnTo>
                <a:close/>
              </a:path>
            </a:pathLst>
          </a:custGeom>
          <a:solidFill>
            <a:srgbClr val="BD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22" name="Freeform 325"/>
          <p:cNvSpPr>
            <a:spLocks/>
          </p:cNvSpPr>
          <p:nvPr/>
        </p:nvSpPr>
        <p:spPr bwMode="auto">
          <a:xfrm>
            <a:off x="1131888" y="1393825"/>
            <a:ext cx="974725" cy="485775"/>
          </a:xfrm>
          <a:custGeom>
            <a:avLst/>
            <a:gdLst>
              <a:gd name="T0" fmla="*/ 2147483647 w 1537"/>
              <a:gd name="T1" fmla="*/ 2147483647 h 769"/>
              <a:gd name="T2" fmla="*/ 2147483647 w 1537"/>
              <a:gd name="T3" fmla="*/ 2147483647 h 769"/>
              <a:gd name="T4" fmla="*/ 2147483647 w 1537"/>
              <a:gd name="T5" fmla="*/ 2147483647 h 769"/>
              <a:gd name="T6" fmla="*/ 2147483647 w 1537"/>
              <a:gd name="T7" fmla="*/ 2147483647 h 769"/>
              <a:gd name="T8" fmla="*/ 2147483647 w 1537"/>
              <a:gd name="T9" fmla="*/ 0 h 769"/>
              <a:gd name="T10" fmla="*/ 2147483647 w 1537"/>
              <a:gd name="T11" fmla="*/ 0 h 769"/>
              <a:gd name="T12" fmla="*/ 2147483647 w 1537"/>
              <a:gd name="T13" fmla="*/ 0 h 769"/>
              <a:gd name="T14" fmla="*/ 0 w 1537"/>
              <a:gd name="T15" fmla="*/ 2147483647 h 769"/>
              <a:gd name="T16" fmla="*/ 0 w 1537"/>
              <a:gd name="T17" fmla="*/ 2147483647 h 769"/>
              <a:gd name="T18" fmla="*/ 0 w 1537"/>
              <a:gd name="T19" fmla="*/ 2147483647 h 769"/>
              <a:gd name="T20" fmla="*/ 2147483647 w 1537"/>
              <a:gd name="T21" fmla="*/ 2147483647 h 769"/>
              <a:gd name="T22" fmla="*/ 2147483647 w 1537"/>
              <a:gd name="T23" fmla="*/ 2147483647 h 769"/>
              <a:gd name="T24" fmla="*/ 2147483647 w 1537"/>
              <a:gd name="T25" fmla="*/ 2147483647 h 76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769"/>
              <a:gd name="T41" fmla="*/ 1537 w 1537"/>
              <a:gd name="T42" fmla="*/ 769 h 76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769">
                <a:moveTo>
                  <a:pt x="1345" y="769"/>
                </a:moveTo>
                <a:cubicBezTo>
                  <a:pt x="1451" y="769"/>
                  <a:pt x="1537" y="683"/>
                  <a:pt x="1537" y="577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577"/>
                </a:lnTo>
                <a:cubicBezTo>
                  <a:pt x="0" y="683"/>
                  <a:pt x="86" y="769"/>
                  <a:pt x="192" y="769"/>
                </a:cubicBezTo>
                <a:lnTo>
                  <a:pt x="1345" y="769"/>
                </a:lnTo>
                <a:close/>
              </a:path>
            </a:pathLst>
          </a:custGeom>
          <a:solidFill>
            <a:srgbClr val="EAEAEA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23" name="Rectangle 326"/>
          <p:cNvSpPr>
            <a:spLocks noChangeArrowheads="1"/>
          </p:cNvSpPr>
          <p:nvPr/>
        </p:nvSpPr>
        <p:spPr bwMode="auto">
          <a:xfrm>
            <a:off x="1208088" y="1447800"/>
            <a:ext cx="855662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Component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24" name="Rectangle 327"/>
          <p:cNvSpPr>
            <a:spLocks noChangeArrowheads="1"/>
          </p:cNvSpPr>
          <p:nvPr/>
        </p:nvSpPr>
        <p:spPr bwMode="auto">
          <a:xfrm>
            <a:off x="1390650" y="1639888"/>
            <a:ext cx="4413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Home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25" name="Rectangle 328"/>
          <p:cNvSpPr>
            <a:spLocks noChangeArrowheads="1"/>
          </p:cNvSpPr>
          <p:nvPr/>
        </p:nvSpPr>
        <p:spPr bwMode="auto">
          <a:xfrm>
            <a:off x="2314575" y="2976563"/>
            <a:ext cx="487363" cy="365125"/>
          </a:xfrm>
          <a:prstGeom prst="rect">
            <a:avLst/>
          </a:prstGeom>
          <a:solidFill>
            <a:srgbClr val="FFC6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26" name="Rectangle 329"/>
          <p:cNvSpPr>
            <a:spLocks noChangeArrowheads="1"/>
          </p:cNvSpPr>
          <p:nvPr/>
        </p:nvSpPr>
        <p:spPr bwMode="auto">
          <a:xfrm>
            <a:off x="2314575" y="2976563"/>
            <a:ext cx="487363" cy="365125"/>
          </a:xfrm>
          <a:prstGeom prst="rect">
            <a:avLst/>
          </a:prstGeom>
          <a:solidFill>
            <a:srgbClr val="E3FFFF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27" name="Rectangle 330"/>
          <p:cNvSpPr>
            <a:spLocks noChangeArrowheads="1"/>
          </p:cNvSpPr>
          <p:nvPr/>
        </p:nvSpPr>
        <p:spPr bwMode="auto">
          <a:xfrm>
            <a:off x="2398713" y="3068638"/>
            <a:ext cx="347662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POA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28" name="Freeform 331"/>
          <p:cNvSpPr>
            <a:spLocks/>
          </p:cNvSpPr>
          <p:nvPr/>
        </p:nvSpPr>
        <p:spPr bwMode="auto">
          <a:xfrm>
            <a:off x="644525" y="1574800"/>
            <a:ext cx="122238" cy="122238"/>
          </a:xfrm>
          <a:custGeom>
            <a:avLst/>
            <a:gdLst>
              <a:gd name="T0" fmla="*/ 0 w 192"/>
              <a:gd name="T1" fmla="*/ 2147483647 h 193"/>
              <a:gd name="T2" fmla="*/ 2147483647 w 192"/>
              <a:gd name="T3" fmla="*/ 0 h 193"/>
              <a:gd name="T4" fmla="*/ 2147483647 w 192"/>
              <a:gd name="T5" fmla="*/ 2147483647 h 193"/>
              <a:gd name="T6" fmla="*/ 2147483647 w 192"/>
              <a:gd name="T7" fmla="*/ 2147483647 h 193"/>
              <a:gd name="T8" fmla="*/ 2147483647 w 192"/>
              <a:gd name="T9" fmla="*/ 2147483647 h 193"/>
              <a:gd name="T10" fmla="*/ 0 w 192"/>
              <a:gd name="T11" fmla="*/ 2147483647 h 1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3"/>
              <a:gd name="T20" fmla="*/ 192 w 192"/>
              <a:gd name="T21" fmla="*/ 193 h 19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3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3"/>
                  <a:pt x="96" y="193"/>
                </a:cubicBezTo>
                <a:cubicBezTo>
                  <a:pt x="43" y="193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29" name="Freeform 332"/>
          <p:cNvSpPr>
            <a:spLocks/>
          </p:cNvSpPr>
          <p:nvPr/>
        </p:nvSpPr>
        <p:spPr bwMode="auto">
          <a:xfrm>
            <a:off x="644525" y="1574800"/>
            <a:ext cx="122238" cy="122238"/>
          </a:xfrm>
          <a:custGeom>
            <a:avLst/>
            <a:gdLst>
              <a:gd name="T0" fmla="*/ 0 w 77"/>
              <a:gd name="T1" fmla="*/ 2147483647 h 77"/>
              <a:gd name="T2" fmla="*/ 2147483647 w 77"/>
              <a:gd name="T3" fmla="*/ 0 h 77"/>
              <a:gd name="T4" fmla="*/ 2147483647 w 77"/>
              <a:gd name="T5" fmla="*/ 2147483647 h 77"/>
              <a:gd name="T6" fmla="*/ 2147483647 w 77"/>
              <a:gd name="T7" fmla="*/ 2147483647 h 77"/>
              <a:gd name="T8" fmla="*/ 2147483647 w 77"/>
              <a:gd name="T9" fmla="*/ 2147483647 h 77"/>
              <a:gd name="T10" fmla="*/ 0 w 77"/>
              <a:gd name="T11" fmla="*/ 2147483647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7"/>
              <a:gd name="T20" fmla="*/ 77 w 7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7">
                <a:moveTo>
                  <a:pt x="0" y="39"/>
                </a:moveTo>
                <a:cubicBezTo>
                  <a:pt x="0" y="18"/>
                  <a:pt x="17" y="0"/>
                  <a:pt x="38" y="0"/>
                </a:cubicBezTo>
                <a:cubicBezTo>
                  <a:pt x="60" y="0"/>
                  <a:pt x="77" y="18"/>
                  <a:pt x="77" y="39"/>
                </a:cubicBezTo>
                <a:cubicBezTo>
                  <a:pt x="77" y="39"/>
                  <a:pt x="77" y="39"/>
                  <a:pt x="77" y="39"/>
                </a:cubicBezTo>
                <a:cubicBezTo>
                  <a:pt x="77" y="60"/>
                  <a:pt x="60" y="77"/>
                  <a:pt x="38" y="77"/>
                </a:cubicBezTo>
                <a:cubicBezTo>
                  <a:pt x="17" y="77"/>
                  <a:pt x="0" y="60"/>
                  <a:pt x="0" y="39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30" name="Freeform 333"/>
          <p:cNvSpPr>
            <a:spLocks/>
          </p:cNvSpPr>
          <p:nvPr/>
        </p:nvSpPr>
        <p:spPr bwMode="auto">
          <a:xfrm>
            <a:off x="644525" y="2124075"/>
            <a:ext cx="122238" cy="12065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31" name="Freeform 334"/>
          <p:cNvSpPr>
            <a:spLocks/>
          </p:cNvSpPr>
          <p:nvPr/>
        </p:nvSpPr>
        <p:spPr bwMode="auto">
          <a:xfrm>
            <a:off x="644525" y="2124075"/>
            <a:ext cx="122238" cy="120650"/>
          </a:xfrm>
          <a:custGeom>
            <a:avLst/>
            <a:gdLst>
              <a:gd name="T0" fmla="*/ 0 w 77"/>
              <a:gd name="T1" fmla="*/ 2147483647 h 76"/>
              <a:gd name="T2" fmla="*/ 2147483647 w 77"/>
              <a:gd name="T3" fmla="*/ 0 h 76"/>
              <a:gd name="T4" fmla="*/ 2147483647 w 77"/>
              <a:gd name="T5" fmla="*/ 2147483647 h 76"/>
              <a:gd name="T6" fmla="*/ 2147483647 w 77"/>
              <a:gd name="T7" fmla="*/ 2147483647 h 76"/>
              <a:gd name="T8" fmla="*/ 2147483647 w 77"/>
              <a:gd name="T9" fmla="*/ 2147483647 h 76"/>
              <a:gd name="T10" fmla="*/ 0 w 77"/>
              <a:gd name="T11" fmla="*/ 2147483647 h 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6"/>
              <a:gd name="T20" fmla="*/ 77 w 77"/>
              <a:gd name="T21" fmla="*/ 76 h 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6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60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60" y="76"/>
                  <a:pt x="38" y="76"/>
                </a:cubicBezTo>
                <a:cubicBezTo>
                  <a:pt x="17" y="76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32" name="Freeform 335"/>
          <p:cNvSpPr>
            <a:spLocks/>
          </p:cNvSpPr>
          <p:nvPr/>
        </p:nvSpPr>
        <p:spPr bwMode="auto">
          <a:xfrm>
            <a:off x="644525" y="2489200"/>
            <a:ext cx="122238" cy="122238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33" name="Freeform 336"/>
          <p:cNvSpPr>
            <a:spLocks/>
          </p:cNvSpPr>
          <p:nvPr/>
        </p:nvSpPr>
        <p:spPr bwMode="auto">
          <a:xfrm>
            <a:off x="644525" y="2489200"/>
            <a:ext cx="122238" cy="122238"/>
          </a:xfrm>
          <a:custGeom>
            <a:avLst/>
            <a:gdLst>
              <a:gd name="T0" fmla="*/ 0 w 77"/>
              <a:gd name="T1" fmla="*/ 2147483647 h 77"/>
              <a:gd name="T2" fmla="*/ 2147483647 w 77"/>
              <a:gd name="T3" fmla="*/ 0 h 77"/>
              <a:gd name="T4" fmla="*/ 2147483647 w 77"/>
              <a:gd name="T5" fmla="*/ 2147483647 h 77"/>
              <a:gd name="T6" fmla="*/ 2147483647 w 77"/>
              <a:gd name="T7" fmla="*/ 2147483647 h 77"/>
              <a:gd name="T8" fmla="*/ 2147483647 w 77"/>
              <a:gd name="T9" fmla="*/ 2147483647 h 77"/>
              <a:gd name="T10" fmla="*/ 0 w 77"/>
              <a:gd name="T11" fmla="*/ 2147483647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7"/>
              <a:gd name="T20" fmla="*/ 77 w 7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7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60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60" y="77"/>
                  <a:pt x="38" y="77"/>
                </a:cubicBezTo>
                <a:cubicBezTo>
                  <a:pt x="17" y="77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34" name="Freeform 337"/>
          <p:cNvSpPr>
            <a:spLocks/>
          </p:cNvSpPr>
          <p:nvPr/>
        </p:nvSpPr>
        <p:spPr bwMode="auto">
          <a:xfrm>
            <a:off x="1374775" y="2976563"/>
            <a:ext cx="122238" cy="12065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35" name="Freeform 338"/>
          <p:cNvSpPr>
            <a:spLocks/>
          </p:cNvSpPr>
          <p:nvPr/>
        </p:nvSpPr>
        <p:spPr bwMode="auto">
          <a:xfrm>
            <a:off x="1374775" y="2976563"/>
            <a:ext cx="122238" cy="120650"/>
          </a:xfrm>
          <a:custGeom>
            <a:avLst/>
            <a:gdLst>
              <a:gd name="T0" fmla="*/ 0 w 77"/>
              <a:gd name="T1" fmla="*/ 2147483647 h 76"/>
              <a:gd name="T2" fmla="*/ 2147483647 w 77"/>
              <a:gd name="T3" fmla="*/ 0 h 76"/>
              <a:gd name="T4" fmla="*/ 2147483647 w 77"/>
              <a:gd name="T5" fmla="*/ 2147483647 h 76"/>
              <a:gd name="T6" fmla="*/ 2147483647 w 77"/>
              <a:gd name="T7" fmla="*/ 2147483647 h 76"/>
              <a:gd name="T8" fmla="*/ 2147483647 w 77"/>
              <a:gd name="T9" fmla="*/ 2147483647 h 76"/>
              <a:gd name="T10" fmla="*/ 0 w 77"/>
              <a:gd name="T11" fmla="*/ 2147483647 h 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6"/>
              <a:gd name="T20" fmla="*/ 77 w 77"/>
              <a:gd name="T21" fmla="*/ 76 h 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6">
                <a:moveTo>
                  <a:pt x="0" y="38"/>
                </a:moveTo>
                <a:cubicBezTo>
                  <a:pt x="0" y="17"/>
                  <a:pt x="18" y="0"/>
                  <a:pt x="39" y="0"/>
                </a:cubicBezTo>
                <a:cubicBezTo>
                  <a:pt x="60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60" y="76"/>
                  <a:pt x="39" y="76"/>
                </a:cubicBezTo>
                <a:cubicBezTo>
                  <a:pt x="18" y="76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36" name="Freeform 339"/>
          <p:cNvSpPr>
            <a:spLocks/>
          </p:cNvSpPr>
          <p:nvPr/>
        </p:nvSpPr>
        <p:spPr bwMode="auto">
          <a:xfrm>
            <a:off x="1741488" y="2976563"/>
            <a:ext cx="122237" cy="12065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37" name="Freeform 340"/>
          <p:cNvSpPr>
            <a:spLocks/>
          </p:cNvSpPr>
          <p:nvPr/>
        </p:nvSpPr>
        <p:spPr bwMode="auto">
          <a:xfrm>
            <a:off x="1741488" y="2976563"/>
            <a:ext cx="122237" cy="120650"/>
          </a:xfrm>
          <a:custGeom>
            <a:avLst/>
            <a:gdLst>
              <a:gd name="T0" fmla="*/ 0 w 77"/>
              <a:gd name="T1" fmla="*/ 2147483647 h 76"/>
              <a:gd name="T2" fmla="*/ 2147483647 w 77"/>
              <a:gd name="T3" fmla="*/ 0 h 76"/>
              <a:gd name="T4" fmla="*/ 2147483647 w 77"/>
              <a:gd name="T5" fmla="*/ 2147483647 h 76"/>
              <a:gd name="T6" fmla="*/ 2147483647 w 77"/>
              <a:gd name="T7" fmla="*/ 2147483647 h 76"/>
              <a:gd name="T8" fmla="*/ 2147483647 w 77"/>
              <a:gd name="T9" fmla="*/ 2147483647 h 76"/>
              <a:gd name="T10" fmla="*/ 0 w 77"/>
              <a:gd name="T11" fmla="*/ 2147483647 h 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6"/>
              <a:gd name="T20" fmla="*/ 77 w 77"/>
              <a:gd name="T21" fmla="*/ 76 h 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6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59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59" y="76"/>
                  <a:pt x="38" y="76"/>
                </a:cubicBezTo>
                <a:cubicBezTo>
                  <a:pt x="17" y="76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38" name="Freeform 341"/>
          <p:cNvSpPr>
            <a:spLocks/>
          </p:cNvSpPr>
          <p:nvPr/>
        </p:nvSpPr>
        <p:spPr bwMode="auto">
          <a:xfrm>
            <a:off x="2289175" y="2366963"/>
            <a:ext cx="122238" cy="122237"/>
          </a:xfrm>
          <a:custGeom>
            <a:avLst/>
            <a:gdLst>
              <a:gd name="T0" fmla="*/ 0 w 192"/>
              <a:gd name="T1" fmla="*/ 2147483647 h 193"/>
              <a:gd name="T2" fmla="*/ 2147483647 w 192"/>
              <a:gd name="T3" fmla="*/ 0 h 193"/>
              <a:gd name="T4" fmla="*/ 2147483647 w 192"/>
              <a:gd name="T5" fmla="*/ 2147483647 h 193"/>
              <a:gd name="T6" fmla="*/ 2147483647 w 192"/>
              <a:gd name="T7" fmla="*/ 2147483647 h 193"/>
              <a:gd name="T8" fmla="*/ 2147483647 w 192"/>
              <a:gd name="T9" fmla="*/ 2147483647 h 193"/>
              <a:gd name="T10" fmla="*/ 0 w 192"/>
              <a:gd name="T11" fmla="*/ 2147483647 h 1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3"/>
              <a:gd name="T20" fmla="*/ 192 w 192"/>
              <a:gd name="T21" fmla="*/ 193 h 19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3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3"/>
                  <a:pt x="96" y="193"/>
                </a:cubicBezTo>
                <a:cubicBezTo>
                  <a:pt x="43" y="193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39" name="Freeform 342"/>
          <p:cNvSpPr>
            <a:spLocks/>
          </p:cNvSpPr>
          <p:nvPr/>
        </p:nvSpPr>
        <p:spPr bwMode="auto">
          <a:xfrm>
            <a:off x="2289175" y="2366963"/>
            <a:ext cx="122238" cy="122237"/>
          </a:xfrm>
          <a:custGeom>
            <a:avLst/>
            <a:gdLst>
              <a:gd name="T0" fmla="*/ 0 w 77"/>
              <a:gd name="T1" fmla="*/ 2147483647 h 77"/>
              <a:gd name="T2" fmla="*/ 2147483647 w 77"/>
              <a:gd name="T3" fmla="*/ 0 h 77"/>
              <a:gd name="T4" fmla="*/ 2147483647 w 77"/>
              <a:gd name="T5" fmla="*/ 2147483647 h 77"/>
              <a:gd name="T6" fmla="*/ 2147483647 w 77"/>
              <a:gd name="T7" fmla="*/ 2147483647 h 77"/>
              <a:gd name="T8" fmla="*/ 2147483647 w 77"/>
              <a:gd name="T9" fmla="*/ 2147483647 h 77"/>
              <a:gd name="T10" fmla="*/ 0 w 77"/>
              <a:gd name="T11" fmla="*/ 2147483647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7"/>
              <a:gd name="T20" fmla="*/ 77 w 7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7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59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60"/>
                  <a:pt x="59" y="77"/>
                  <a:pt x="38" y="77"/>
                </a:cubicBezTo>
                <a:cubicBezTo>
                  <a:pt x="17" y="77"/>
                  <a:pt x="0" y="60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40" name="Freeform 343"/>
          <p:cNvSpPr>
            <a:spLocks/>
          </p:cNvSpPr>
          <p:nvPr/>
        </p:nvSpPr>
        <p:spPr bwMode="auto">
          <a:xfrm>
            <a:off x="2289175" y="2671763"/>
            <a:ext cx="122238" cy="122237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41" name="Freeform 344"/>
          <p:cNvSpPr>
            <a:spLocks/>
          </p:cNvSpPr>
          <p:nvPr/>
        </p:nvSpPr>
        <p:spPr bwMode="auto">
          <a:xfrm>
            <a:off x="2289175" y="2671763"/>
            <a:ext cx="122238" cy="122237"/>
          </a:xfrm>
          <a:custGeom>
            <a:avLst/>
            <a:gdLst>
              <a:gd name="T0" fmla="*/ 0 w 77"/>
              <a:gd name="T1" fmla="*/ 2147483647 h 77"/>
              <a:gd name="T2" fmla="*/ 2147483647 w 77"/>
              <a:gd name="T3" fmla="*/ 0 h 77"/>
              <a:gd name="T4" fmla="*/ 2147483647 w 77"/>
              <a:gd name="T5" fmla="*/ 2147483647 h 77"/>
              <a:gd name="T6" fmla="*/ 2147483647 w 77"/>
              <a:gd name="T7" fmla="*/ 2147483647 h 77"/>
              <a:gd name="T8" fmla="*/ 2147483647 w 77"/>
              <a:gd name="T9" fmla="*/ 2147483647 h 77"/>
              <a:gd name="T10" fmla="*/ 0 w 77"/>
              <a:gd name="T11" fmla="*/ 2147483647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7"/>
              <a:gd name="T20" fmla="*/ 77 w 7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7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59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59" y="77"/>
                  <a:pt x="38" y="77"/>
                </a:cubicBezTo>
                <a:cubicBezTo>
                  <a:pt x="17" y="77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42" name="Line 345"/>
          <p:cNvSpPr>
            <a:spLocks noChangeShapeType="1"/>
          </p:cNvSpPr>
          <p:nvPr/>
        </p:nvSpPr>
        <p:spPr bwMode="auto">
          <a:xfrm>
            <a:off x="766763" y="1636713"/>
            <a:ext cx="365125" cy="1587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43" name="Line 346"/>
          <p:cNvSpPr>
            <a:spLocks noChangeShapeType="1"/>
          </p:cNvSpPr>
          <p:nvPr/>
        </p:nvSpPr>
        <p:spPr bwMode="auto">
          <a:xfrm>
            <a:off x="766763" y="2184400"/>
            <a:ext cx="365125" cy="1588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44" name="Line 347"/>
          <p:cNvSpPr>
            <a:spLocks noChangeShapeType="1"/>
          </p:cNvSpPr>
          <p:nvPr/>
        </p:nvSpPr>
        <p:spPr bwMode="auto">
          <a:xfrm>
            <a:off x="766763" y="2549525"/>
            <a:ext cx="365125" cy="1588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45" name="Line 348"/>
          <p:cNvSpPr>
            <a:spLocks noChangeShapeType="1"/>
          </p:cNvSpPr>
          <p:nvPr/>
        </p:nvSpPr>
        <p:spPr bwMode="auto">
          <a:xfrm>
            <a:off x="1436688" y="3097213"/>
            <a:ext cx="1587" cy="304800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46" name="Line 349"/>
          <p:cNvSpPr>
            <a:spLocks noChangeShapeType="1"/>
          </p:cNvSpPr>
          <p:nvPr/>
        </p:nvSpPr>
        <p:spPr bwMode="auto">
          <a:xfrm>
            <a:off x="1801813" y="3097213"/>
            <a:ext cx="1587" cy="304800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47" name="Line 350"/>
          <p:cNvSpPr>
            <a:spLocks noChangeShapeType="1"/>
          </p:cNvSpPr>
          <p:nvPr/>
        </p:nvSpPr>
        <p:spPr bwMode="auto">
          <a:xfrm flipH="1">
            <a:off x="2106613" y="2427288"/>
            <a:ext cx="182562" cy="1587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48" name="Line 351"/>
          <p:cNvSpPr>
            <a:spLocks noChangeShapeType="1"/>
          </p:cNvSpPr>
          <p:nvPr/>
        </p:nvSpPr>
        <p:spPr bwMode="auto">
          <a:xfrm flipH="1">
            <a:off x="2106613" y="2732088"/>
            <a:ext cx="182562" cy="1587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5749" name="Rectangle 352"/>
          <p:cNvSpPr>
            <a:spLocks noChangeArrowheads="1"/>
          </p:cNvSpPr>
          <p:nvPr/>
        </p:nvSpPr>
        <p:spPr bwMode="auto">
          <a:xfrm rot="-5400000">
            <a:off x="257969" y="2083594"/>
            <a:ext cx="841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50" name="Rectangle 353"/>
          <p:cNvSpPr>
            <a:spLocks noChangeArrowheads="1"/>
          </p:cNvSpPr>
          <p:nvPr/>
        </p:nvSpPr>
        <p:spPr bwMode="auto">
          <a:xfrm rot="-5400000">
            <a:off x="268288" y="2012950"/>
            <a:ext cx="63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x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51" name="Rectangle 354"/>
          <p:cNvSpPr>
            <a:spLocks noChangeArrowheads="1"/>
          </p:cNvSpPr>
          <p:nvPr/>
        </p:nvSpPr>
        <p:spPr bwMode="auto">
          <a:xfrm rot="-5400000">
            <a:off x="282575" y="1968501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52" name="Rectangle 355"/>
          <p:cNvSpPr>
            <a:spLocks noChangeArrowheads="1"/>
          </p:cNvSpPr>
          <p:nvPr/>
        </p:nvSpPr>
        <p:spPr bwMode="auto">
          <a:xfrm rot="-5400000">
            <a:off x="265113" y="1908175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53" name="Rectangle 356"/>
          <p:cNvSpPr>
            <a:spLocks noChangeArrowheads="1"/>
          </p:cNvSpPr>
          <p:nvPr/>
        </p:nvSpPr>
        <p:spPr bwMode="auto">
          <a:xfrm rot="-5400000">
            <a:off x="278606" y="1862932"/>
            <a:ext cx="428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r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54" name="Rectangle 357"/>
          <p:cNvSpPr>
            <a:spLocks noChangeArrowheads="1"/>
          </p:cNvSpPr>
          <p:nvPr/>
        </p:nvSpPr>
        <p:spPr bwMode="auto">
          <a:xfrm rot="-5400000">
            <a:off x="265113" y="1797050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n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55" name="Rectangle 358"/>
          <p:cNvSpPr>
            <a:spLocks noChangeArrowheads="1"/>
          </p:cNvSpPr>
          <p:nvPr/>
        </p:nvSpPr>
        <p:spPr bwMode="auto">
          <a:xfrm rot="-5400000">
            <a:off x="265113" y="1725613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56" name="Rectangle 359"/>
          <p:cNvSpPr>
            <a:spLocks noChangeArrowheads="1"/>
          </p:cNvSpPr>
          <p:nvPr/>
        </p:nvSpPr>
        <p:spPr bwMode="auto">
          <a:xfrm rot="-5400000">
            <a:off x="285750" y="1687513"/>
            <a:ext cx="285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l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57" name="Rectangle 360"/>
          <p:cNvSpPr>
            <a:spLocks noChangeArrowheads="1"/>
          </p:cNvSpPr>
          <p:nvPr/>
        </p:nvSpPr>
        <p:spPr bwMode="auto">
          <a:xfrm rot="-5400000">
            <a:off x="444500" y="2154238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58" name="Rectangle 361"/>
          <p:cNvSpPr>
            <a:spLocks noChangeArrowheads="1"/>
          </p:cNvSpPr>
          <p:nvPr/>
        </p:nvSpPr>
        <p:spPr bwMode="auto">
          <a:xfrm rot="-5400000">
            <a:off x="427038" y="2084388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n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59" name="Rectangle 362"/>
          <p:cNvSpPr>
            <a:spLocks noChangeArrowheads="1"/>
          </p:cNvSpPr>
          <p:nvPr/>
        </p:nvSpPr>
        <p:spPr bwMode="auto">
          <a:xfrm rot="-5400000">
            <a:off x="444500" y="2041526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60" name="Rectangle 363"/>
          <p:cNvSpPr>
            <a:spLocks noChangeArrowheads="1"/>
          </p:cNvSpPr>
          <p:nvPr/>
        </p:nvSpPr>
        <p:spPr bwMode="auto">
          <a:xfrm rot="-5400000">
            <a:off x="427038" y="1982788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61" name="Rectangle 364"/>
          <p:cNvSpPr>
            <a:spLocks noChangeArrowheads="1"/>
          </p:cNvSpPr>
          <p:nvPr/>
        </p:nvSpPr>
        <p:spPr bwMode="auto">
          <a:xfrm rot="-5400000">
            <a:off x="440532" y="1937544"/>
            <a:ext cx="4286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r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62" name="Rectangle 365"/>
          <p:cNvSpPr>
            <a:spLocks noChangeArrowheads="1"/>
          </p:cNvSpPr>
          <p:nvPr/>
        </p:nvSpPr>
        <p:spPr bwMode="auto">
          <a:xfrm rot="-5400000">
            <a:off x="444500" y="1890713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f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63" name="Rectangle 366"/>
          <p:cNvSpPr>
            <a:spLocks noChangeArrowheads="1"/>
          </p:cNvSpPr>
          <p:nvPr/>
        </p:nvSpPr>
        <p:spPr bwMode="auto">
          <a:xfrm rot="-5400000">
            <a:off x="427038" y="1830388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64" name="Rectangle 367"/>
          <p:cNvSpPr>
            <a:spLocks noChangeArrowheads="1"/>
          </p:cNvSpPr>
          <p:nvPr/>
        </p:nvSpPr>
        <p:spPr bwMode="auto">
          <a:xfrm rot="-5400000">
            <a:off x="430213" y="1763713"/>
            <a:ext cx="63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c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65" name="Rectangle 368"/>
          <p:cNvSpPr>
            <a:spLocks noChangeArrowheads="1"/>
          </p:cNvSpPr>
          <p:nvPr/>
        </p:nvSpPr>
        <p:spPr bwMode="auto">
          <a:xfrm rot="-5400000">
            <a:off x="427038" y="1698625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66" name="Rectangle 369"/>
          <p:cNvSpPr>
            <a:spLocks noChangeArrowheads="1"/>
          </p:cNvSpPr>
          <p:nvPr/>
        </p:nvSpPr>
        <p:spPr bwMode="auto">
          <a:xfrm rot="-5400000">
            <a:off x="430213" y="1652588"/>
            <a:ext cx="63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s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67" name="Rectangle 370"/>
          <p:cNvSpPr>
            <a:spLocks noChangeArrowheads="1"/>
          </p:cNvSpPr>
          <p:nvPr/>
        </p:nvSpPr>
        <p:spPr bwMode="auto">
          <a:xfrm>
            <a:off x="2251075" y="1973263"/>
            <a:ext cx="4857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Callback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68" name="Rectangle 371"/>
          <p:cNvSpPr>
            <a:spLocks noChangeArrowheads="1"/>
          </p:cNvSpPr>
          <p:nvPr/>
        </p:nvSpPr>
        <p:spPr bwMode="auto">
          <a:xfrm>
            <a:off x="2232025" y="2135188"/>
            <a:ext cx="5540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Interfaces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69" name="Rectangle 372"/>
          <p:cNvSpPr>
            <a:spLocks noChangeArrowheads="1"/>
          </p:cNvSpPr>
          <p:nvPr/>
        </p:nvSpPr>
        <p:spPr bwMode="auto">
          <a:xfrm>
            <a:off x="1400175" y="2644775"/>
            <a:ext cx="42068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Internal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70" name="Rectangle 373"/>
          <p:cNvSpPr>
            <a:spLocks noChangeArrowheads="1"/>
          </p:cNvSpPr>
          <p:nvPr/>
        </p:nvSpPr>
        <p:spPr bwMode="auto">
          <a:xfrm>
            <a:off x="1349375" y="2806700"/>
            <a:ext cx="5540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Interfaces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5771" name="Rectangle 374"/>
          <p:cNvSpPr>
            <a:spLocks noChangeArrowheads="1"/>
          </p:cNvSpPr>
          <p:nvPr/>
        </p:nvSpPr>
        <p:spPr bwMode="auto">
          <a:xfrm>
            <a:off x="1433513" y="1063625"/>
            <a:ext cx="11318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 b="1" i="0">
                <a:solidFill>
                  <a:srgbClr val="000000"/>
                </a:solidFill>
                <a:ea typeface="宋体" pitchFamily="2" charset="-122"/>
              </a:rPr>
              <a:t>Container</a:t>
            </a:r>
          </a:p>
        </p:txBody>
      </p:sp>
      <p:sp>
        <p:nvSpPr>
          <p:cNvPr id="115772" name="Rectangle 375"/>
          <p:cNvSpPr>
            <a:spLocks noChangeArrowheads="1"/>
          </p:cNvSpPr>
          <p:nvPr/>
        </p:nvSpPr>
        <p:spPr bwMode="auto">
          <a:xfrm>
            <a:off x="3355975" y="960438"/>
            <a:ext cx="5788025" cy="518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171450" indent="-171450">
              <a:spcBef>
                <a:spcPct val="20000"/>
              </a:spcBef>
              <a:buFontTx/>
              <a:buChar char="•"/>
            </a:pPr>
            <a:r>
              <a:rPr lang="en-US" altLang="zh-CN" sz="2000">
                <a:ea typeface="宋体" pitchFamily="2" charset="-122"/>
                <a:cs typeface="Times New Roman" pitchFamily="18" charset="0"/>
              </a:rPr>
              <a:t>Internal interfaces</a:t>
            </a:r>
            <a:r>
              <a:rPr lang="en-US" altLang="zh-CN" sz="2000" i="0">
                <a:ea typeface="宋体" pitchFamily="2" charset="-122"/>
                <a:cs typeface="Times New Roman" pitchFamily="18" charset="0"/>
              </a:rPr>
              <a:t> are used by components to access container facilities</a:t>
            </a:r>
          </a:p>
          <a:p>
            <a:pPr lvl="1" indent="-171450">
              <a:lnSpc>
                <a:spcPct val="80000"/>
              </a:lnSpc>
              <a:spcBef>
                <a:spcPct val="4000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  <a:cs typeface="Times New Roman" pitchFamily="18" charset="0"/>
              </a:rPr>
              <a:t>local interface CCMContext {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  CCMHome get_CCM_home ();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};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local interface SessionContext : </a:t>
            </a: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  CCMContext {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    Object get_CCM_object ();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};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  <a:p>
            <a:pPr marL="171450" indent="-171450" eaLnBrk="0" hangingPunct="0">
              <a:spcBef>
                <a:spcPct val="40000"/>
              </a:spcBef>
              <a:buFontTx/>
              <a:buChar char="•"/>
            </a:pPr>
            <a:r>
              <a:rPr lang="en-US" altLang="zh-CN" sz="2000">
                <a:ea typeface="宋体" pitchFamily="2" charset="-122"/>
              </a:rPr>
              <a:t>Callback interfaces </a:t>
            </a:r>
            <a:r>
              <a:rPr lang="en-US" altLang="zh-CN" sz="2000" i="0">
                <a:ea typeface="宋体" pitchFamily="2" charset="-122"/>
              </a:rPr>
              <a:t>are used by containers to call into the component’s </a:t>
            </a:r>
            <a:r>
              <a:rPr lang="en-US" altLang="zh-CN" sz="2000">
                <a:ea typeface="宋体" pitchFamily="2" charset="-122"/>
              </a:rPr>
              <a:t>executor</a:t>
            </a:r>
            <a:r>
              <a:rPr lang="en-US" altLang="zh-CN" sz="2000" i="0">
                <a:ea typeface="宋体" pitchFamily="2" charset="-122"/>
              </a:rPr>
              <a:t> </a:t>
            </a:r>
          </a:p>
          <a:p>
            <a:pPr lvl="1" indent="-171450" eaLnBrk="0" hangingPunct="0">
              <a:spcBef>
                <a:spcPct val="3000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local interface EnterpriseComponent{};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local interface SessionComponent :   </a:t>
            </a: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   EnterpriseComponent {</a:t>
            </a:r>
            <a:r>
              <a:rPr lang="en-US" altLang="zh-CN" i="0">
                <a:latin typeface="Courier New" pitchFamily="49" charset="0"/>
                <a:ea typeface="宋体" pitchFamily="2" charset="-122"/>
              </a:rPr>
              <a:t> </a:t>
            </a: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i="0">
                <a:latin typeface="Courier New" pitchFamily="49" charset="0"/>
                <a:ea typeface="宋体" pitchFamily="2" charset="-122"/>
              </a:rPr>
              <a:t>     </a:t>
            </a:r>
            <a:r>
              <a:rPr lang="en-US" altLang="zh-CN" b="1" i="0">
                <a:latin typeface="Courier New" pitchFamily="49" charset="0"/>
                <a:ea typeface="宋体" pitchFamily="2" charset="-122"/>
              </a:rPr>
              <a:t>void set_session_context </a:t>
            </a: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       (in SessionContext ctx)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i="0">
                <a:latin typeface="Courier New" pitchFamily="49" charset="0"/>
                <a:ea typeface="宋体" pitchFamily="2" charset="-122"/>
              </a:rPr>
              <a:t>     </a:t>
            </a:r>
            <a:r>
              <a:rPr lang="en-US" altLang="zh-CN" b="1" i="0">
                <a:latin typeface="Courier New" pitchFamily="49" charset="0"/>
                <a:ea typeface="宋体" pitchFamily="2" charset="-122"/>
              </a:rPr>
              <a:t>void ccm_activate ();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i="0">
                <a:latin typeface="Courier New" pitchFamily="49" charset="0"/>
                <a:ea typeface="宋体" pitchFamily="2" charset="-122"/>
              </a:rPr>
              <a:t>     </a:t>
            </a:r>
            <a:r>
              <a:rPr lang="en-US" altLang="zh-CN" b="1" i="0">
                <a:latin typeface="Courier New" pitchFamily="49" charset="0"/>
                <a:ea typeface="宋体" pitchFamily="2" charset="-122"/>
              </a:rPr>
              <a:t>void ccm_passivate ();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     void ccm_remove ();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  <a:p>
            <a:pPr lvl="1" indent="-171450" eaLnBrk="0" hangingPunct="0">
              <a:lnSpc>
                <a:spcPct val="80000"/>
              </a:lnSpc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 };</a:t>
            </a:r>
            <a:endParaRPr lang="en-US" altLang="zh-CN" i="0">
              <a:latin typeface="Courier New" pitchFamily="49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CCM Component/Container Categories</a:t>
            </a:r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>
            <p:ph idx="1"/>
          </p:nvPr>
        </p:nvGraphicFramePr>
        <p:xfrm>
          <a:off x="725488" y="1238250"/>
          <a:ext cx="8243887" cy="4033838"/>
        </p:xfrm>
        <a:graphic>
          <a:graphicData uri="http://schemas.openxmlformats.org/presentationml/2006/ole">
            <p:oleObj spid="_x0000_s30722" name="Document" r:id="rId4" imgW="11502627" imgH="6265715" progId="Word.Document.8">
              <p:embed/>
            </p:oleObj>
          </a:graphicData>
        </a:graphic>
      </p:graphicFrame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785813" y="1231900"/>
            <a:ext cx="7561262" cy="37226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1185863" y="5281613"/>
            <a:ext cx="6750050" cy="7112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In CCM these categories can be specified </a:t>
            </a:r>
            <a:r>
              <a:rPr lang="en-US" altLang="zh-CN" sz="2000">
                <a:ea typeface="宋体" pitchFamily="2" charset="-122"/>
              </a:rPr>
              <a:t>declaratively</a:t>
            </a:r>
            <a:endParaRPr lang="en-US" altLang="zh-CN" sz="2000" i="0">
              <a:ea typeface="宋体" pitchFamily="2" charset="-122"/>
            </a:endParaRPr>
          </a:p>
          <a:p>
            <a:pPr marL="342900" indent="-342900"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via a CIDL file, rather than programmed </a:t>
            </a:r>
            <a:r>
              <a:rPr lang="en-US" altLang="zh-CN" sz="2000">
                <a:ea typeface="宋体" pitchFamily="2" charset="-122"/>
              </a:rPr>
              <a:t>imperatively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10"/>
          <p:cNvSpPr>
            <a:spLocks noChangeArrowheads="1"/>
          </p:cNvSpPr>
          <p:nvPr/>
        </p:nvSpPr>
        <p:spPr bwMode="auto">
          <a:xfrm>
            <a:off x="7050088" y="993775"/>
            <a:ext cx="1944687" cy="2405063"/>
          </a:xfrm>
          <a:prstGeom prst="rect">
            <a:avLst/>
          </a:prstGeom>
          <a:solidFill>
            <a:srgbClr val="FFCC66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39" name="Rectangle 67"/>
          <p:cNvSpPr>
            <a:spLocks noChangeArrowheads="1"/>
          </p:cNvSpPr>
          <p:nvPr/>
        </p:nvSpPr>
        <p:spPr bwMode="auto">
          <a:xfrm>
            <a:off x="7056438" y="3733800"/>
            <a:ext cx="1944687" cy="2435225"/>
          </a:xfrm>
          <a:prstGeom prst="rect">
            <a:avLst/>
          </a:prstGeom>
          <a:solidFill>
            <a:srgbClr val="FFCC66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Container-managed CORBA Policies</a:t>
            </a:r>
          </a:p>
        </p:txBody>
      </p:sp>
      <p:sp>
        <p:nvSpPr>
          <p:cNvPr id="11674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350" y="1050925"/>
            <a:ext cx="6015038" cy="5173663"/>
          </a:xfrm>
        </p:spPr>
        <p:txBody>
          <a:bodyPr/>
          <a:lstStyle/>
          <a:p>
            <a:pPr marL="169863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Goal: decouple install-/run-time configuration policies from component implementation</a:t>
            </a:r>
          </a:p>
          <a:p>
            <a:pPr marL="169863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CORBA policy declarations defined for:</a:t>
            </a:r>
          </a:p>
          <a:p>
            <a:pPr marL="511175" lvl="1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Servant lifetime</a:t>
            </a:r>
          </a:p>
          <a:p>
            <a:pPr marL="511175" lvl="1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Transaction</a:t>
            </a:r>
          </a:p>
          <a:p>
            <a:pPr marL="511175" lvl="1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Security</a:t>
            </a:r>
          </a:p>
          <a:p>
            <a:pPr marL="511175" lvl="1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Events</a:t>
            </a:r>
          </a:p>
          <a:p>
            <a:pPr marL="511175" lvl="1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Persistence</a:t>
            </a:r>
          </a:p>
          <a:p>
            <a:pPr marL="169863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Specified by component/composition developers using XML metadata and/or CIDL directives</a:t>
            </a:r>
          </a:p>
          <a:p>
            <a:pPr marL="169863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Implemented by the container, not the component</a:t>
            </a:r>
          </a:p>
          <a:p>
            <a:pPr marL="511175" lvl="1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Uses Interceptor pattern (POSA2)</a:t>
            </a:r>
          </a:p>
        </p:txBody>
      </p:sp>
      <p:sp>
        <p:nvSpPr>
          <p:cNvPr id="116742" name="Rectangle 11"/>
          <p:cNvSpPr>
            <a:spLocks noChangeArrowheads="1"/>
          </p:cNvSpPr>
          <p:nvPr/>
        </p:nvSpPr>
        <p:spPr bwMode="auto">
          <a:xfrm>
            <a:off x="7486650" y="1052513"/>
            <a:ext cx="107473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SSL Container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43" name="Freeform 12"/>
          <p:cNvSpPr>
            <a:spLocks/>
          </p:cNvSpPr>
          <p:nvPr/>
        </p:nvSpPr>
        <p:spPr bwMode="auto">
          <a:xfrm>
            <a:off x="7172325" y="1816100"/>
            <a:ext cx="973138" cy="1460500"/>
          </a:xfrm>
          <a:custGeom>
            <a:avLst/>
            <a:gdLst>
              <a:gd name="T0" fmla="*/ 2147483647 w 1537"/>
              <a:gd name="T1" fmla="*/ 2147483647 h 2308"/>
              <a:gd name="T2" fmla="*/ 2147483647 w 1537"/>
              <a:gd name="T3" fmla="*/ 2147483647 h 2308"/>
              <a:gd name="T4" fmla="*/ 2147483647 w 1537"/>
              <a:gd name="T5" fmla="*/ 2147483647 h 2308"/>
              <a:gd name="T6" fmla="*/ 2147483647 w 1537"/>
              <a:gd name="T7" fmla="*/ 2147483647 h 2308"/>
              <a:gd name="T8" fmla="*/ 2147483647 w 1537"/>
              <a:gd name="T9" fmla="*/ 0 h 2308"/>
              <a:gd name="T10" fmla="*/ 2147483647 w 1537"/>
              <a:gd name="T11" fmla="*/ 0 h 2308"/>
              <a:gd name="T12" fmla="*/ 0 w 1537"/>
              <a:gd name="T13" fmla="*/ 2147483647 h 2308"/>
              <a:gd name="T14" fmla="*/ 0 w 1537"/>
              <a:gd name="T15" fmla="*/ 2147483647 h 2308"/>
              <a:gd name="T16" fmla="*/ 0 w 1537"/>
              <a:gd name="T17" fmla="*/ 2147483647 h 2308"/>
              <a:gd name="T18" fmla="*/ 2147483647 w 1537"/>
              <a:gd name="T19" fmla="*/ 2147483647 h 2308"/>
              <a:gd name="T20" fmla="*/ 2147483647 w 1537"/>
              <a:gd name="T21" fmla="*/ 2147483647 h 2308"/>
              <a:gd name="T22" fmla="*/ 2147483647 w 1537"/>
              <a:gd name="T23" fmla="*/ 2147483647 h 230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537"/>
              <a:gd name="T37" fmla="*/ 0 h 2308"/>
              <a:gd name="T38" fmla="*/ 1537 w 1537"/>
              <a:gd name="T39" fmla="*/ 2308 h 230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537" h="2308">
                <a:moveTo>
                  <a:pt x="1345" y="2308"/>
                </a:moveTo>
                <a:cubicBezTo>
                  <a:pt x="1451" y="2308"/>
                  <a:pt x="1537" y="2222"/>
                  <a:pt x="1537" y="2116"/>
                </a:cubicBezTo>
                <a:lnTo>
                  <a:pt x="1537" y="193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3"/>
                </a:cubicBezTo>
                <a:lnTo>
                  <a:pt x="0" y="2116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solidFill>
            <a:srgbClr val="BD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44" name="Freeform 13"/>
          <p:cNvSpPr>
            <a:spLocks/>
          </p:cNvSpPr>
          <p:nvPr/>
        </p:nvSpPr>
        <p:spPr bwMode="auto">
          <a:xfrm>
            <a:off x="7172325" y="1816100"/>
            <a:ext cx="973138" cy="1460500"/>
          </a:xfrm>
          <a:custGeom>
            <a:avLst/>
            <a:gdLst>
              <a:gd name="T0" fmla="*/ 2147483647 w 1537"/>
              <a:gd name="T1" fmla="*/ 2147483647 h 2308"/>
              <a:gd name="T2" fmla="*/ 2147483647 w 1537"/>
              <a:gd name="T3" fmla="*/ 2147483647 h 2308"/>
              <a:gd name="T4" fmla="*/ 2147483647 w 1537"/>
              <a:gd name="T5" fmla="*/ 2147483647 h 2308"/>
              <a:gd name="T6" fmla="*/ 2147483647 w 1537"/>
              <a:gd name="T7" fmla="*/ 2147483647 h 2308"/>
              <a:gd name="T8" fmla="*/ 2147483647 w 1537"/>
              <a:gd name="T9" fmla="*/ 0 h 2308"/>
              <a:gd name="T10" fmla="*/ 2147483647 w 1537"/>
              <a:gd name="T11" fmla="*/ 0 h 2308"/>
              <a:gd name="T12" fmla="*/ 0 w 1537"/>
              <a:gd name="T13" fmla="*/ 2147483647 h 2308"/>
              <a:gd name="T14" fmla="*/ 0 w 1537"/>
              <a:gd name="T15" fmla="*/ 2147483647 h 2308"/>
              <a:gd name="T16" fmla="*/ 0 w 1537"/>
              <a:gd name="T17" fmla="*/ 2147483647 h 2308"/>
              <a:gd name="T18" fmla="*/ 2147483647 w 1537"/>
              <a:gd name="T19" fmla="*/ 2147483647 h 2308"/>
              <a:gd name="T20" fmla="*/ 2147483647 w 1537"/>
              <a:gd name="T21" fmla="*/ 2147483647 h 2308"/>
              <a:gd name="T22" fmla="*/ 2147483647 w 1537"/>
              <a:gd name="T23" fmla="*/ 2147483647 h 230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537"/>
              <a:gd name="T37" fmla="*/ 0 h 2308"/>
              <a:gd name="T38" fmla="*/ 1537 w 1537"/>
              <a:gd name="T39" fmla="*/ 2308 h 230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537" h="2308">
                <a:moveTo>
                  <a:pt x="1345" y="2308"/>
                </a:moveTo>
                <a:cubicBezTo>
                  <a:pt x="1451" y="2308"/>
                  <a:pt x="1537" y="2222"/>
                  <a:pt x="1537" y="2116"/>
                </a:cubicBezTo>
                <a:lnTo>
                  <a:pt x="1537" y="193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3"/>
                </a:cubicBezTo>
                <a:lnTo>
                  <a:pt x="0" y="2116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solidFill>
            <a:srgbClr val="EAEAEA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45" name="Rectangle 14"/>
          <p:cNvSpPr>
            <a:spLocks noChangeArrowheads="1"/>
          </p:cNvSpPr>
          <p:nvPr/>
        </p:nvSpPr>
        <p:spPr bwMode="auto">
          <a:xfrm>
            <a:off x="7346950" y="1873250"/>
            <a:ext cx="585788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CORBA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46" name="Rectangle 15"/>
          <p:cNvSpPr>
            <a:spLocks noChangeArrowheads="1"/>
          </p:cNvSpPr>
          <p:nvPr/>
        </p:nvSpPr>
        <p:spPr bwMode="auto">
          <a:xfrm>
            <a:off x="7254875" y="2065338"/>
            <a:ext cx="85566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Component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47" name="Freeform 16"/>
          <p:cNvSpPr>
            <a:spLocks/>
          </p:cNvSpPr>
          <p:nvPr/>
        </p:nvSpPr>
        <p:spPr bwMode="auto">
          <a:xfrm>
            <a:off x="7172325" y="1271588"/>
            <a:ext cx="973138" cy="487362"/>
          </a:xfrm>
          <a:custGeom>
            <a:avLst/>
            <a:gdLst>
              <a:gd name="T0" fmla="*/ 2147483647 w 1537"/>
              <a:gd name="T1" fmla="*/ 2147483647 h 769"/>
              <a:gd name="T2" fmla="*/ 2147483647 w 1537"/>
              <a:gd name="T3" fmla="*/ 2147483647 h 769"/>
              <a:gd name="T4" fmla="*/ 2147483647 w 1537"/>
              <a:gd name="T5" fmla="*/ 2147483647 h 769"/>
              <a:gd name="T6" fmla="*/ 2147483647 w 1537"/>
              <a:gd name="T7" fmla="*/ 2147483647 h 769"/>
              <a:gd name="T8" fmla="*/ 2147483647 w 1537"/>
              <a:gd name="T9" fmla="*/ 0 h 769"/>
              <a:gd name="T10" fmla="*/ 2147483647 w 1537"/>
              <a:gd name="T11" fmla="*/ 0 h 769"/>
              <a:gd name="T12" fmla="*/ 0 w 1537"/>
              <a:gd name="T13" fmla="*/ 2147483647 h 769"/>
              <a:gd name="T14" fmla="*/ 0 w 1537"/>
              <a:gd name="T15" fmla="*/ 2147483647 h 769"/>
              <a:gd name="T16" fmla="*/ 0 w 1537"/>
              <a:gd name="T17" fmla="*/ 2147483647 h 769"/>
              <a:gd name="T18" fmla="*/ 2147483647 w 1537"/>
              <a:gd name="T19" fmla="*/ 2147483647 h 769"/>
              <a:gd name="T20" fmla="*/ 2147483647 w 1537"/>
              <a:gd name="T21" fmla="*/ 2147483647 h 769"/>
              <a:gd name="T22" fmla="*/ 2147483647 w 1537"/>
              <a:gd name="T23" fmla="*/ 2147483647 h 76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537"/>
              <a:gd name="T37" fmla="*/ 0 h 769"/>
              <a:gd name="T38" fmla="*/ 1537 w 1537"/>
              <a:gd name="T39" fmla="*/ 769 h 76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537" h="769">
                <a:moveTo>
                  <a:pt x="1345" y="769"/>
                </a:moveTo>
                <a:cubicBezTo>
                  <a:pt x="1451" y="769"/>
                  <a:pt x="1537" y="683"/>
                  <a:pt x="1537" y="577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577"/>
                </a:lnTo>
                <a:cubicBezTo>
                  <a:pt x="0" y="683"/>
                  <a:pt x="86" y="769"/>
                  <a:pt x="192" y="769"/>
                </a:cubicBezTo>
                <a:lnTo>
                  <a:pt x="1345" y="769"/>
                </a:lnTo>
                <a:close/>
              </a:path>
            </a:pathLst>
          </a:custGeom>
          <a:solidFill>
            <a:srgbClr val="BD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48" name="Freeform 17"/>
          <p:cNvSpPr>
            <a:spLocks/>
          </p:cNvSpPr>
          <p:nvPr/>
        </p:nvSpPr>
        <p:spPr bwMode="auto">
          <a:xfrm>
            <a:off x="7172325" y="1271588"/>
            <a:ext cx="973138" cy="487362"/>
          </a:xfrm>
          <a:custGeom>
            <a:avLst/>
            <a:gdLst>
              <a:gd name="T0" fmla="*/ 2147483647 w 1537"/>
              <a:gd name="T1" fmla="*/ 2147483647 h 769"/>
              <a:gd name="T2" fmla="*/ 2147483647 w 1537"/>
              <a:gd name="T3" fmla="*/ 2147483647 h 769"/>
              <a:gd name="T4" fmla="*/ 2147483647 w 1537"/>
              <a:gd name="T5" fmla="*/ 2147483647 h 769"/>
              <a:gd name="T6" fmla="*/ 2147483647 w 1537"/>
              <a:gd name="T7" fmla="*/ 2147483647 h 769"/>
              <a:gd name="T8" fmla="*/ 2147483647 w 1537"/>
              <a:gd name="T9" fmla="*/ 0 h 769"/>
              <a:gd name="T10" fmla="*/ 2147483647 w 1537"/>
              <a:gd name="T11" fmla="*/ 0 h 769"/>
              <a:gd name="T12" fmla="*/ 0 w 1537"/>
              <a:gd name="T13" fmla="*/ 2147483647 h 769"/>
              <a:gd name="T14" fmla="*/ 0 w 1537"/>
              <a:gd name="T15" fmla="*/ 2147483647 h 769"/>
              <a:gd name="T16" fmla="*/ 0 w 1537"/>
              <a:gd name="T17" fmla="*/ 2147483647 h 769"/>
              <a:gd name="T18" fmla="*/ 2147483647 w 1537"/>
              <a:gd name="T19" fmla="*/ 2147483647 h 769"/>
              <a:gd name="T20" fmla="*/ 2147483647 w 1537"/>
              <a:gd name="T21" fmla="*/ 2147483647 h 769"/>
              <a:gd name="T22" fmla="*/ 2147483647 w 1537"/>
              <a:gd name="T23" fmla="*/ 2147483647 h 76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537"/>
              <a:gd name="T37" fmla="*/ 0 h 769"/>
              <a:gd name="T38" fmla="*/ 1537 w 1537"/>
              <a:gd name="T39" fmla="*/ 769 h 76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537" h="769">
                <a:moveTo>
                  <a:pt x="1345" y="769"/>
                </a:moveTo>
                <a:cubicBezTo>
                  <a:pt x="1451" y="769"/>
                  <a:pt x="1537" y="683"/>
                  <a:pt x="1537" y="577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577"/>
                </a:lnTo>
                <a:cubicBezTo>
                  <a:pt x="0" y="683"/>
                  <a:pt x="86" y="769"/>
                  <a:pt x="192" y="769"/>
                </a:cubicBezTo>
                <a:lnTo>
                  <a:pt x="1345" y="769"/>
                </a:lnTo>
                <a:close/>
              </a:path>
            </a:pathLst>
          </a:custGeom>
          <a:solidFill>
            <a:srgbClr val="EAEAEA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49" name="Rectangle 18"/>
          <p:cNvSpPr>
            <a:spLocks noChangeArrowheads="1"/>
          </p:cNvSpPr>
          <p:nvPr/>
        </p:nvSpPr>
        <p:spPr bwMode="auto">
          <a:xfrm>
            <a:off x="7254875" y="1327150"/>
            <a:ext cx="855663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Component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50" name="Rectangle 19"/>
          <p:cNvSpPr>
            <a:spLocks noChangeArrowheads="1"/>
          </p:cNvSpPr>
          <p:nvPr/>
        </p:nvSpPr>
        <p:spPr bwMode="auto">
          <a:xfrm>
            <a:off x="7427913" y="1519238"/>
            <a:ext cx="4413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Home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51" name="Rectangle 20"/>
          <p:cNvSpPr>
            <a:spLocks noChangeArrowheads="1"/>
          </p:cNvSpPr>
          <p:nvPr/>
        </p:nvSpPr>
        <p:spPr bwMode="auto">
          <a:xfrm>
            <a:off x="8353425" y="2851150"/>
            <a:ext cx="487363" cy="365125"/>
          </a:xfrm>
          <a:prstGeom prst="rect">
            <a:avLst/>
          </a:prstGeom>
          <a:solidFill>
            <a:srgbClr val="FFC6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52" name="Rectangle 21"/>
          <p:cNvSpPr>
            <a:spLocks noChangeArrowheads="1"/>
          </p:cNvSpPr>
          <p:nvPr/>
        </p:nvSpPr>
        <p:spPr bwMode="auto">
          <a:xfrm>
            <a:off x="8353425" y="2851150"/>
            <a:ext cx="487363" cy="365125"/>
          </a:xfrm>
          <a:prstGeom prst="rect">
            <a:avLst/>
          </a:prstGeom>
          <a:solidFill>
            <a:srgbClr val="E3FFFF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53" name="Rectangle 22"/>
          <p:cNvSpPr>
            <a:spLocks noChangeArrowheads="1"/>
          </p:cNvSpPr>
          <p:nvPr/>
        </p:nvSpPr>
        <p:spPr bwMode="auto">
          <a:xfrm>
            <a:off x="8434388" y="2936875"/>
            <a:ext cx="347662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POA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54" name="Freeform 23"/>
          <p:cNvSpPr>
            <a:spLocks/>
          </p:cNvSpPr>
          <p:nvPr/>
        </p:nvSpPr>
        <p:spPr bwMode="auto">
          <a:xfrm>
            <a:off x="6684963" y="1454150"/>
            <a:ext cx="122237" cy="122238"/>
          </a:xfrm>
          <a:custGeom>
            <a:avLst/>
            <a:gdLst>
              <a:gd name="T0" fmla="*/ 0 w 193"/>
              <a:gd name="T1" fmla="*/ 2147483647 h 193"/>
              <a:gd name="T2" fmla="*/ 2147483647 w 193"/>
              <a:gd name="T3" fmla="*/ 0 h 193"/>
              <a:gd name="T4" fmla="*/ 2147483647 w 193"/>
              <a:gd name="T5" fmla="*/ 2147483647 h 193"/>
              <a:gd name="T6" fmla="*/ 2147483647 w 193"/>
              <a:gd name="T7" fmla="*/ 2147483647 h 193"/>
              <a:gd name="T8" fmla="*/ 2147483647 w 193"/>
              <a:gd name="T9" fmla="*/ 2147483647 h 193"/>
              <a:gd name="T10" fmla="*/ 0 w 193"/>
              <a:gd name="T11" fmla="*/ 2147483647 h 1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3"/>
              <a:gd name="T19" fmla="*/ 0 h 193"/>
              <a:gd name="T20" fmla="*/ 193 w 193"/>
              <a:gd name="T21" fmla="*/ 193 h 19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3" h="193">
                <a:moveTo>
                  <a:pt x="0" y="96"/>
                </a:moveTo>
                <a:cubicBezTo>
                  <a:pt x="0" y="43"/>
                  <a:pt x="44" y="0"/>
                  <a:pt x="97" y="0"/>
                </a:cubicBezTo>
                <a:cubicBezTo>
                  <a:pt x="150" y="0"/>
                  <a:pt x="193" y="43"/>
                  <a:pt x="193" y="96"/>
                </a:cubicBezTo>
                <a:cubicBezTo>
                  <a:pt x="193" y="96"/>
                  <a:pt x="193" y="96"/>
                  <a:pt x="193" y="96"/>
                </a:cubicBezTo>
                <a:cubicBezTo>
                  <a:pt x="193" y="149"/>
                  <a:pt x="150" y="193"/>
                  <a:pt x="97" y="193"/>
                </a:cubicBezTo>
                <a:cubicBezTo>
                  <a:pt x="44" y="193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55" name="Freeform 24"/>
          <p:cNvSpPr>
            <a:spLocks/>
          </p:cNvSpPr>
          <p:nvPr/>
        </p:nvSpPr>
        <p:spPr bwMode="auto">
          <a:xfrm>
            <a:off x="6684963" y="1454150"/>
            <a:ext cx="122237" cy="122238"/>
          </a:xfrm>
          <a:custGeom>
            <a:avLst/>
            <a:gdLst>
              <a:gd name="T0" fmla="*/ 0 w 77"/>
              <a:gd name="T1" fmla="*/ 2147483647 h 77"/>
              <a:gd name="T2" fmla="*/ 2147483647 w 77"/>
              <a:gd name="T3" fmla="*/ 0 h 77"/>
              <a:gd name="T4" fmla="*/ 2147483647 w 77"/>
              <a:gd name="T5" fmla="*/ 2147483647 h 77"/>
              <a:gd name="T6" fmla="*/ 2147483647 w 77"/>
              <a:gd name="T7" fmla="*/ 2147483647 h 77"/>
              <a:gd name="T8" fmla="*/ 2147483647 w 77"/>
              <a:gd name="T9" fmla="*/ 2147483647 h 77"/>
              <a:gd name="T10" fmla="*/ 0 w 77"/>
              <a:gd name="T11" fmla="*/ 2147483647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7"/>
              <a:gd name="T20" fmla="*/ 77 w 7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7">
                <a:moveTo>
                  <a:pt x="0" y="39"/>
                </a:moveTo>
                <a:cubicBezTo>
                  <a:pt x="0" y="17"/>
                  <a:pt x="17" y="0"/>
                  <a:pt x="38" y="0"/>
                </a:cubicBezTo>
                <a:cubicBezTo>
                  <a:pt x="60" y="0"/>
                  <a:pt x="77" y="17"/>
                  <a:pt x="77" y="39"/>
                </a:cubicBezTo>
                <a:cubicBezTo>
                  <a:pt x="77" y="39"/>
                  <a:pt x="77" y="39"/>
                  <a:pt x="77" y="39"/>
                </a:cubicBezTo>
                <a:cubicBezTo>
                  <a:pt x="77" y="60"/>
                  <a:pt x="60" y="77"/>
                  <a:pt x="38" y="77"/>
                </a:cubicBezTo>
                <a:cubicBezTo>
                  <a:pt x="17" y="77"/>
                  <a:pt x="0" y="60"/>
                  <a:pt x="0" y="39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56" name="Freeform 25"/>
          <p:cNvSpPr>
            <a:spLocks/>
          </p:cNvSpPr>
          <p:nvPr/>
        </p:nvSpPr>
        <p:spPr bwMode="auto">
          <a:xfrm>
            <a:off x="6684963" y="1998663"/>
            <a:ext cx="122237" cy="120650"/>
          </a:xfrm>
          <a:custGeom>
            <a:avLst/>
            <a:gdLst>
              <a:gd name="T0" fmla="*/ 0 w 193"/>
              <a:gd name="T1" fmla="*/ 2147483647 h 192"/>
              <a:gd name="T2" fmla="*/ 2147483647 w 193"/>
              <a:gd name="T3" fmla="*/ 0 h 192"/>
              <a:gd name="T4" fmla="*/ 2147483647 w 193"/>
              <a:gd name="T5" fmla="*/ 2147483647 h 192"/>
              <a:gd name="T6" fmla="*/ 2147483647 w 193"/>
              <a:gd name="T7" fmla="*/ 2147483647 h 192"/>
              <a:gd name="T8" fmla="*/ 2147483647 w 193"/>
              <a:gd name="T9" fmla="*/ 2147483647 h 192"/>
              <a:gd name="T10" fmla="*/ 0 w 193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3"/>
              <a:gd name="T19" fmla="*/ 0 h 192"/>
              <a:gd name="T20" fmla="*/ 193 w 193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3" h="192">
                <a:moveTo>
                  <a:pt x="0" y="96"/>
                </a:moveTo>
                <a:cubicBezTo>
                  <a:pt x="0" y="43"/>
                  <a:pt x="44" y="0"/>
                  <a:pt x="97" y="0"/>
                </a:cubicBezTo>
                <a:cubicBezTo>
                  <a:pt x="150" y="0"/>
                  <a:pt x="193" y="43"/>
                  <a:pt x="193" y="96"/>
                </a:cubicBezTo>
                <a:cubicBezTo>
                  <a:pt x="193" y="96"/>
                  <a:pt x="193" y="96"/>
                  <a:pt x="193" y="96"/>
                </a:cubicBezTo>
                <a:cubicBezTo>
                  <a:pt x="193" y="149"/>
                  <a:pt x="150" y="192"/>
                  <a:pt x="97" y="192"/>
                </a:cubicBezTo>
                <a:cubicBezTo>
                  <a:pt x="44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57" name="Freeform 26"/>
          <p:cNvSpPr>
            <a:spLocks/>
          </p:cNvSpPr>
          <p:nvPr/>
        </p:nvSpPr>
        <p:spPr bwMode="auto">
          <a:xfrm>
            <a:off x="6684963" y="1998663"/>
            <a:ext cx="122237" cy="120650"/>
          </a:xfrm>
          <a:custGeom>
            <a:avLst/>
            <a:gdLst>
              <a:gd name="T0" fmla="*/ 0 w 77"/>
              <a:gd name="T1" fmla="*/ 2147483647 h 76"/>
              <a:gd name="T2" fmla="*/ 2147483647 w 77"/>
              <a:gd name="T3" fmla="*/ 0 h 76"/>
              <a:gd name="T4" fmla="*/ 2147483647 w 77"/>
              <a:gd name="T5" fmla="*/ 2147483647 h 76"/>
              <a:gd name="T6" fmla="*/ 2147483647 w 77"/>
              <a:gd name="T7" fmla="*/ 2147483647 h 76"/>
              <a:gd name="T8" fmla="*/ 2147483647 w 77"/>
              <a:gd name="T9" fmla="*/ 2147483647 h 76"/>
              <a:gd name="T10" fmla="*/ 0 w 77"/>
              <a:gd name="T11" fmla="*/ 2147483647 h 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6"/>
              <a:gd name="T20" fmla="*/ 77 w 77"/>
              <a:gd name="T21" fmla="*/ 76 h 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6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60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60" y="76"/>
                  <a:pt x="38" y="76"/>
                </a:cubicBezTo>
                <a:cubicBezTo>
                  <a:pt x="17" y="76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58" name="Freeform 27"/>
          <p:cNvSpPr>
            <a:spLocks/>
          </p:cNvSpPr>
          <p:nvPr/>
        </p:nvSpPr>
        <p:spPr bwMode="auto">
          <a:xfrm>
            <a:off x="6684963" y="2363788"/>
            <a:ext cx="122237" cy="122237"/>
          </a:xfrm>
          <a:custGeom>
            <a:avLst/>
            <a:gdLst>
              <a:gd name="T0" fmla="*/ 0 w 193"/>
              <a:gd name="T1" fmla="*/ 2147483647 h 192"/>
              <a:gd name="T2" fmla="*/ 2147483647 w 193"/>
              <a:gd name="T3" fmla="*/ 0 h 192"/>
              <a:gd name="T4" fmla="*/ 2147483647 w 193"/>
              <a:gd name="T5" fmla="*/ 2147483647 h 192"/>
              <a:gd name="T6" fmla="*/ 2147483647 w 193"/>
              <a:gd name="T7" fmla="*/ 2147483647 h 192"/>
              <a:gd name="T8" fmla="*/ 2147483647 w 193"/>
              <a:gd name="T9" fmla="*/ 2147483647 h 192"/>
              <a:gd name="T10" fmla="*/ 0 w 193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3"/>
              <a:gd name="T19" fmla="*/ 0 h 192"/>
              <a:gd name="T20" fmla="*/ 193 w 193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3" h="192">
                <a:moveTo>
                  <a:pt x="0" y="96"/>
                </a:moveTo>
                <a:cubicBezTo>
                  <a:pt x="0" y="43"/>
                  <a:pt x="44" y="0"/>
                  <a:pt x="97" y="0"/>
                </a:cubicBezTo>
                <a:cubicBezTo>
                  <a:pt x="150" y="0"/>
                  <a:pt x="193" y="43"/>
                  <a:pt x="193" y="96"/>
                </a:cubicBezTo>
                <a:cubicBezTo>
                  <a:pt x="193" y="96"/>
                  <a:pt x="193" y="96"/>
                  <a:pt x="193" y="96"/>
                </a:cubicBezTo>
                <a:cubicBezTo>
                  <a:pt x="193" y="149"/>
                  <a:pt x="150" y="192"/>
                  <a:pt x="97" y="192"/>
                </a:cubicBezTo>
                <a:cubicBezTo>
                  <a:pt x="44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59" name="Freeform 28"/>
          <p:cNvSpPr>
            <a:spLocks/>
          </p:cNvSpPr>
          <p:nvPr/>
        </p:nvSpPr>
        <p:spPr bwMode="auto">
          <a:xfrm>
            <a:off x="6684963" y="2363788"/>
            <a:ext cx="122237" cy="122237"/>
          </a:xfrm>
          <a:custGeom>
            <a:avLst/>
            <a:gdLst>
              <a:gd name="T0" fmla="*/ 0 w 77"/>
              <a:gd name="T1" fmla="*/ 2147483647 h 77"/>
              <a:gd name="T2" fmla="*/ 2147483647 w 77"/>
              <a:gd name="T3" fmla="*/ 0 h 77"/>
              <a:gd name="T4" fmla="*/ 2147483647 w 77"/>
              <a:gd name="T5" fmla="*/ 2147483647 h 77"/>
              <a:gd name="T6" fmla="*/ 2147483647 w 77"/>
              <a:gd name="T7" fmla="*/ 2147483647 h 77"/>
              <a:gd name="T8" fmla="*/ 2147483647 w 77"/>
              <a:gd name="T9" fmla="*/ 2147483647 h 77"/>
              <a:gd name="T10" fmla="*/ 0 w 77"/>
              <a:gd name="T11" fmla="*/ 2147483647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7"/>
              <a:gd name="T20" fmla="*/ 77 w 7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7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60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60" y="77"/>
                  <a:pt x="38" y="77"/>
                </a:cubicBezTo>
                <a:cubicBezTo>
                  <a:pt x="17" y="77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60" name="Freeform 29"/>
          <p:cNvSpPr>
            <a:spLocks/>
          </p:cNvSpPr>
          <p:nvPr/>
        </p:nvSpPr>
        <p:spPr bwMode="auto">
          <a:xfrm>
            <a:off x="7415213" y="2851150"/>
            <a:ext cx="122237" cy="120650"/>
          </a:xfrm>
          <a:custGeom>
            <a:avLst/>
            <a:gdLst>
              <a:gd name="T0" fmla="*/ 0 w 193"/>
              <a:gd name="T1" fmla="*/ 2147483647 h 192"/>
              <a:gd name="T2" fmla="*/ 2147483647 w 193"/>
              <a:gd name="T3" fmla="*/ 0 h 192"/>
              <a:gd name="T4" fmla="*/ 2147483647 w 193"/>
              <a:gd name="T5" fmla="*/ 2147483647 h 192"/>
              <a:gd name="T6" fmla="*/ 2147483647 w 193"/>
              <a:gd name="T7" fmla="*/ 2147483647 h 192"/>
              <a:gd name="T8" fmla="*/ 2147483647 w 193"/>
              <a:gd name="T9" fmla="*/ 2147483647 h 192"/>
              <a:gd name="T10" fmla="*/ 0 w 193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3"/>
              <a:gd name="T19" fmla="*/ 0 h 192"/>
              <a:gd name="T20" fmla="*/ 193 w 193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3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50" y="0"/>
                  <a:pt x="193" y="43"/>
                  <a:pt x="193" y="96"/>
                </a:cubicBezTo>
                <a:cubicBezTo>
                  <a:pt x="193" y="96"/>
                  <a:pt x="193" y="96"/>
                  <a:pt x="193" y="96"/>
                </a:cubicBezTo>
                <a:cubicBezTo>
                  <a:pt x="193" y="149"/>
                  <a:pt x="150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61" name="Freeform 30"/>
          <p:cNvSpPr>
            <a:spLocks/>
          </p:cNvSpPr>
          <p:nvPr/>
        </p:nvSpPr>
        <p:spPr bwMode="auto">
          <a:xfrm>
            <a:off x="7415213" y="2851150"/>
            <a:ext cx="122237" cy="120650"/>
          </a:xfrm>
          <a:custGeom>
            <a:avLst/>
            <a:gdLst>
              <a:gd name="T0" fmla="*/ 0 w 77"/>
              <a:gd name="T1" fmla="*/ 2147483647 h 76"/>
              <a:gd name="T2" fmla="*/ 2147483647 w 77"/>
              <a:gd name="T3" fmla="*/ 0 h 76"/>
              <a:gd name="T4" fmla="*/ 2147483647 w 77"/>
              <a:gd name="T5" fmla="*/ 2147483647 h 76"/>
              <a:gd name="T6" fmla="*/ 2147483647 w 77"/>
              <a:gd name="T7" fmla="*/ 2147483647 h 76"/>
              <a:gd name="T8" fmla="*/ 2147483647 w 77"/>
              <a:gd name="T9" fmla="*/ 2147483647 h 76"/>
              <a:gd name="T10" fmla="*/ 0 w 77"/>
              <a:gd name="T11" fmla="*/ 2147483647 h 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6"/>
              <a:gd name="T20" fmla="*/ 77 w 77"/>
              <a:gd name="T21" fmla="*/ 76 h 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6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60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60" y="76"/>
                  <a:pt x="38" y="76"/>
                </a:cubicBezTo>
                <a:cubicBezTo>
                  <a:pt x="17" y="76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62" name="Freeform 31"/>
          <p:cNvSpPr>
            <a:spLocks/>
          </p:cNvSpPr>
          <p:nvPr/>
        </p:nvSpPr>
        <p:spPr bwMode="auto">
          <a:xfrm>
            <a:off x="7780338" y="2851150"/>
            <a:ext cx="122237" cy="12065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63" name="Freeform 32"/>
          <p:cNvSpPr>
            <a:spLocks/>
          </p:cNvSpPr>
          <p:nvPr/>
        </p:nvSpPr>
        <p:spPr bwMode="auto">
          <a:xfrm>
            <a:off x="7780338" y="2851150"/>
            <a:ext cx="122237" cy="120650"/>
          </a:xfrm>
          <a:custGeom>
            <a:avLst/>
            <a:gdLst>
              <a:gd name="T0" fmla="*/ 0 w 77"/>
              <a:gd name="T1" fmla="*/ 2147483647 h 76"/>
              <a:gd name="T2" fmla="*/ 2147483647 w 77"/>
              <a:gd name="T3" fmla="*/ 0 h 76"/>
              <a:gd name="T4" fmla="*/ 2147483647 w 77"/>
              <a:gd name="T5" fmla="*/ 2147483647 h 76"/>
              <a:gd name="T6" fmla="*/ 2147483647 w 77"/>
              <a:gd name="T7" fmla="*/ 2147483647 h 76"/>
              <a:gd name="T8" fmla="*/ 2147483647 w 77"/>
              <a:gd name="T9" fmla="*/ 2147483647 h 76"/>
              <a:gd name="T10" fmla="*/ 0 w 77"/>
              <a:gd name="T11" fmla="*/ 2147483647 h 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6"/>
              <a:gd name="T20" fmla="*/ 77 w 77"/>
              <a:gd name="T21" fmla="*/ 76 h 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6">
                <a:moveTo>
                  <a:pt x="0" y="38"/>
                </a:moveTo>
                <a:cubicBezTo>
                  <a:pt x="0" y="17"/>
                  <a:pt x="18" y="0"/>
                  <a:pt x="39" y="0"/>
                </a:cubicBezTo>
                <a:cubicBezTo>
                  <a:pt x="60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60" y="76"/>
                  <a:pt x="39" y="76"/>
                </a:cubicBezTo>
                <a:cubicBezTo>
                  <a:pt x="18" y="76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64" name="Freeform 33"/>
          <p:cNvSpPr>
            <a:spLocks/>
          </p:cNvSpPr>
          <p:nvPr/>
        </p:nvSpPr>
        <p:spPr bwMode="auto">
          <a:xfrm>
            <a:off x="8329613" y="2241550"/>
            <a:ext cx="122237" cy="122238"/>
          </a:xfrm>
          <a:custGeom>
            <a:avLst/>
            <a:gdLst>
              <a:gd name="T0" fmla="*/ 0 w 192"/>
              <a:gd name="T1" fmla="*/ 2147483647 h 193"/>
              <a:gd name="T2" fmla="*/ 2147483647 w 192"/>
              <a:gd name="T3" fmla="*/ 0 h 193"/>
              <a:gd name="T4" fmla="*/ 2147483647 w 192"/>
              <a:gd name="T5" fmla="*/ 2147483647 h 193"/>
              <a:gd name="T6" fmla="*/ 2147483647 w 192"/>
              <a:gd name="T7" fmla="*/ 2147483647 h 193"/>
              <a:gd name="T8" fmla="*/ 2147483647 w 192"/>
              <a:gd name="T9" fmla="*/ 2147483647 h 193"/>
              <a:gd name="T10" fmla="*/ 0 w 192"/>
              <a:gd name="T11" fmla="*/ 2147483647 h 1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3"/>
              <a:gd name="T20" fmla="*/ 192 w 192"/>
              <a:gd name="T21" fmla="*/ 193 h 19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3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50"/>
                  <a:pt x="149" y="193"/>
                  <a:pt x="96" y="193"/>
                </a:cubicBezTo>
                <a:cubicBezTo>
                  <a:pt x="43" y="193"/>
                  <a:pt x="0" y="150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65" name="Freeform 34"/>
          <p:cNvSpPr>
            <a:spLocks/>
          </p:cNvSpPr>
          <p:nvPr/>
        </p:nvSpPr>
        <p:spPr bwMode="auto">
          <a:xfrm>
            <a:off x="8329613" y="2241550"/>
            <a:ext cx="122237" cy="122238"/>
          </a:xfrm>
          <a:custGeom>
            <a:avLst/>
            <a:gdLst>
              <a:gd name="T0" fmla="*/ 0 w 77"/>
              <a:gd name="T1" fmla="*/ 2147483647 h 77"/>
              <a:gd name="T2" fmla="*/ 2147483647 w 77"/>
              <a:gd name="T3" fmla="*/ 0 h 77"/>
              <a:gd name="T4" fmla="*/ 2147483647 w 77"/>
              <a:gd name="T5" fmla="*/ 2147483647 h 77"/>
              <a:gd name="T6" fmla="*/ 2147483647 w 77"/>
              <a:gd name="T7" fmla="*/ 2147483647 h 77"/>
              <a:gd name="T8" fmla="*/ 2147483647 w 77"/>
              <a:gd name="T9" fmla="*/ 2147483647 h 77"/>
              <a:gd name="T10" fmla="*/ 0 w 77"/>
              <a:gd name="T11" fmla="*/ 2147483647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7"/>
              <a:gd name="T20" fmla="*/ 77 w 7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7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59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60"/>
                  <a:pt x="59" y="77"/>
                  <a:pt x="38" y="77"/>
                </a:cubicBezTo>
                <a:cubicBezTo>
                  <a:pt x="17" y="77"/>
                  <a:pt x="0" y="60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66" name="Freeform 35"/>
          <p:cNvSpPr>
            <a:spLocks/>
          </p:cNvSpPr>
          <p:nvPr/>
        </p:nvSpPr>
        <p:spPr bwMode="auto">
          <a:xfrm>
            <a:off x="8329613" y="2546350"/>
            <a:ext cx="122237" cy="12065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67" name="Freeform 36"/>
          <p:cNvSpPr>
            <a:spLocks/>
          </p:cNvSpPr>
          <p:nvPr/>
        </p:nvSpPr>
        <p:spPr bwMode="auto">
          <a:xfrm>
            <a:off x="8329613" y="2546350"/>
            <a:ext cx="122237" cy="120650"/>
          </a:xfrm>
          <a:custGeom>
            <a:avLst/>
            <a:gdLst>
              <a:gd name="T0" fmla="*/ 0 w 77"/>
              <a:gd name="T1" fmla="*/ 2147483647 h 76"/>
              <a:gd name="T2" fmla="*/ 2147483647 w 77"/>
              <a:gd name="T3" fmla="*/ 0 h 76"/>
              <a:gd name="T4" fmla="*/ 2147483647 w 77"/>
              <a:gd name="T5" fmla="*/ 2147483647 h 76"/>
              <a:gd name="T6" fmla="*/ 2147483647 w 77"/>
              <a:gd name="T7" fmla="*/ 2147483647 h 76"/>
              <a:gd name="T8" fmla="*/ 2147483647 w 77"/>
              <a:gd name="T9" fmla="*/ 2147483647 h 76"/>
              <a:gd name="T10" fmla="*/ 0 w 77"/>
              <a:gd name="T11" fmla="*/ 2147483647 h 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6"/>
              <a:gd name="T20" fmla="*/ 77 w 77"/>
              <a:gd name="T21" fmla="*/ 76 h 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6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59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59" y="76"/>
                  <a:pt x="38" y="76"/>
                </a:cubicBezTo>
                <a:cubicBezTo>
                  <a:pt x="17" y="76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68" name="Line 37"/>
          <p:cNvSpPr>
            <a:spLocks noChangeShapeType="1"/>
          </p:cNvSpPr>
          <p:nvPr/>
        </p:nvSpPr>
        <p:spPr bwMode="auto">
          <a:xfrm>
            <a:off x="6807200" y="1516063"/>
            <a:ext cx="365125" cy="1587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69" name="Line 38"/>
          <p:cNvSpPr>
            <a:spLocks noChangeShapeType="1"/>
          </p:cNvSpPr>
          <p:nvPr/>
        </p:nvSpPr>
        <p:spPr bwMode="auto">
          <a:xfrm>
            <a:off x="6807200" y="2058988"/>
            <a:ext cx="365125" cy="1587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70" name="Line 39"/>
          <p:cNvSpPr>
            <a:spLocks noChangeShapeType="1"/>
          </p:cNvSpPr>
          <p:nvPr/>
        </p:nvSpPr>
        <p:spPr bwMode="auto">
          <a:xfrm>
            <a:off x="6807200" y="2424113"/>
            <a:ext cx="365125" cy="1587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71" name="Line 40"/>
          <p:cNvSpPr>
            <a:spLocks noChangeShapeType="1"/>
          </p:cNvSpPr>
          <p:nvPr/>
        </p:nvSpPr>
        <p:spPr bwMode="auto">
          <a:xfrm>
            <a:off x="7475538" y="2971800"/>
            <a:ext cx="1587" cy="304800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72" name="Line 41"/>
          <p:cNvSpPr>
            <a:spLocks noChangeShapeType="1"/>
          </p:cNvSpPr>
          <p:nvPr/>
        </p:nvSpPr>
        <p:spPr bwMode="auto">
          <a:xfrm>
            <a:off x="7842250" y="2971800"/>
            <a:ext cx="1588" cy="304800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73" name="Line 42"/>
          <p:cNvSpPr>
            <a:spLocks noChangeShapeType="1"/>
          </p:cNvSpPr>
          <p:nvPr/>
        </p:nvSpPr>
        <p:spPr bwMode="auto">
          <a:xfrm flipH="1">
            <a:off x="8145463" y="2301875"/>
            <a:ext cx="184150" cy="1588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74" name="Line 43"/>
          <p:cNvSpPr>
            <a:spLocks noChangeShapeType="1"/>
          </p:cNvSpPr>
          <p:nvPr/>
        </p:nvSpPr>
        <p:spPr bwMode="auto">
          <a:xfrm flipH="1">
            <a:off x="8145463" y="2606675"/>
            <a:ext cx="184150" cy="1588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75" name="Rectangle 44"/>
          <p:cNvSpPr>
            <a:spLocks noChangeArrowheads="1"/>
          </p:cNvSpPr>
          <p:nvPr/>
        </p:nvSpPr>
        <p:spPr bwMode="auto">
          <a:xfrm rot="-5400000">
            <a:off x="6304756" y="1962944"/>
            <a:ext cx="841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76" name="Rectangle 45"/>
          <p:cNvSpPr>
            <a:spLocks noChangeArrowheads="1"/>
          </p:cNvSpPr>
          <p:nvPr/>
        </p:nvSpPr>
        <p:spPr bwMode="auto">
          <a:xfrm rot="-5400000">
            <a:off x="6315075" y="1881188"/>
            <a:ext cx="63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x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77" name="Rectangle 46"/>
          <p:cNvSpPr>
            <a:spLocks noChangeArrowheads="1"/>
          </p:cNvSpPr>
          <p:nvPr/>
        </p:nvSpPr>
        <p:spPr bwMode="auto">
          <a:xfrm rot="-5400000">
            <a:off x="6329362" y="1847851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78" name="Rectangle 47"/>
          <p:cNvSpPr>
            <a:spLocks noChangeArrowheads="1"/>
          </p:cNvSpPr>
          <p:nvPr/>
        </p:nvSpPr>
        <p:spPr bwMode="auto">
          <a:xfrm rot="-5400000">
            <a:off x="6311900" y="1787525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79" name="Rectangle 48"/>
          <p:cNvSpPr>
            <a:spLocks noChangeArrowheads="1"/>
          </p:cNvSpPr>
          <p:nvPr/>
        </p:nvSpPr>
        <p:spPr bwMode="auto">
          <a:xfrm rot="-5400000">
            <a:off x="6325393" y="1742282"/>
            <a:ext cx="428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r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80" name="Rectangle 49"/>
          <p:cNvSpPr>
            <a:spLocks noChangeArrowheads="1"/>
          </p:cNvSpPr>
          <p:nvPr/>
        </p:nvSpPr>
        <p:spPr bwMode="auto">
          <a:xfrm rot="-5400000">
            <a:off x="6311900" y="1676400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n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81" name="Rectangle 50"/>
          <p:cNvSpPr>
            <a:spLocks noChangeArrowheads="1"/>
          </p:cNvSpPr>
          <p:nvPr/>
        </p:nvSpPr>
        <p:spPr bwMode="auto">
          <a:xfrm rot="-5400000">
            <a:off x="6311900" y="1604963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82" name="Rectangle 51"/>
          <p:cNvSpPr>
            <a:spLocks noChangeArrowheads="1"/>
          </p:cNvSpPr>
          <p:nvPr/>
        </p:nvSpPr>
        <p:spPr bwMode="auto">
          <a:xfrm rot="-5400000">
            <a:off x="6332537" y="1555751"/>
            <a:ext cx="285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l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83" name="Rectangle 52"/>
          <p:cNvSpPr>
            <a:spLocks noChangeArrowheads="1"/>
          </p:cNvSpPr>
          <p:nvPr/>
        </p:nvSpPr>
        <p:spPr bwMode="auto">
          <a:xfrm rot="-5400000">
            <a:off x="6491287" y="2019301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84" name="Rectangle 53"/>
          <p:cNvSpPr>
            <a:spLocks noChangeArrowheads="1"/>
          </p:cNvSpPr>
          <p:nvPr/>
        </p:nvSpPr>
        <p:spPr bwMode="auto">
          <a:xfrm rot="-5400000">
            <a:off x="6473825" y="1960563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n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85" name="Rectangle 54"/>
          <p:cNvSpPr>
            <a:spLocks noChangeArrowheads="1"/>
          </p:cNvSpPr>
          <p:nvPr/>
        </p:nvSpPr>
        <p:spPr bwMode="auto">
          <a:xfrm rot="-5400000">
            <a:off x="6491287" y="1908176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86" name="Rectangle 55"/>
          <p:cNvSpPr>
            <a:spLocks noChangeArrowheads="1"/>
          </p:cNvSpPr>
          <p:nvPr/>
        </p:nvSpPr>
        <p:spPr bwMode="auto">
          <a:xfrm rot="-5400000">
            <a:off x="6473825" y="1858963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87" name="Rectangle 56"/>
          <p:cNvSpPr>
            <a:spLocks noChangeArrowheads="1"/>
          </p:cNvSpPr>
          <p:nvPr/>
        </p:nvSpPr>
        <p:spPr bwMode="auto">
          <a:xfrm rot="-5400000">
            <a:off x="6487318" y="1812132"/>
            <a:ext cx="428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r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88" name="Rectangle 57"/>
          <p:cNvSpPr>
            <a:spLocks noChangeArrowheads="1"/>
          </p:cNvSpPr>
          <p:nvPr/>
        </p:nvSpPr>
        <p:spPr bwMode="auto">
          <a:xfrm rot="-5400000">
            <a:off x="6491287" y="1755776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f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89" name="Rectangle 58"/>
          <p:cNvSpPr>
            <a:spLocks noChangeArrowheads="1"/>
          </p:cNvSpPr>
          <p:nvPr/>
        </p:nvSpPr>
        <p:spPr bwMode="auto">
          <a:xfrm rot="-5400000">
            <a:off x="6473825" y="1706563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90" name="Rectangle 59"/>
          <p:cNvSpPr>
            <a:spLocks noChangeArrowheads="1"/>
          </p:cNvSpPr>
          <p:nvPr/>
        </p:nvSpPr>
        <p:spPr bwMode="auto">
          <a:xfrm rot="-5400000">
            <a:off x="6477000" y="1638300"/>
            <a:ext cx="63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c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91" name="Rectangle 60"/>
          <p:cNvSpPr>
            <a:spLocks noChangeArrowheads="1"/>
          </p:cNvSpPr>
          <p:nvPr/>
        </p:nvSpPr>
        <p:spPr bwMode="auto">
          <a:xfrm rot="-5400000">
            <a:off x="6473825" y="1574800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92" name="Rectangle 61"/>
          <p:cNvSpPr>
            <a:spLocks noChangeArrowheads="1"/>
          </p:cNvSpPr>
          <p:nvPr/>
        </p:nvSpPr>
        <p:spPr bwMode="auto">
          <a:xfrm rot="-5400000">
            <a:off x="6477000" y="1519238"/>
            <a:ext cx="63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s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93" name="Rectangle 62"/>
          <p:cNvSpPr>
            <a:spLocks noChangeArrowheads="1"/>
          </p:cNvSpPr>
          <p:nvPr/>
        </p:nvSpPr>
        <p:spPr bwMode="auto">
          <a:xfrm>
            <a:off x="8237538" y="1831975"/>
            <a:ext cx="4857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Callback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94" name="Rectangle 63"/>
          <p:cNvSpPr>
            <a:spLocks noChangeArrowheads="1"/>
          </p:cNvSpPr>
          <p:nvPr/>
        </p:nvSpPr>
        <p:spPr bwMode="auto">
          <a:xfrm>
            <a:off x="8216900" y="1993900"/>
            <a:ext cx="5540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Interfaces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95" name="Rectangle 64"/>
          <p:cNvSpPr>
            <a:spLocks noChangeArrowheads="1"/>
          </p:cNvSpPr>
          <p:nvPr/>
        </p:nvSpPr>
        <p:spPr bwMode="auto">
          <a:xfrm>
            <a:off x="7435850" y="2513013"/>
            <a:ext cx="42068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Internal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96" name="Rectangle 65"/>
          <p:cNvSpPr>
            <a:spLocks noChangeArrowheads="1"/>
          </p:cNvSpPr>
          <p:nvPr/>
        </p:nvSpPr>
        <p:spPr bwMode="auto">
          <a:xfrm>
            <a:off x="7385050" y="2674938"/>
            <a:ext cx="5540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Interfaces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97" name="Rectangle 68"/>
          <p:cNvSpPr>
            <a:spLocks noChangeArrowheads="1"/>
          </p:cNvSpPr>
          <p:nvPr/>
        </p:nvSpPr>
        <p:spPr bwMode="auto">
          <a:xfrm>
            <a:off x="7162800" y="3787775"/>
            <a:ext cx="18034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zh-CN" altLang="en-US" sz="1300" i="0">
                <a:solidFill>
                  <a:srgbClr val="000000"/>
                </a:solidFill>
                <a:ea typeface="宋体" pitchFamily="2" charset="-122"/>
              </a:rPr>
              <a:t> </a:t>
            </a: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Transactional Container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798" name="Freeform 69"/>
          <p:cNvSpPr>
            <a:spLocks/>
          </p:cNvSpPr>
          <p:nvPr/>
        </p:nvSpPr>
        <p:spPr bwMode="auto">
          <a:xfrm>
            <a:off x="7178675" y="4586288"/>
            <a:ext cx="974725" cy="1460500"/>
          </a:xfrm>
          <a:custGeom>
            <a:avLst/>
            <a:gdLst>
              <a:gd name="T0" fmla="*/ 2147483647 w 1537"/>
              <a:gd name="T1" fmla="*/ 2147483647 h 2308"/>
              <a:gd name="T2" fmla="*/ 2147483647 w 1537"/>
              <a:gd name="T3" fmla="*/ 2147483647 h 2308"/>
              <a:gd name="T4" fmla="*/ 2147483647 w 1537"/>
              <a:gd name="T5" fmla="*/ 2147483647 h 2308"/>
              <a:gd name="T6" fmla="*/ 2147483647 w 1537"/>
              <a:gd name="T7" fmla="*/ 2147483647 h 2308"/>
              <a:gd name="T8" fmla="*/ 2147483647 w 1537"/>
              <a:gd name="T9" fmla="*/ 0 h 2308"/>
              <a:gd name="T10" fmla="*/ 2147483647 w 1537"/>
              <a:gd name="T11" fmla="*/ 0 h 2308"/>
              <a:gd name="T12" fmla="*/ 2147483647 w 1537"/>
              <a:gd name="T13" fmla="*/ 0 h 2308"/>
              <a:gd name="T14" fmla="*/ 0 w 1537"/>
              <a:gd name="T15" fmla="*/ 2147483647 h 2308"/>
              <a:gd name="T16" fmla="*/ 0 w 1537"/>
              <a:gd name="T17" fmla="*/ 2147483647 h 2308"/>
              <a:gd name="T18" fmla="*/ 0 w 1537"/>
              <a:gd name="T19" fmla="*/ 2147483647 h 2308"/>
              <a:gd name="T20" fmla="*/ 2147483647 w 1537"/>
              <a:gd name="T21" fmla="*/ 2147483647 h 2308"/>
              <a:gd name="T22" fmla="*/ 2147483647 w 1537"/>
              <a:gd name="T23" fmla="*/ 2147483647 h 2308"/>
              <a:gd name="T24" fmla="*/ 2147483647 w 1537"/>
              <a:gd name="T25" fmla="*/ 2147483647 h 23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2308"/>
              <a:gd name="T41" fmla="*/ 1537 w 1537"/>
              <a:gd name="T42" fmla="*/ 2308 h 23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2308">
                <a:moveTo>
                  <a:pt x="1345" y="2308"/>
                </a:moveTo>
                <a:cubicBezTo>
                  <a:pt x="1451" y="2308"/>
                  <a:pt x="1537" y="2222"/>
                  <a:pt x="1537" y="2115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2115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solidFill>
            <a:srgbClr val="BD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799" name="Freeform 70"/>
          <p:cNvSpPr>
            <a:spLocks/>
          </p:cNvSpPr>
          <p:nvPr/>
        </p:nvSpPr>
        <p:spPr bwMode="auto">
          <a:xfrm>
            <a:off x="7178675" y="4586288"/>
            <a:ext cx="974725" cy="1460500"/>
          </a:xfrm>
          <a:custGeom>
            <a:avLst/>
            <a:gdLst>
              <a:gd name="T0" fmla="*/ 2147483647 w 1537"/>
              <a:gd name="T1" fmla="*/ 2147483647 h 2308"/>
              <a:gd name="T2" fmla="*/ 2147483647 w 1537"/>
              <a:gd name="T3" fmla="*/ 2147483647 h 2308"/>
              <a:gd name="T4" fmla="*/ 2147483647 w 1537"/>
              <a:gd name="T5" fmla="*/ 2147483647 h 2308"/>
              <a:gd name="T6" fmla="*/ 2147483647 w 1537"/>
              <a:gd name="T7" fmla="*/ 2147483647 h 2308"/>
              <a:gd name="T8" fmla="*/ 2147483647 w 1537"/>
              <a:gd name="T9" fmla="*/ 0 h 2308"/>
              <a:gd name="T10" fmla="*/ 2147483647 w 1537"/>
              <a:gd name="T11" fmla="*/ 0 h 2308"/>
              <a:gd name="T12" fmla="*/ 2147483647 w 1537"/>
              <a:gd name="T13" fmla="*/ 0 h 2308"/>
              <a:gd name="T14" fmla="*/ 0 w 1537"/>
              <a:gd name="T15" fmla="*/ 2147483647 h 2308"/>
              <a:gd name="T16" fmla="*/ 0 w 1537"/>
              <a:gd name="T17" fmla="*/ 2147483647 h 2308"/>
              <a:gd name="T18" fmla="*/ 0 w 1537"/>
              <a:gd name="T19" fmla="*/ 2147483647 h 2308"/>
              <a:gd name="T20" fmla="*/ 2147483647 w 1537"/>
              <a:gd name="T21" fmla="*/ 2147483647 h 2308"/>
              <a:gd name="T22" fmla="*/ 2147483647 w 1537"/>
              <a:gd name="T23" fmla="*/ 2147483647 h 2308"/>
              <a:gd name="T24" fmla="*/ 2147483647 w 1537"/>
              <a:gd name="T25" fmla="*/ 2147483647 h 23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2308"/>
              <a:gd name="T41" fmla="*/ 1537 w 1537"/>
              <a:gd name="T42" fmla="*/ 2308 h 23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2308">
                <a:moveTo>
                  <a:pt x="1345" y="2308"/>
                </a:moveTo>
                <a:cubicBezTo>
                  <a:pt x="1451" y="2308"/>
                  <a:pt x="1537" y="2222"/>
                  <a:pt x="1537" y="2115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2115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solidFill>
            <a:srgbClr val="EAEAEA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00" name="Rectangle 71"/>
          <p:cNvSpPr>
            <a:spLocks noChangeArrowheads="1"/>
          </p:cNvSpPr>
          <p:nvPr/>
        </p:nvSpPr>
        <p:spPr bwMode="auto">
          <a:xfrm>
            <a:off x="7356475" y="4638675"/>
            <a:ext cx="585788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CORBA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01" name="Rectangle 72"/>
          <p:cNvSpPr>
            <a:spLocks noChangeArrowheads="1"/>
          </p:cNvSpPr>
          <p:nvPr/>
        </p:nvSpPr>
        <p:spPr bwMode="auto">
          <a:xfrm>
            <a:off x="7254875" y="4841875"/>
            <a:ext cx="855663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Component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02" name="Freeform 73"/>
          <p:cNvSpPr>
            <a:spLocks/>
          </p:cNvSpPr>
          <p:nvPr/>
        </p:nvSpPr>
        <p:spPr bwMode="auto">
          <a:xfrm>
            <a:off x="7178675" y="4038600"/>
            <a:ext cx="974725" cy="485775"/>
          </a:xfrm>
          <a:custGeom>
            <a:avLst/>
            <a:gdLst>
              <a:gd name="T0" fmla="*/ 2147483647 w 1537"/>
              <a:gd name="T1" fmla="*/ 2147483647 h 769"/>
              <a:gd name="T2" fmla="*/ 2147483647 w 1537"/>
              <a:gd name="T3" fmla="*/ 2147483647 h 769"/>
              <a:gd name="T4" fmla="*/ 2147483647 w 1537"/>
              <a:gd name="T5" fmla="*/ 2147483647 h 769"/>
              <a:gd name="T6" fmla="*/ 2147483647 w 1537"/>
              <a:gd name="T7" fmla="*/ 2147483647 h 769"/>
              <a:gd name="T8" fmla="*/ 2147483647 w 1537"/>
              <a:gd name="T9" fmla="*/ 0 h 769"/>
              <a:gd name="T10" fmla="*/ 2147483647 w 1537"/>
              <a:gd name="T11" fmla="*/ 0 h 769"/>
              <a:gd name="T12" fmla="*/ 2147483647 w 1537"/>
              <a:gd name="T13" fmla="*/ 0 h 769"/>
              <a:gd name="T14" fmla="*/ 0 w 1537"/>
              <a:gd name="T15" fmla="*/ 2147483647 h 769"/>
              <a:gd name="T16" fmla="*/ 0 w 1537"/>
              <a:gd name="T17" fmla="*/ 2147483647 h 769"/>
              <a:gd name="T18" fmla="*/ 0 w 1537"/>
              <a:gd name="T19" fmla="*/ 2147483647 h 769"/>
              <a:gd name="T20" fmla="*/ 2147483647 w 1537"/>
              <a:gd name="T21" fmla="*/ 2147483647 h 769"/>
              <a:gd name="T22" fmla="*/ 2147483647 w 1537"/>
              <a:gd name="T23" fmla="*/ 2147483647 h 769"/>
              <a:gd name="T24" fmla="*/ 2147483647 w 1537"/>
              <a:gd name="T25" fmla="*/ 2147483647 h 76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769"/>
              <a:gd name="T41" fmla="*/ 1537 w 1537"/>
              <a:gd name="T42" fmla="*/ 769 h 76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769">
                <a:moveTo>
                  <a:pt x="1345" y="769"/>
                </a:moveTo>
                <a:cubicBezTo>
                  <a:pt x="1451" y="769"/>
                  <a:pt x="1537" y="683"/>
                  <a:pt x="1537" y="577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577"/>
                </a:lnTo>
                <a:cubicBezTo>
                  <a:pt x="0" y="683"/>
                  <a:pt x="86" y="769"/>
                  <a:pt x="192" y="769"/>
                </a:cubicBezTo>
                <a:lnTo>
                  <a:pt x="1345" y="769"/>
                </a:lnTo>
                <a:close/>
              </a:path>
            </a:pathLst>
          </a:custGeom>
          <a:solidFill>
            <a:srgbClr val="BD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03" name="Freeform 74"/>
          <p:cNvSpPr>
            <a:spLocks/>
          </p:cNvSpPr>
          <p:nvPr/>
        </p:nvSpPr>
        <p:spPr bwMode="auto">
          <a:xfrm>
            <a:off x="7178675" y="4038600"/>
            <a:ext cx="974725" cy="485775"/>
          </a:xfrm>
          <a:custGeom>
            <a:avLst/>
            <a:gdLst>
              <a:gd name="T0" fmla="*/ 2147483647 w 1537"/>
              <a:gd name="T1" fmla="*/ 2147483647 h 769"/>
              <a:gd name="T2" fmla="*/ 2147483647 w 1537"/>
              <a:gd name="T3" fmla="*/ 2147483647 h 769"/>
              <a:gd name="T4" fmla="*/ 2147483647 w 1537"/>
              <a:gd name="T5" fmla="*/ 2147483647 h 769"/>
              <a:gd name="T6" fmla="*/ 2147483647 w 1537"/>
              <a:gd name="T7" fmla="*/ 2147483647 h 769"/>
              <a:gd name="T8" fmla="*/ 2147483647 w 1537"/>
              <a:gd name="T9" fmla="*/ 0 h 769"/>
              <a:gd name="T10" fmla="*/ 2147483647 w 1537"/>
              <a:gd name="T11" fmla="*/ 0 h 769"/>
              <a:gd name="T12" fmla="*/ 2147483647 w 1537"/>
              <a:gd name="T13" fmla="*/ 0 h 769"/>
              <a:gd name="T14" fmla="*/ 0 w 1537"/>
              <a:gd name="T15" fmla="*/ 2147483647 h 769"/>
              <a:gd name="T16" fmla="*/ 0 w 1537"/>
              <a:gd name="T17" fmla="*/ 2147483647 h 769"/>
              <a:gd name="T18" fmla="*/ 0 w 1537"/>
              <a:gd name="T19" fmla="*/ 2147483647 h 769"/>
              <a:gd name="T20" fmla="*/ 2147483647 w 1537"/>
              <a:gd name="T21" fmla="*/ 2147483647 h 769"/>
              <a:gd name="T22" fmla="*/ 2147483647 w 1537"/>
              <a:gd name="T23" fmla="*/ 2147483647 h 769"/>
              <a:gd name="T24" fmla="*/ 2147483647 w 1537"/>
              <a:gd name="T25" fmla="*/ 2147483647 h 76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7"/>
              <a:gd name="T40" fmla="*/ 0 h 769"/>
              <a:gd name="T41" fmla="*/ 1537 w 1537"/>
              <a:gd name="T42" fmla="*/ 769 h 76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7" h="769">
                <a:moveTo>
                  <a:pt x="1345" y="769"/>
                </a:moveTo>
                <a:cubicBezTo>
                  <a:pt x="1451" y="769"/>
                  <a:pt x="1537" y="683"/>
                  <a:pt x="1537" y="577"/>
                </a:cubicBezTo>
                <a:lnTo>
                  <a:pt x="1537" y="192"/>
                </a:lnTo>
                <a:cubicBezTo>
                  <a:pt x="1537" y="86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6"/>
                  <a:pt x="0" y="192"/>
                </a:cubicBezTo>
                <a:lnTo>
                  <a:pt x="0" y="577"/>
                </a:lnTo>
                <a:cubicBezTo>
                  <a:pt x="0" y="683"/>
                  <a:pt x="86" y="769"/>
                  <a:pt x="192" y="769"/>
                </a:cubicBezTo>
                <a:lnTo>
                  <a:pt x="1345" y="769"/>
                </a:lnTo>
                <a:close/>
              </a:path>
            </a:pathLst>
          </a:custGeom>
          <a:solidFill>
            <a:srgbClr val="EAEAEA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04" name="Rectangle 75"/>
          <p:cNvSpPr>
            <a:spLocks noChangeArrowheads="1"/>
          </p:cNvSpPr>
          <p:nvPr/>
        </p:nvSpPr>
        <p:spPr bwMode="auto">
          <a:xfrm>
            <a:off x="7254875" y="4092575"/>
            <a:ext cx="855663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Component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05" name="Rectangle 76"/>
          <p:cNvSpPr>
            <a:spLocks noChangeArrowheads="1"/>
          </p:cNvSpPr>
          <p:nvPr/>
        </p:nvSpPr>
        <p:spPr bwMode="auto">
          <a:xfrm>
            <a:off x="7437438" y="4284663"/>
            <a:ext cx="4413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Home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06" name="Rectangle 77"/>
          <p:cNvSpPr>
            <a:spLocks noChangeArrowheads="1"/>
          </p:cNvSpPr>
          <p:nvPr/>
        </p:nvSpPr>
        <p:spPr bwMode="auto">
          <a:xfrm>
            <a:off x="8361363" y="5621338"/>
            <a:ext cx="487362" cy="365125"/>
          </a:xfrm>
          <a:prstGeom prst="rect">
            <a:avLst/>
          </a:prstGeom>
          <a:solidFill>
            <a:srgbClr val="FFC6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07" name="Rectangle 78"/>
          <p:cNvSpPr>
            <a:spLocks noChangeArrowheads="1"/>
          </p:cNvSpPr>
          <p:nvPr/>
        </p:nvSpPr>
        <p:spPr bwMode="auto">
          <a:xfrm>
            <a:off x="8361363" y="5621338"/>
            <a:ext cx="487362" cy="365125"/>
          </a:xfrm>
          <a:prstGeom prst="rect">
            <a:avLst/>
          </a:prstGeom>
          <a:solidFill>
            <a:srgbClr val="E3FFFF"/>
          </a:solidFill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08" name="Rectangle 79"/>
          <p:cNvSpPr>
            <a:spLocks noChangeArrowheads="1"/>
          </p:cNvSpPr>
          <p:nvPr/>
        </p:nvSpPr>
        <p:spPr bwMode="auto">
          <a:xfrm>
            <a:off x="8445500" y="5713413"/>
            <a:ext cx="34766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300" i="0">
                <a:solidFill>
                  <a:srgbClr val="000000"/>
                </a:solidFill>
                <a:ea typeface="宋体" pitchFamily="2" charset="-122"/>
              </a:rPr>
              <a:t>POA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09" name="Freeform 80"/>
          <p:cNvSpPr>
            <a:spLocks/>
          </p:cNvSpPr>
          <p:nvPr/>
        </p:nvSpPr>
        <p:spPr bwMode="auto">
          <a:xfrm>
            <a:off x="6691313" y="4219575"/>
            <a:ext cx="122237" cy="122238"/>
          </a:xfrm>
          <a:custGeom>
            <a:avLst/>
            <a:gdLst>
              <a:gd name="T0" fmla="*/ 0 w 192"/>
              <a:gd name="T1" fmla="*/ 2147483647 h 193"/>
              <a:gd name="T2" fmla="*/ 2147483647 w 192"/>
              <a:gd name="T3" fmla="*/ 0 h 193"/>
              <a:gd name="T4" fmla="*/ 2147483647 w 192"/>
              <a:gd name="T5" fmla="*/ 2147483647 h 193"/>
              <a:gd name="T6" fmla="*/ 2147483647 w 192"/>
              <a:gd name="T7" fmla="*/ 2147483647 h 193"/>
              <a:gd name="T8" fmla="*/ 2147483647 w 192"/>
              <a:gd name="T9" fmla="*/ 2147483647 h 193"/>
              <a:gd name="T10" fmla="*/ 0 w 192"/>
              <a:gd name="T11" fmla="*/ 2147483647 h 1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3"/>
              <a:gd name="T20" fmla="*/ 192 w 192"/>
              <a:gd name="T21" fmla="*/ 193 h 19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3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3"/>
                  <a:pt x="96" y="193"/>
                </a:cubicBezTo>
                <a:cubicBezTo>
                  <a:pt x="43" y="193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10" name="Freeform 81"/>
          <p:cNvSpPr>
            <a:spLocks/>
          </p:cNvSpPr>
          <p:nvPr/>
        </p:nvSpPr>
        <p:spPr bwMode="auto">
          <a:xfrm>
            <a:off x="6691313" y="4219575"/>
            <a:ext cx="122237" cy="122238"/>
          </a:xfrm>
          <a:custGeom>
            <a:avLst/>
            <a:gdLst>
              <a:gd name="T0" fmla="*/ 0 w 77"/>
              <a:gd name="T1" fmla="*/ 2147483647 h 77"/>
              <a:gd name="T2" fmla="*/ 2147483647 w 77"/>
              <a:gd name="T3" fmla="*/ 0 h 77"/>
              <a:gd name="T4" fmla="*/ 2147483647 w 77"/>
              <a:gd name="T5" fmla="*/ 2147483647 h 77"/>
              <a:gd name="T6" fmla="*/ 2147483647 w 77"/>
              <a:gd name="T7" fmla="*/ 2147483647 h 77"/>
              <a:gd name="T8" fmla="*/ 2147483647 w 77"/>
              <a:gd name="T9" fmla="*/ 2147483647 h 77"/>
              <a:gd name="T10" fmla="*/ 0 w 77"/>
              <a:gd name="T11" fmla="*/ 2147483647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7"/>
              <a:gd name="T20" fmla="*/ 77 w 7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7">
                <a:moveTo>
                  <a:pt x="0" y="39"/>
                </a:moveTo>
                <a:cubicBezTo>
                  <a:pt x="0" y="18"/>
                  <a:pt x="17" y="0"/>
                  <a:pt x="38" y="0"/>
                </a:cubicBezTo>
                <a:cubicBezTo>
                  <a:pt x="60" y="0"/>
                  <a:pt x="77" y="18"/>
                  <a:pt x="77" y="39"/>
                </a:cubicBezTo>
                <a:cubicBezTo>
                  <a:pt x="77" y="39"/>
                  <a:pt x="77" y="39"/>
                  <a:pt x="77" y="39"/>
                </a:cubicBezTo>
                <a:cubicBezTo>
                  <a:pt x="77" y="60"/>
                  <a:pt x="60" y="77"/>
                  <a:pt x="38" y="77"/>
                </a:cubicBezTo>
                <a:cubicBezTo>
                  <a:pt x="17" y="77"/>
                  <a:pt x="0" y="60"/>
                  <a:pt x="0" y="39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11" name="Freeform 82"/>
          <p:cNvSpPr>
            <a:spLocks/>
          </p:cNvSpPr>
          <p:nvPr/>
        </p:nvSpPr>
        <p:spPr bwMode="auto">
          <a:xfrm>
            <a:off x="6691313" y="4768850"/>
            <a:ext cx="122237" cy="12065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12" name="Freeform 83"/>
          <p:cNvSpPr>
            <a:spLocks/>
          </p:cNvSpPr>
          <p:nvPr/>
        </p:nvSpPr>
        <p:spPr bwMode="auto">
          <a:xfrm>
            <a:off x="6691313" y="4768850"/>
            <a:ext cx="122237" cy="120650"/>
          </a:xfrm>
          <a:custGeom>
            <a:avLst/>
            <a:gdLst>
              <a:gd name="T0" fmla="*/ 0 w 77"/>
              <a:gd name="T1" fmla="*/ 2147483647 h 76"/>
              <a:gd name="T2" fmla="*/ 2147483647 w 77"/>
              <a:gd name="T3" fmla="*/ 0 h 76"/>
              <a:gd name="T4" fmla="*/ 2147483647 w 77"/>
              <a:gd name="T5" fmla="*/ 2147483647 h 76"/>
              <a:gd name="T6" fmla="*/ 2147483647 w 77"/>
              <a:gd name="T7" fmla="*/ 2147483647 h 76"/>
              <a:gd name="T8" fmla="*/ 2147483647 w 77"/>
              <a:gd name="T9" fmla="*/ 2147483647 h 76"/>
              <a:gd name="T10" fmla="*/ 0 w 77"/>
              <a:gd name="T11" fmla="*/ 2147483647 h 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6"/>
              <a:gd name="T20" fmla="*/ 77 w 77"/>
              <a:gd name="T21" fmla="*/ 76 h 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6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60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60" y="76"/>
                  <a:pt x="38" y="76"/>
                </a:cubicBezTo>
                <a:cubicBezTo>
                  <a:pt x="17" y="76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13" name="Freeform 84"/>
          <p:cNvSpPr>
            <a:spLocks/>
          </p:cNvSpPr>
          <p:nvPr/>
        </p:nvSpPr>
        <p:spPr bwMode="auto">
          <a:xfrm>
            <a:off x="6691313" y="5133975"/>
            <a:ext cx="122237" cy="122238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14" name="Freeform 85"/>
          <p:cNvSpPr>
            <a:spLocks/>
          </p:cNvSpPr>
          <p:nvPr/>
        </p:nvSpPr>
        <p:spPr bwMode="auto">
          <a:xfrm>
            <a:off x="6691313" y="5133975"/>
            <a:ext cx="122237" cy="122238"/>
          </a:xfrm>
          <a:custGeom>
            <a:avLst/>
            <a:gdLst>
              <a:gd name="T0" fmla="*/ 0 w 77"/>
              <a:gd name="T1" fmla="*/ 2147483647 h 77"/>
              <a:gd name="T2" fmla="*/ 2147483647 w 77"/>
              <a:gd name="T3" fmla="*/ 0 h 77"/>
              <a:gd name="T4" fmla="*/ 2147483647 w 77"/>
              <a:gd name="T5" fmla="*/ 2147483647 h 77"/>
              <a:gd name="T6" fmla="*/ 2147483647 w 77"/>
              <a:gd name="T7" fmla="*/ 2147483647 h 77"/>
              <a:gd name="T8" fmla="*/ 2147483647 w 77"/>
              <a:gd name="T9" fmla="*/ 2147483647 h 77"/>
              <a:gd name="T10" fmla="*/ 0 w 77"/>
              <a:gd name="T11" fmla="*/ 2147483647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7"/>
              <a:gd name="T20" fmla="*/ 77 w 7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7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60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60" y="77"/>
                  <a:pt x="38" y="77"/>
                </a:cubicBezTo>
                <a:cubicBezTo>
                  <a:pt x="17" y="77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15" name="Freeform 86"/>
          <p:cNvSpPr>
            <a:spLocks/>
          </p:cNvSpPr>
          <p:nvPr/>
        </p:nvSpPr>
        <p:spPr bwMode="auto">
          <a:xfrm>
            <a:off x="7421563" y="5621338"/>
            <a:ext cx="122237" cy="12065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16" name="Freeform 87"/>
          <p:cNvSpPr>
            <a:spLocks/>
          </p:cNvSpPr>
          <p:nvPr/>
        </p:nvSpPr>
        <p:spPr bwMode="auto">
          <a:xfrm>
            <a:off x="7421563" y="5621338"/>
            <a:ext cx="122237" cy="120650"/>
          </a:xfrm>
          <a:custGeom>
            <a:avLst/>
            <a:gdLst>
              <a:gd name="T0" fmla="*/ 0 w 77"/>
              <a:gd name="T1" fmla="*/ 2147483647 h 76"/>
              <a:gd name="T2" fmla="*/ 2147483647 w 77"/>
              <a:gd name="T3" fmla="*/ 0 h 76"/>
              <a:gd name="T4" fmla="*/ 2147483647 w 77"/>
              <a:gd name="T5" fmla="*/ 2147483647 h 76"/>
              <a:gd name="T6" fmla="*/ 2147483647 w 77"/>
              <a:gd name="T7" fmla="*/ 2147483647 h 76"/>
              <a:gd name="T8" fmla="*/ 2147483647 w 77"/>
              <a:gd name="T9" fmla="*/ 2147483647 h 76"/>
              <a:gd name="T10" fmla="*/ 0 w 77"/>
              <a:gd name="T11" fmla="*/ 2147483647 h 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6"/>
              <a:gd name="T20" fmla="*/ 77 w 77"/>
              <a:gd name="T21" fmla="*/ 76 h 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6">
                <a:moveTo>
                  <a:pt x="0" y="38"/>
                </a:moveTo>
                <a:cubicBezTo>
                  <a:pt x="0" y="17"/>
                  <a:pt x="18" y="0"/>
                  <a:pt x="39" y="0"/>
                </a:cubicBezTo>
                <a:cubicBezTo>
                  <a:pt x="60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60" y="76"/>
                  <a:pt x="39" y="76"/>
                </a:cubicBezTo>
                <a:cubicBezTo>
                  <a:pt x="18" y="76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17" name="Freeform 88"/>
          <p:cNvSpPr>
            <a:spLocks/>
          </p:cNvSpPr>
          <p:nvPr/>
        </p:nvSpPr>
        <p:spPr bwMode="auto">
          <a:xfrm>
            <a:off x="7788275" y="5621338"/>
            <a:ext cx="122238" cy="12065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18" name="Freeform 89"/>
          <p:cNvSpPr>
            <a:spLocks/>
          </p:cNvSpPr>
          <p:nvPr/>
        </p:nvSpPr>
        <p:spPr bwMode="auto">
          <a:xfrm>
            <a:off x="7788275" y="5621338"/>
            <a:ext cx="122238" cy="120650"/>
          </a:xfrm>
          <a:custGeom>
            <a:avLst/>
            <a:gdLst>
              <a:gd name="T0" fmla="*/ 0 w 77"/>
              <a:gd name="T1" fmla="*/ 2147483647 h 76"/>
              <a:gd name="T2" fmla="*/ 2147483647 w 77"/>
              <a:gd name="T3" fmla="*/ 0 h 76"/>
              <a:gd name="T4" fmla="*/ 2147483647 w 77"/>
              <a:gd name="T5" fmla="*/ 2147483647 h 76"/>
              <a:gd name="T6" fmla="*/ 2147483647 w 77"/>
              <a:gd name="T7" fmla="*/ 2147483647 h 76"/>
              <a:gd name="T8" fmla="*/ 2147483647 w 77"/>
              <a:gd name="T9" fmla="*/ 2147483647 h 76"/>
              <a:gd name="T10" fmla="*/ 0 w 77"/>
              <a:gd name="T11" fmla="*/ 2147483647 h 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6"/>
              <a:gd name="T20" fmla="*/ 77 w 77"/>
              <a:gd name="T21" fmla="*/ 76 h 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6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59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59" y="76"/>
                  <a:pt x="38" y="76"/>
                </a:cubicBezTo>
                <a:cubicBezTo>
                  <a:pt x="17" y="76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19" name="Freeform 90"/>
          <p:cNvSpPr>
            <a:spLocks/>
          </p:cNvSpPr>
          <p:nvPr/>
        </p:nvSpPr>
        <p:spPr bwMode="auto">
          <a:xfrm>
            <a:off x="8335963" y="5011738"/>
            <a:ext cx="122237" cy="122237"/>
          </a:xfrm>
          <a:custGeom>
            <a:avLst/>
            <a:gdLst>
              <a:gd name="T0" fmla="*/ 0 w 192"/>
              <a:gd name="T1" fmla="*/ 2147483647 h 193"/>
              <a:gd name="T2" fmla="*/ 2147483647 w 192"/>
              <a:gd name="T3" fmla="*/ 0 h 193"/>
              <a:gd name="T4" fmla="*/ 2147483647 w 192"/>
              <a:gd name="T5" fmla="*/ 2147483647 h 193"/>
              <a:gd name="T6" fmla="*/ 2147483647 w 192"/>
              <a:gd name="T7" fmla="*/ 2147483647 h 193"/>
              <a:gd name="T8" fmla="*/ 2147483647 w 192"/>
              <a:gd name="T9" fmla="*/ 2147483647 h 193"/>
              <a:gd name="T10" fmla="*/ 0 w 192"/>
              <a:gd name="T11" fmla="*/ 2147483647 h 1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3"/>
              <a:gd name="T20" fmla="*/ 192 w 192"/>
              <a:gd name="T21" fmla="*/ 193 h 19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3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3"/>
                  <a:pt x="96" y="193"/>
                </a:cubicBezTo>
                <a:cubicBezTo>
                  <a:pt x="43" y="193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20" name="Freeform 91"/>
          <p:cNvSpPr>
            <a:spLocks/>
          </p:cNvSpPr>
          <p:nvPr/>
        </p:nvSpPr>
        <p:spPr bwMode="auto">
          <a:xfrm>
            <a:off x="8335963" y="5011738"/>
            <a:ext cx="122237" cy="122237"/>
          </a:xfrm>
          <a:custGeom>
            <a:avLst/>
            <a:gdLst>
              <a:gd name="T0" fmla="*/ 0 w 77"/>
              <a:gd name="T1" fmla="*/ 2147483647 h 77"/>
              <a:gd name="T2" fmla="*/ 2147483647 w 77"/>
              <a:gd name="T3" fmla="*/ 0 h 77"/>
              <a:gd name="T4" fmla="*/ 2147483647 w 77"/>
              <a:gd name="T5" fmla="*/ 2147483647 h 77"/>
              <a:gd name="T6" fmla="*/ 2147483647 w 77"/>
              <a:gd name="T7" fmla="*/ 2147483647 h 77"/>
              <a:gd name="T8" fmla="*/ 2147483647 w 77"/>
              <a:gd name="T9" fmla="*/ 2147483647 h 77"/>
              <a:gd name="T10" fmla="*/ 0 w 77"/>
              <a:gd name="T11" fmla="*/ 2147483647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7"/>
              <a:gd name="T20" fmla="*/ 77 w 7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7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59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60"/>
                  <a:pt x="59" y="77"/>
                  <a:pt x="38" y="77"/>
                </a:cubicBezTo>
                <a:cubicBezTo>
                  <a:pt x="17" y="77"/>
                  <a:pt x="0" y="60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21" name="Freeform 92"/>
          <p:cNvSpPr>
            <a:spLocks/>
          </p:cNvSpPr>
          <p:nvPr/>
        </p:nvSpPr>
        <p:spPr bwMode="auto">
          <a:xfrm>
            <a:off x="8335963" y="5316538"/>
            <a:ext cx="122237" cy="122237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22" name="Freeform 93"/>
          <p:cNvSpPr>
            <a:spLocks/>
          </p:cNvSpPr>
          <p:nvPr/>
        </p:nvSpPr>
        <p:spPr bwMode="auto">
          <a:xfrm>
            <a:off x="8335963" y="5316538"/>
            <a:ext cx="122237" cy="122237"/>
          </a:xfrm>
          <a:custGeom>
            <a:avLst/>
            <a:gdLst>
              <a:gd name="T0" fmla="*/ 0 w 77"/>
              <a:gd name="T1" fmla="*/ 2147483647 h 77"/>
              <a:gd name="T2" fmla="*/ 2147483647 w 77"/>
              <a:gd name="T3" fmla="*/ 0 h 77"/>
              <a:gd name="T4" fmla="*/ 2147483647 w 77"/>
              <a:gd name="T5" fmla="*/ 2147483647 h 77"/>
              <a:gd name="T6" fmla="*/ 2147483647 w 77"/>
              <a:gd name="T7" fmla="*/ 2147483647 h 77"/>
              <a:gd name="T8" fmla="*/ 2147483647 w 77"/>
              <a:gd name="T9" fmla="*/ 2147483647 h 77"/>
              <a:gd name="T10" fmla="*/ 0 w 77"/>
              <a:gd name="T11" fmla="*/ 2147483647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7"/>
              <a:gd name="T19" fmla="*/ 0 h 77"/>
              <a:gd name="T20" fmla="*/ 77 w 77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7" h="77">
                <a:moveTo>
                  <a:pt x="0" y="38"/>
                </a:moveTo>
                <a:cubicBezTo>
                  <a:pt x="0" y="17"/>
                  <a:pt x="17" y="0"/>
                  <a:pt x="38" y="0"/>
                </a:cubicBezTo>
                <a:cubicBezTo>
                  <a:pt x="59" y="0"/>
                  <a:pt x="77" y="17"/>
                  <a:pt x="77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59"/>
                  <a:pt x="59" y="77"/>
                  <a:pt x="38" y="77"/>
                </a:cubicBezTo>
                <a:cubicBezTo>
                  <a:pt x="17" y="77"/>
                  <a:pt x="0" y="59"/>
                  <a:pt x="0" y="38"/>
                </a:cubicBezTo>
              </a:path>
            </a:pathLst>
          </a:cu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23" name="Line 94"/>
          <p:cNvSpPr>
            <a:spLocks noChangeShapeType="1"/>
          </p:cNvSpPr>
          <p:nvPr/>
        </p:nvSpPr>
        <p:spPr bwMode="auto">
          <a:xfrm>
            <a:off x="6813550" y="4281488"/>
            <a:ext cx="365125" cy="1587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24" name="Line 95"/>
          <p:cNvSpPr>
            <a:spLocks noChangeShapeType="1"/>
          </p:cNvSpPr>
          <p:nvPr/>
        </p:nvSpPr>
        <p:spPr bwMode="auto">
          <a:xfrm>
            <a:off x="6813550" y="4829175"/>
            <a:ext cx="365125" cy="1588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25" name="Line 96"/>
          <p:cNvSpPr>
            <a:spLocks noChangeShapeType="1"/>
          </p:cNvSpPr>
          <p:nvPr/>
        </p:nvSpPr>
        <p:spPr bwMode="auto">
          <a:xfrm>
            <a:off x="6813550" y="5194300"/>
            <a:ext cx="365125" cy="1588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26" name="Line 97"/>
          <p:cNvSpPr>
            <a:spLocks noChangeShapeType="1"/>
          </p:cNvSpPr>
          <p:nvPr/>
        </p:nvSpPr>
        <p:spPr bwMode="auto">
          <a:xfrm>
            <a:off x="7483475" y="5741988"/>
            <a:ext cx="1588" cy="304800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27" name="Line 98"/>
          <p:cNvSpPr>
            <a:spLocks noChangeShapeType="1"/>
          </p:cNvSpPr>
          <p:nvPr/>
        </p:nvSpPr>
        <p:spPr bwMode="auto">
          <a:xfrm>
            <a:off x="7848600" y="5741988"/>
            <a:ext cx="1588" cy="304800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28" name="Line 99"/>
          <p:cNvSpPr>
            <a:spLocks noChangeShapeType="1"/>
          </p:cNvSpPr>
          <p:nvPr/>
        </p:nvSpPr>
        <p:spPr bwMode="auto">
          <a:xfrm flipH="1">
            <a:off x="8153400" y="5072063"/>
            <a:ext cx="182563" cy="1587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29" name="Line 100"/>
          <p:cNvSpPr>
            <a:spLocks noChangeShapeType="1"/>
          </p:cNvSpPr>
          <p:nvPr/>
        </p:nvSpPr>
        <p:spPr bwMode="auto">
          <a:xfrm flipH="1">
            <a:off x="8153400" y="5376863"/>
            <a:ext cx="182563" cy="1587"/>
          </a:xfrm>
          <a:prstGeom prst="line">
            <a:avLst/>
          </a:prstGeom>
          <a:noFill/>
          <a:ln w="3175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16830" name="Rectangle 101"/>
          <p:cNvSpPr>
            <a:spLocks noChangeArrowheads="1"/>
          </p:cNvSpPr>
          <p:nvPr/>
        </p:nvSpPr>
        <p:spPr bwMode="auto">
          <a:xfrm rot="-5400000">
            <a:off x="6304756" y="4728369"/>
            <a:ext cx="841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31" name="Rectangle 102"/>
          <p:cNvSpPr>
            <a:spLocks noChangeArrowheads="1"/>
          </p:cNvSpPr>
          <p:nvPr/>
        </p:nvSpPr>
        <p:spPr bwMode="auto">
          <a:xfrm rot="-5400000">
            <a:off x="6315075" y="4657725"/>
            <a:ext cx="63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x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32" name="Rectangle 103"/>
          <p:cNvSpPr>
            <a:spLocks noChangeArrowheads="1"/>
          </p:cNvSpPr>
          <p:nvPr/>
        </p:nvSpPr>
        <p:spPr bwMode="auto">
          <a:xfrm rot="-5400000">
            <a:off x="6329362" y="4613276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33" name="Rectangle 104"/>
          <p:cNvSpPr>
            <a:spLocks noChangeArrowheads="1"/>
          </p:cNvSpPr>
          <p:nvPr/>
        </p:nvSpPr>
        <p:spPr bwMode="auto">
          <a:xfrm rot="-5400000">
            <a:off x="6311900" y="4552950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34" name="Rectangle 105"/>
          <p:cNvSpPr>
            <a:spLocks noChangeArrowheads="1"/>
          </p:cNvSpPr>
          <p:nvPr/>
        </p:nvSpPr>
        <p:spPr bwMode="auto">
          <a:xfrm rot="-5400000">
            <a:off x="6325393" y="4507707"/>
            <a:ext cx="428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r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35" name="Rectangle 106"/>
          <p:cNvSpPr>
            <a:spLocks noChangeArrowheads="1"/>
          </p:cNvSpPr>
          <p:nvPr/>
        </p:nvSpPr>
        <p:spPr bwMode="auto">
          <a:xfrm rot="-5400000">
            <a:off x="6311900" y="4441825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n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36" name="Rectangle 107"/>
          <p:cNvSpPr>
            <a:spLocks noChangeArrowheads="1"/>
          </p:cNvSpPr>
          <p:nvPr/>
        </p:nvSpPr>
        <p:spPr bwMode="auto">
          <a:xfrm rot="-5400000">
            <a:off x="6311900" y="4370388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37" name="Rectangle 108"/>
          <p:cNvSpPr>
            <a:spLocks noChangeArrowheads="1"/>
          </p:cNvSpPr>
          <p:nvPr/>
        </p:nvSpPr>
        <p:spPr bwMode="auto">
          <a:xfrm rot="-5400000">
            <a:off x="6332537" y="4332288"/>
            <a:ext cx="285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l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38" name="Rectangle 109"/>
          <p:cNvSpPr>
            <a:spLocks noChangeArrowheads="1"/>
          </p:cNvSpPr>
          <p:nvPr/>
        </p:nvSpPr>
        <p:spPr bwMode="auto">
          <a:xfrm rot="-5400000">
            <a:off x="6491287" y="4799013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39" name="Rectangle 110"/>
          <p:cNvSpPr>
            <a:spLocks noChangeArrowheads="1"/>
          </p:cNvSpPr>
          <p:nvPr/>
        </p:nvSpPr>
        <p:spPr bwMode="auto">
          <a:xfrm rot="-5400000">
            <a:off x="6473825" y="4729163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n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40" name="Rectangle 111"/>
          <p:cNvSpPr>
            <a:spLocks noChangeArrowheads="1"/>
          </p:cNvSpPr>
          <p:nvPr/>
        </p:nvSpPr>
        <p:spPr bwMode="auto">
          <a:xfrm rot="-5400000">
            <a:off x="6491287" y="4686301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41" name="Rectangle 112"/>
          <p:cNvSpPr>
            <a:spLocks noChangeArrowheads="1"/>
          </p:cNvSpPr>
          <p:nvPr/>
        </p:nvSpPr>
        <p:spPr bwMode="auto">
          <a:xfrm rot="-5400000">
            <a:off x="6473825" y="4627563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42" name="Rectangle 113"/>
          <p:cNvSpPr>
            <a:spLocks noChangeArrowheads="1"/>
          </p:cNvSpPr>
          <p:nvPr/>
        </p:nvSpPr>
        <p:spPr bwMode="auto">
          <a:xfrm rot="-5400000">
            <a:off x="6487319" y="4582319"/>
            <a:ext cx="4286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r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43" name="Rectangle 114"/>
          <p:cNvSpPr>
            <a:spLocks noChangeArrowheads="1"/>
          </p:cNvSpPr>
          <p:nvPr/>
        </p:nvSpPr>
        <p:spPr bwMode="auto">
          <a:xfrm rot="-5400000">
            <a:off x="6491287" y="4535488"/>
            <a:ext cx="349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f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44" name="Rectangle 115"/>
          <p:cNvSpPr>
            <a:spLocks noChangeArrowheads="1"/>
          </p:cNvSpPr>
          <p:nvPr/>
        </p:nvSpPr>
        <p:spPr bwMode="auto">
          <a:xfrm rot="-5400000">
            <a:off x="6473825" y="4475163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45" name="Rectangle 116"/>
          <p:cNvSpPr>
            <a:spLocks noChangeArrowheads="1"/>
          </p:cNvSpPr>
          <p:nvPr/>
        </p:nvSpPr>
        <p:spPr bwMode="auto">
          <a:xfrm rot="-5400000">
            <a:off x="6477000" y="4408488"/>
            <a:ext cx="63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c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46" name="Rectangle 117"/>
          <p:cNvSpPr>
            <a:spLocks noChangeArrowheads="1"/>
          </p:cNvSpPr>
          <p:nvPr/>
        </p:nvSpPr>
        <p:spPr bwMode="auto">
          <a:xfrm rot="-5400000">
            <a:off x="6473825" y="4343400"/>
            <a:ext cx="698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47" name="Rectangle 118"/>
          <p:cNvSpPr>
            <a:spLocks noChangeArrowheads="1"/>
          </p:cNvSpPr>
          <p:nvPr/>
        </p:nvSpPr>
        <p:spPr bwMode="auto">
          <a:xfrm rot="-5400000">
            <a:off x="6477000" y="4297363"/>
            <a:ext cx="635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s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48" name="Rectangle 119"/>
          <p:cNvSpPr>
            <a:spLocks noChangeArrowheads="1"/>
          </p:cNvSpPr>
          <p:nvPr/>
        </p:nvSpPr>
        <p:spPr bwMode="auto">
          <a:xfrm>
            <a:off x="8297863" y="4618038"/>
            <a:ext cx="4857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Callback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49" name="Rectangle 120"/>
          <p:cNvSpPr>
            <a:spLocks noChangeArrowheads="1"/>
          </p:cNvSpPr>
          <p:nvPr/>
        </p:nvSpPr>
        <p:spPr bwMode="auto">
          <a:xfrm>
            <a:off x="8278813" y="4779963"/>
            <a:ext cx="554037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Interfaces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50" name="Rectangle 121"/>
          <p:cNvSpPr>
            <a:spLocks noChangeArrowheads="1"/>
          </p:cNvSpPr>
          <p:nvPr/>
        </p:nvSpPr>
        <p:spPr bwMode="auto">
          <a:xfrm>
            <a:off x="7446963" y="5289550"/>
            <a:ext cx="420687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Internal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16851" name="Rectangle 122"/>
          <p:cNvSpPr>
            <a:spLocks noChangeArrowheads="1"/>
          </p:cNvSpPr>
          <p:nvPr/>
        </p:nvSpPr>
        <p:spPr bwMode="auto">
          <a:xfrm>
            <a:off x="7396163" y="5451475"/>
            <a:ext cx="554037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000">
                <a:solidFill>
                  <a:srgbClr val="000000"/>
                </a:solidFill>
                <a:ea typeface="宋体" pitchFamily="2" charset="-122"/>
              </a:rPr>
              <a:t>Interfaces</a:t>
            </a:r>
            <a:endParaRPr lang="en-US" altLang="zh-CN" i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8BABB196-CF5F-484D-9D83-A780CE5F283A}" type="datetime1">
              <a:rPr lang="zh-CN" altLang="en-US">
                <a:ea typeface="宋体" pitchFamily="2" charset="-122"/>
              </a:rPr>
              <a:pPr/>
              <a:t>2010-6-30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117763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A23DC941-5423-4589-A68D-E51A55CE8A9B}" type="slidenum">
              <a:rPr lang="zh-CN" altLang="en-US" smtClean="0">
                <a:latin typeface="Arial" charset="0"/>
              </a:rPr>
              <a:pPr/>
              <a:t>73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5500" y="1141413"/>
            <a:ext cx="7548563" cy="4862512"/>
          </a:xfrm>
          <a:noFill/>
        </p:spPr>
        <p:txBody>
          <a:bodyPr anchor="ctr" anchorCtr="1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4400" smtClean="0">
                <a:solidFill>
                  <a:srgbClr val="FF3300"/>
                </a:solidFill>
                <a:ea typeface="ＭＳ Ｐゴシック" pitchFamily="34" charset="-128"/>
              </a:rPr>
              <a:t>Component Implementation Framework (CIF)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en-US" altLang="zh-CN" sz="4400" smtClean="0">
                <a:solidFill>
                  <a:srgbClr val="FF3300"/>
                </a:solidFill>
                <a:ea typeface="ＭＳ Ｐゴシック" pitchFamily="34" charset="-128"/>
              </a:rPr>
              <a:t>&amp;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en-US" altLang="zh-CN" sz="4400" smtClean="0">
                <a:solidFill>
                  <a:srgbClr val="FF3300"/>
                </a:solidFill>
                <a:ea typeface="ＭＳ Ｐゴシック" pitchFamily="34" charset="-128"/>
              </a:rPr>
              <a:t>Component Implementation Definition Language (CIDL)</a:t>
            </a:r>
          </a:p>
        </p:txBody>
      </p:sp>
      <p:sp>
        <p:nvSpPr>
          <p:cNvPr id="117765" name="Text Box 4"/>
          <p:cNvSpPr txBox="1">
            <a:spLocks noChangeArrowheads="1"/>
          </p:cNvSpPr>
          <p:nvPr/>
        </p:nvSpPr>
        <p:spPr bwMode="auto">
          <a:xfrm>
            <a:off x="2141538" y="5589588"/>
            <a:ext cx="5413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i="0">
                <a:ea typeface="宋体" pitchFamily="2" charset="-122"/>
              </a:rPr>
              <a:t>www.cs.wustl.edu/~schmidt/cuj-18.doc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152400" y="1417638"/>
          <a:ext cx="8839200" cy="4897437"/>
        </p:xfrm>
        <a:graphic>
          <a:graphicData uri="http://schemas.openxmlformats.org/presentationml/2006/ole">
            <p:oleObj spid="_x0000_s31746" name="Visio" r:id="rId3" imgW="12585192" imgH="6974434" progId="Visio.Drawing.11">
              <p:embed/>
            </p:oleObj>
          </a:graphicData>
        </a:graphic>
      </p:graphicFrame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Implementation Stage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588963" y="990600"/>
            <a:ext cx="7669212" cy="406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en-US" altLang="zh-CN" sz="2000" i="0">
                <a:ea typeface="宋体" pitchFamily="2" charset="-122"/>
              </a:rPr>
              <a:t>Goal 2: Implement </a:t>
            </a:r>
            <a:r>
              <a:rPr lang="en-US" altLang="zh-CN" sz="2000">
                <a:ea typeface="宋体" pitchFamily="2" charset="-122"/>
              </a:rPr>
              <a:t>components</a:t>
            </a:r>
            <a:r>
              <a:rPr lang="en-US" altLang="zh-CN" sz="2000" i="0">
                <a:ea typeface="宋体" pitchFamily="2" charset="-122"/>
              </a:rPr>
              <a:t> &amp; associate them with their </a:t>
            </a:r>
            <a:r>
              <a:rPr lang="en-US" altLang="zh-CN" sz="2000">
                <a:ea typeface="宋体" pitchFamily="2" charset="-122"/>
              </a:rPr>
              <a:t>homes</a:t>
            </a: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2127250" y="1417638"/>
            <a:ext cx="4437063" cy="2598737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35000"/>
              </a:lnSpc>
            </a:pPr>
            <a:endParaRPr lang="zh-CN" altLang="en-US" sz="2000" i="0">
              <a:solidFill>
                <a:srgbClr val="FF3300"/>
              </a:solidFill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Difficulties with Implementing CORBA 2.x Objects</a:t>
            </a:r>
          </a:p>
        </p:txBody>
      </p:sp>
      <p:sp>
        <p:nvSpPr>
          <p:cNvPr id="32772" name="Rectangle 3"/>
          <p:cNvSpPr>
            <a:spLocks noGrp="1" noChangeArrowheads="1"/>
          </p:cNvSpPr>
          <p:nvPr>
            <p:ph type="body" sz="half" idx="3"/>
          </p:nvPr>
        </p:nvSpPr>
        <p:spPr>
          <a:xfrm>
            <a:off x="3729038" y="981075"/>
            <a:ext cx="5359400" cy="4886325"/>
          </a:xfrm>
        </p:spPr>
        <p:txBody>
          <a:bodyPr/>
          <a:lstStyle/>
          <a:p>
            <a:pPr marL="169863" indent="-169863" eaLnBrk="1" hangingPunct="1">
              <a:spcBef>
                <a:spcPct val="50000"/>
              </a:spcBef>
              <a:buClr>
                <a:schemeClr val="tx1"/>
              </a:buClr>
            </a:pPr>
            <a:r>
              <a:rPr lang="en-US" altLang="zh-CN" sz="2000" b="1" smtClean="0">
                <a:ea typeface="宋体" pitchFamily="2" charset="-122"/>
              </a:rPr>
              <a:t>Problems</a:t>
            </a:r>
          </a:p>
          <a:p>
            <a:pPr marL="511175" lvl="1" indent="-169863" eaLnBrk="1" hangingPunct="1">
              <a:spcBef>
                <a:spcPct val="50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smtClean="0">
                <a:ea typeface="宋体" pitchFamily="2" charset="-122"/>
              </a:rPr>
              <a:t>Generic lifecycle &amp; initialization server code must be handwritten, e.g.</a:t>
            </a:r>
          </a:p>
          <a:p>
            <a:pPr marL="860425" lvl="2" indent="-174625" eaLnBrk="1" hangingPunct="1">
              <a:spcBef>
                <a:spcPct val="50000"/>
              </a:spcBef>
              <a:buClr>
                <a:schemeClr val="tx1"/>
              </a:buClr>
            </a:pPr>
            <a:r>
              <a:rPr lang="en-US" altLang="zh-CN" smtClean="0">
                <a:ea typeface="宋体" pitchFamily="2" charset="-122"/>
              </a:rPr>
              <a:t>Server initialization &amp; event loop code </a:t>
            </a:r>
          </a:p>
          <a:p>
            <a:pPr marL="860425" lvl="2" indent="-174625" eaLnBrk="1" hangingPunct="1">
              <a:spcBef>
                <a:spcPct val="50000"/>
              </a:spcBef>
              <a:buClr>
                <a:schemeClr val="tx1"/>
              </a:buClr>
            </a:pPr>
            <a:r>
              <a:rPr lang="en-US" altLang="zh-CN" smtClean="0">
                <a:ea typeface="宋体" pitchFamily="2" charset="-122"/>
              </a:rPr>
              <a:t>Support for introspection &amp; navigation of object interfaces</a:t>
            </a:r>
          </a:p>
          <a:p>
            <a:pPr marL="511175" lvl="1" indent="-169863" eaLnBrk="1" hangingPunct="1">
              <a:spcBef>
                <a:spcPct val="50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smtClean="0">
                <a:ea typeface="宋体" pitchFamily="2" charset="-122"/>
              </a:rPr>
              <a:t>Server application developers must</a:t>
            </a:r>
          </a:p>
          <a:p>
            <a:pPr marL="860425" lvl="2" indent="-174625" eaLnBrk="1" hangingPunct="1">
              <a:spcBef>
                <a:spcPct val="50000"/>
              </a:spcBef>
              <a:buClr>
                <a:schemeClr val="tx1"/>
              </a:buClr>
            </a:pPr>
            <a:r>
              <a:rPr lang="en-US" altLang="zh-CN" smtClean="0">
                <a:ea typeface="宋体" pitchFamily="2" charset="-122"/>
              </a:rPr>
              <a:t>Keep track of dependencies their objects have on other objects </a:t>
            </a:r>
          </a:p>
          <a:p>
            <a:pPr marL="860425" lvl="2" indent="-174625" eaLnBrk="1" hangingPunct="1">
              <a:spcBef>
                <a:spcPct val="50000"/>
              </a:spcBef>
              <a:buClr>
                <a:schemeClr val="tx1"/>
              </a:buClr>
            </a:pPr>
            <a:r>
              <a:rPr lang="en-US" altLang="zh-CN" smtClean="0">
                <a:ea typeface="宋体" pitchFamily="2" charset="-122"/>
              </a:rPr>
              <a:t>Manage the policies used to configure their POAs &amp; manage object lifecycles</a:t>
            </a:r>
          </a:p>
          <a:p>
            <a:pPr marL="511175" lvl="1" indent="-169863" eaLnBrk="1" hangingPunct="1">
              <a:spcBef>
                <a:spcPct val="50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smtClean="0">
                <a:ea typeface="宋体" pitchFamily="2" charset="-122"/>
              </a:rPr>
              <a:t>Consequences are </a:t>
            </a:r>
            <a:r>
              <a:rPr lang="en-US" altLang="zh-CN" sz="2000" i="1" smtClean="0">
                <a:ea typeface="宋体" pitchFamily="2" charset="-122"/>
              </a:rPr>
              <a:t>ad hoc </a:t>
            </a:r>
            <a:r>
              <a:rPr lang="en-US" altLang="zh-CN" sz="2000" smtClean="0">
                <a:ea typeface="宋体" pitchFamily="2" charset="-122"/>
              </a:rPr>
              <a:t>design, code bloat, limited reuse</a:t>
            </a:r>
          </a:p>
          <a:p>
            <a:pPr marL="511175" lvl="1" indent="-169863" eaLnBrk="1" hangingPunct="1">
              <a:spcBef>
                <a:spcPct val="50000"/>
              </a:spcBef>
              <a:buClr>
                <a:schemeClr val="tx1"/>
              </a:buClr>
              <a:buFontTx/>
              <a:buChar char="•"/>
            </a:pPr>
            <a:endParaRPr lang="en-US" altLang="zh-CN" sz="2000" smtClean="0">
              <a:ea typeface="宋体" pitchFamily="2" charset="-122"/>
            </a:endParaRPr>
          </a:p>
        </p:txBody>
      </p:sp>
      <p:graphicFrame>
        <p:nvGraphicFramePr>
          <p:cNvPr id="32770" name="Object 2"/>
          <p:cNvGraphicFramePr>
            <a:graphicFrameLocks noChangeAspect="1"/>
          </p:cNvGraphicFramePr>
          <p:nvPr>
            <p:ph sz="quarter" idx="2"/>
          </p:nvPr>
        </p:nvGraphicFramePr>
        <p:xfrm>
          <a:off x="228600" y="968375"/>
          <a:ext cx="3522663" cy="5257800"/>
        </p:xfrm>
        <a:graphic>
          <a:graphicData uri="http://schemas.openxmlformats.org/presentationml/2006/ole">
            <p:oleObj spid="_x0000_s32770" name="Visio" r:id="rId3" imgW="7269004" imgH="11762899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Approach for Implementing Components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00175"/>
            <a:ext cx="3195638" cy="2386013"/>
          </a:xfrm>
        </p:spPr>
        <p:txBody>
          <a:bodyPr/>
          <a:lstStyle/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Component implementations may need to support introspection, navigation, &amp; manage connections</a:t>
            </a:r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-19050" y="3081338"/>
            <a:ext cx="9056688" cy="3079750"/>
            <a:chOff x="-12" y="1941"/>
            <a:chExt cx="5705" cy="1940"/>
          </a:xfrm>
        </p:grpSpPr>
        <p:sp>
          <p:nvSpPr>
            <p:cNvPr id="118792" name="Rectangle 4"/>
            <p:cNvSpPr>
              <a:spLocks noChangeArrowheads="1"/>
            </p:cNvSpPr>
            <p:nvPr/>
          </p:nvSpPr>
          <p:spPr bwMode="auto">
            <a:xfrm>
              <a:off x="141" y="2816"/>
              <a:ext cx="1244" cy="640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/>
              <a:r>
                <a:rPr lang="en-US" altLang="zh-CN" sz="2000" i="0">
                  <a:latin typeface="Arial Unicode MS" pitchFamily="34" charset="-128"/>
                  <a:ea typeface="宋体" pitchFamily="2" charset="-122"/>
                </a:rPr>
                <a:t>Component &amp; home</a:t>
              </a:r>
              <a:br>
                <a:rPr lang="en-US" altLang="zh-CN" sz="2000" i="0">
                  <a:latin typeface="Arial Unicode MS" pitchFamily="34" charset="-128"/>
                  <a:ea typeface="宋体" pitchFamily="2" charset="-122"/>
                </a:rPr>
              </a:br>
              <a:r>
                <a:rPr lang="en-US" altLang="zh-CN" sz="2000" i="0">
                  <a:latin typeface="Arial Unicode MS" pitchFamily="34" charset="-128"/>
                  <a:ea typeface="宋体" pitchFamily="2" charset="-122"/>
                </a:rPr>
                <a:t>definitions</a:t>
              </a:r>
            </a:p>
          </p:txBody>
        </p:sp>
        <p:sp>
          <p:nvSpPr>
            <p:cNvPr id="118793" name="AutoShape 8"/>
            <p:cNvSpPr>
              <a:spLocks noChangeArrowheads="1"/>
            </p:cNvSpPr>
            <p:nvPr/>
          </p:nvSpPr>
          <p:spPr bwMode="auto">
            <a:xfrm>
              <a:off x="1673" y="2906"/>
              <a:ext cx="578" cy="384"/>
            </a:xfrm>
            <a:prstGeom prst="notchedRightArrow">
              <a:avLst>
                <a:gd name="adj1" fmla="val 50000"/>
                <a:gd name="adj2" fmla="val 37630"/>
              </a:avLst>
            </a:prstGeom>
            <a:solidFill>
              <a:schemeClr val="folHlink"/>
            </a:soli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nl-NL"/>
            </a:p>
          </p:txBody>
        </p:sp>
        <p:sp>
          <p:nvSpPr>
            <p:cNvPr id="118794" name="Rectangle 9"/>
            <p:cNvSpPr>
              <a:spLocks noChangeArrowheads="1"/>
            </p:cNvSpPr>
            <p:nvPr/>
          </p:nvSpPr>
          <p:spPr bwMode="auto">
            <a:xfrm>
              <a:off x="2438" y="2240"/>
              <a:ext cx="3255" cy="1641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173038" indent="-173038" algn="ctr">
                <a:lnSpc>
                  <a:spcPct val="90000"/>
                </a:lnSpc>
                <a:spcBef>
                  <a:spcPct val="0"/>
                </a:spcBef>
              </a:pPr>
              <a:r>
                <a:rPr lang="en-US" altLang="zh-CN" sz="2000" b="1" i="0">
                  <a:ea typeface="宋体" pitchFamily="2" charset="-122"/>
                </a:rPr>
                <a:t>Generated Component &amp; Home Servants</a:t>
              </a:r>
            </a:p>
            <a:p>
              <a:pPr marL="173038" indent="-173038">
                <a:lnSpc>
                  <a:spcPct val="90000"/>
                </a:lnSpc>
                <a:spcBef>
                  <a:spcPct val="0"/>
                </a:spcBef>
                <a:buFontTx/>
                <a:buChar char="•"/>
              </a:pPr>
              <a:r>
                <a:rPr lang="en-US" altLang="zh-CN" i="0">
                  <a:ea typeface="宋体" pitchFamily="2" charset="-122"/>
                </a:rPr>
                <a:t>Navigation interface operations</a:t>
              </a:r>
            </a:p>
            <a:p>
              <a:pPr marL="173038" indent="-173038">
                <a:lnSpc>
                  <a:spcPct val="90000"/>
                </a:lnSpc>
                <a:spcBef>
                  <a:spcPct val="0"/>
                </a:spcBef>
                <a:buFontTx/>
                <a:buChar char="•"/>
              </a:pPr>
              <a:r>
                <a:rPr lang="en-US" altLang="zh-CN" i="0">
                  <a:ea typeface="宋体" pitchFamily="2" charset="-122"/>
                </a:rPr>
                <a:t>Receptacle interface operations</a:t>
              </a:r>
            </a:p>
            <a:p>
              <a:pPr marL="173038" indent="-173038">
                <a:lnSpc>
                  <a:spcPct val="90000"/>
                </a:lnSpc>
                <a:spcBef>
                  <a:spcPct val="0"/>
                </a:spcBef>
                <a:buFontTx/>
                <a:buChar char="•"/>
              </a:pPr>
              <a:r>
                <a:rPr lang="en-US" altLang="zh-CN" i="0">
                  <a:ea typeface="宋体" pitchFamily="2" charset="-122"/>
                </a:rPr>
                <a:t>Event interface operations</a:t>
              </a:r>
            </a:p>
            <a:p>
              <a:pPr marL="173038" indent="-173038">
                <a:lnSpc>
                  <a:spcPct val="90000"/>
                </a:lnSpc>
                <a:spcBef>
                  <a:spcPct val="0"/>
                </a:spcBef>
                <a:buFontTx/>
                <a:buChar char="•"/>
              </a:pPr>
              <a:r>
                <a:rPr lang="en-US" altLang="zh-CN" b="1" i="0">
                  <a:latin typeface="Courier New" pitchFamily="49" charset="0"/>
                  <a:ea typeface="宋体" pitchFamily="2" charset="-122"/>
                </a:rPr>
                <a:t>CCMObject</a:t>
              </a:r>
              <a:r>
                <a:rPr lang="en-US" altLang="zh-CN" i="0">
                  <a:ea typeface="宋体" pitchFamily="2" charset="-122"/>
                </a:rPr>
                <a:t> interface operations</a:t>
              </a:r>
            </a:p>
            <a:p>
              <a:pPr marL="173038" indent="-173038">
                <a:lnSpc>
                  <a:spcPct val="90000"/>
                </a:lnSpc>
                <a:spcBef>
                  <a:spcPct val="0"/>
                </a:spcBef>
                <a:buFontTx/>
                <a:buChar char="•"/>
              </a:pPr>
              <a:r>
                <a:rPr lang="en-US" altLang="zh-CN" b="1" i="0">
                  <a:latin typeface="Courier New" pitchFamily="49" charset="0"/>
                  <a:ea typeface="宋体" pitchFamily="2" charset="-122"/>
                </a:rPr>
                <a:t>CCMHome</a:t>
              </a:r>
              <a:r>
                <a:rPr lang="en-US" altLang="zh-CN" i="0">
                  <a:ea typeface="宋体" pitchFamily="2" charset="-122"/>
                </a:rPr>
                <a:t> interface operations</a:t>
              </a:r>
            </a:p>
            <a:p>
              <a:pPr marL="173038" indent="-173038">
                <a:lnSpc>
                  <a:spcPct val="90000"/>
                </a:lnSpc>
                <a:spcBef>
                  <a:spcPct val="0"/>
                </a:spcBef>
                <a:buFontTx/>
                <a:buChar char="•"/>
              </a:pPr>
              <a:r>
                <a:rPr lang="en-US" altLang="zh-CN" i="0">
                  <a:ea typeface="宋体" pitchFamily="2" charset="-122"/>
                </a:rPr>
                <a:t>Implied equivalent IDL 2 port operations</a:t>
              </a:r>
            </a:p>
            <a:p>
              <a:pPr marL="173038" indent="-173038">
                <a:lnSpc>
                  <a:spcPct val="90000"/>
                </a:lnSpc>
                <a:spcBef>
                  <a:spcPct val="0"/>
                </a:spcBef>
                <a:buFontTx/>
                <a:buChar char="•"/>
              </a:pPr>
              <a:r>
                <a:rPr lang="en-US" altLang="zh-CN" i="0">
                  <a:ea typeface="宋体" pitchFamily="2" charset="-122"/>
                </a:rPr>
                <a:t>Application-related operations </a:t>
              </a:r>
            </a:p>
            <a:p>
              <a:pPr marL="517525" lvl="1" indent="-173038">
                <a:lnSpc>
                  <a:spcPct val="90000"/>
                </a:lnSpc>
                <a:spcBef>
                  <a:spcPct val="0"/>
                </a:spcBef>
                <a:buFontTx/>
                <a:buChar char="•"/>
              </a:pPr>
              <a:r>
                <a:rPr lang="en-US" altLang="zh-CN" i="0">
                  <a:ea typeface="宋体" pitchFamily="2" charset="-122"/>
                </a:rPr>
                <a:t>i.e., facets, supported interfaces, event consumers</a:t>
              </a:r>
            </a:p>
          </p:txBody>
        </p:sp>
        <p:sp>
          <p:nvSpPr>
            <p:cNvPr id="118795" name="Rectangle 10"/>
            <p:cNvSpPr>
              <a:spLocks noChangeArrowheads="1"/>
            </p:cNvSpPr>
            <p:nvPr/>
          </p:nvSpPr>
          <p:spPr bwMode="auto">
            <a:xfrm>
              <a:off x="332" y="2336"/>
              <a:ext cx="8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169863" indent="-169863" algn="ctr">
                <a:spcBef>
                  <a:spcPct val="0"/>
                </a:spcBef>
              </a:pPr>
              <a:r>
                <a:rPr lang="en-US" altLang="zh-CN" sz="2000" i="0">
                  <a:ea typeface="宋体" pitchFamily="2" charset="-122"/>
                </a:rPr>
                <a:t>IDL 3 &amp; </a:t>
              </a:r>
            </a:p>
            <a:p>
              <a:pPr marL="169863" indent="-169863" algn="ctr">
                <a:spcBef>
                  <a:spcPct val="0"/>
                </a:spcBef>
              </a:pPr>
              <a:r>
                <a:rPr lang="en-US" altLang="zh-CN" sz="2000" i="0">
                  <a:ea typeface="宋体" pitchFamily="2" charset="-122"/>
                </a:rPr>
                <a:t>CIDL</a:t>
              </a:r>
            </a:p>
          </p:txBody>
        </p:sp>
        <p:sp>
          <p:nvSpPr>
            <p:cNvPr id="118796" name="Rectangle 11"/>
            <p:cNvSpPr>
              <a:spLocks noChangeArrowheads="1"/>
            </p:cNvSpPr>
            <p:nvPr/>
          </p:nvSpPr>
          <p:spPr bwMode="auto">
            <a:xfrm>
              <a:off x="-12" y="1941"/>
              <a:ext cx="554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169863" indent="-169863">
                <a:spcBef>
                  <a:spcPct val="40000"/>
                </a:spcBef>
              </a:pPr>
              <a:r>
                <a:rPr lang="en-US" altLang="zh-CN" sz="2000" b="1" i="0">
                  <a:ea typeface="宋体" pitchFamily="2" charset="-122"/>
                </a:rPr>
                <a:t>Approach: Generate as Much Code as Possible from Declarative Specs</a:t>
              </a:r>
            </a:p>
          </p:txBody>
        </p:sp>
        <p:sp>
          <p:nvSpPr>
            <p:cNvPr id="118797" name="Rectangle 12"/>
            <p:cNvSpPr>
              <a:spLocks noChangeArrowheads="1"/>
            </p:cNvSpPr>
            <p:nvPr/>
          </p:nvSpPr>
          <p:spPr bwMode="auto">
            <a:xfrm>
              <a:off x="1217" y="2474"/>
              <a:ext cx="1490" cy="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169863" indent="-169863" algn="ctr">
                <a:spcBef>
                  <a:spcPct val="0"/>
                </a:spcBef>
              </a:pPr>
              <a:r>
                <a:rPr lang="en-US" altLang="zh-CN" sz="2000" dirty="0">
                  <a:ea typeface="宋体" pitchFamily="2" charset="-122"/>
                </a:rPr>
                <a:t>IDL </a:t>
              </a:r>
              <a:r>
                <a:rPr lang="en-US" altLang="zh-CN" sz="2000" dirty="0" smtClean="0">
                  <a:ea typeface="宋体" pitchFamily="2" charset="-122"/>
                </a:rPr>
                <a:t>3 </a:t>
              </a:r>
            </a:p>
            <a:p>
              <a:pPr marL="169863" indent="-169863" algn="ctr">
                <a:spcBef>
                  <a:spcPct val="0"/>
                </a:spcBef>
              </a:pPr>
              <a:r>
                <a:rPr lang="en-US" altLang="zh-CN" sz="2000" dirty="0" smtClean="0">
                  <a:ea typeface="宋体" pitchFamily="2" charset="-122"/>
                </a:rPr>
                <a:t>compiler</a:t>
              </a:r>
              <a:endParaRPr lang="en-US" altLang="zh-CN" sz="2000" dirty="0">
                <a:ea typeface="宋体" pitchFamily="2" charset="-122"/>
              </a:endParaRPr>
            </a:p>
          </p:txBody>
        </p:sp>
      </p:grpSp>
      <p:sp>
        <p:nvSpPr>
          <p:cNvPr id="118789" name="Rectangle 13"/>
          <p:cNvSpPr>
            <a:spLocks noChangeArrowheads="1"/>
          </p:cNvSpPr>
          <p:nvPr/>
        </p:nvSpPr>
        <p:spPr bwMode="auto">
          <a:xfrm>
            <a:off x="3132138" y="1400175"/>
            <a:ext cx="2740025" cy="238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3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Different component implementations may have different run-time requirements</a:t>
            </a:r>
          </a:p>
        </p:txBody>
      </p:sp>
      <p:sp>
        <p:nvSpPr>
          <p:cNvPr id="118790" name="Rectangle 14"/>
          <p:cNvSpPr>
            <a:spLocks noChangeArrowheads="1"/>
          </p:cNvSpPr>
          <p:nvPr/>
        </p:nvSpPr>
        <p:spPr bwMode="auto">
          <a:xfrm>
            <a:off x="5948363" y="1400175"/>
            <a:ext cx="3109912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3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Different component run-time requirements may necessitate the use of different container policies</a:t>
            </a:r>
          </a:p>
        </p:txBody>
      </p:sp>
      <p:sp>
        <p:nvSpPr>
          <p:cNvPr id="118791" name="Rectangle 15"/>
          <p:cNvSpPr>
            <a:spLocks noChangeArrowheads="1"/>
          </p:cNvSpPr>
          <p:nvPr/>
        </p:nvSpPr>
        <p:spPr bwMode="auto">
          <a:xfrm>
            <a:off x="0" y="990600"/>
            <a:ext cx="18780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 i="0">
                <a:ea typeface="宋体" pitchFamily="2" charset="-122"/>
              </a:rPr>
              <a:t>Requirements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CCM Component Implementation Framework (CIF)</a:t>
            </a:r>
          </a:p>
        </p:txBody>
      </p:sp>
      <p:sp>
        <p:nvSpPr>
          <p:cNvPr id="33796" name="Rectangle 106"/>
          <p:cNvSpPr>
            <a:spLocks noChangeArrowheads="1"/>
          </p:cNvSpPr>
          <p:nvPr/>
        </p:nvSpPr>
        <p:spPr bwMode="auto">
          <a:xfrm>
            <a:off x="1588" y="4522788"/>
            <a:ext cx="3424237" cy="202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1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Defines rules &amp; tools for implementing components</a:t>
            </a:r>
          </a:p>
          <a:p>
            <a:pPr marL="573088" lvl="1" indent="-231775">
              <a:spcBef>
                <a:spcPct val="1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i.e., specifies how to implement components via </a:t>
            </a:r>
            <a:r>
              <a:rPr lang="en-US" altLang="zh-CN" sz="2000">
                <a:ea typeface="宋体" pitchFamily="2" charset="-122"/>
              </a:rPr>
              <a:t>executors</a:t>
            </a:r>
          </a:p>
        </p:txBody>
      </p:sp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114300" y="957263"/>
          <a:ext cx="9015413" cy="4937125"/>
        </p:xfrm>
        <a:graphic>
          <a:graphicData uri="http://schemas.openxmlformats.org/presentationml/2006/ole">
            <p:oleObj spid="_x0000_s33794" name="Visio" r:id="rId4" imgW="7642622" imgH="4457224" progId="Visio.Drawing.11">
              <p:embed/>
            </p:oleObj>
          </a:graphicData>
        </a:graphic>
      </p:graphicFrame>
      <p:sp>
        <p:nvSpPr>
          <p:cNvPr id="33797" name="Rectangle 111"/>
          <p:cNvSpPr>
            <a:spLocks noChangeArrowheads="1"/>
          </p:cNvSpPr>
          <p:nvPr/>
        </p:nvSpPr>
        <p:spPr bwMode="auto">
          <a:xfrm>
            <a:off x="3224213" y="4522788"/>
            <a:ext cx="5948362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2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Simplifies component implementation</a:t>
            </a:r>
          </a:p>
          <a:p>
            <a:pPr marL="573088" lvl="1" indent="-231775">
              <a:spcBef>
                <a:spcPct val="2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Developers only implement business logic, </a:t>
            </a:r>
            <a:r>
              <a:rPr lang="en-US" altLang="zh-CN" sz="2000">
                <a:ea typeface="宋体" pitchFamily="2" charset="-122"/>
              </a:rPr>
              <a:t>not</a:t>
            </a:r>
            <a:r>
              <a:rPr lang="en-US" altLang="zh-CN" sz="2000" i="0">
                <a:ea typeface="宋体" pitchFamily="2" charset="-122"/>
              </a:rPr>
              <a:t> activation, identification, port management, introspection, etc.</a:t>
            </a:r>
          </a:p>
          <a:p>
            <a:pPr marL="169863" indent="-169863">
              <a:spcBef>
                <a:spcPct val="2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Auto-generates much component “glue” code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Component Executors &amp; Home Executors</a:t>
            </a:r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725" y="962025"/>
            <a:ext cx="4114800" cy="5099050"/>
          </a:xfrm>
        </p:spPr>
        <p:txBody>
          <a:bodyPr/>
          <a:lstStyle/>
          <a:p>
            <a:pPr marL="174625" indent="-174625" eaLnBrk="1" hangingPunct="1"/>
            <a:r>
              <a:rPr lang="en-US" altLang="zh-CN" sz="2000" dirty="0" smtClean="0">
                <a:ea typeface="宋体" pitchFamily="2" charset="-122"/>
              </a:rPr>
              <a:t>Server-side programming artifacts that implement components &amp; homes</a:t>
            </a:r>
          </a:p>
          <a:p>
            <a:pPr marL="576263" lvl="1" indent="-228600" eaLnBrk="1" hangingPunct="1"/>
            <a:r>
              <a:rPr lang="en-US" altLang="zh-CN" sz="2000" dirty="0" smtClean="0">
                <a:ea typeface="宋体" pitchFamily="2" charset="-122"/>
              </a:rPr>
              <a:t>Local CORBA objects with interfaces defined by a local server-side OMG IDL mapping</a:t>
            </a:r>
          </a:p>
          <a:p>
            <a:pPr marL="174625" indent="-174625" eaLnBrk="1" hangingPunct="1"/>
            <a:r>
              <a:rPr lang="en-US" altLang="zh-CN" sz="2000" dirty="0" smtClean="0">
                <a:ea typeface="宋体" pitchFamily="2" charset="-122"/>
              </a:rPr>
              <a:t>Component executors can be</a:t>
            </a:r>
            <a:endParaRPr lang="en-US" altLang="zh-CN" sz="2000" i="1" dirty="0" smtClean="0">
              <a:ea typeface="宋体" pitchFamily="2" charset="-122"/>
            </a:endParaRPr>
          </a:p>
          <a:p>
            <a:pPr marL="576263" lvl="1" indent="-228600" eaLnBrk="1" hangingPunct="1"/>
            <a:r>
              <a:rPr lang="en-US" altLang="zh-CN" sz="2000" i="1" dirty="0" smtClean="0">
                <a:ea typeface="宋体" pitchFamily="2" charset="-122"/>
              </a:rPr>
              <a:t>Monolithic</a:t>
            </a:r>
            <a:r>
              <a:rPr lang="en-US" altLang="zh-CN" sz="2000" dirty="0" smtClean="0">
                <a:ea typeface="宋体" pitchFamily="2" charset="-122"/>
              </a:rPr>
              <a:t>, where all component ports implemented by one class, or</a:t>
            </a:r>
          </a:p>
          <a:p>
            <a:pPr marL="576263" lvl="1" indent="-228600" eaLnBrk="1" hangingPunct="1"/>
            <a:r>
              <a:rPr lang="en-US" altLang="zh-CN" sz="2000" i="1" dirty="0" smtClean="0">
                <a:ea typeface="宋体" pitchFamily="2" charset="-122"/>
              </a:rPr>
              <a:t>Segmented</a:t>
            </a:r>
            <a:r>
              <a:rPr lang="en-US" altLang="zh-CN" sz="2000" dirty="0" smtClean="0">
                <a:ea typeface="宋体" pitchFamily="2" charset="-122"/>
              </a:rPr>
              <a:t>, where</a:t>
            </a:r>
            <a:r>
              <a:rPr lang="en-US" altLang="zh-CN" sz="2000" i="1" dirty="0" smtClean="0">
                <a:ea typeface="宋体" pitchFamily="2" charset="-122"/>
              </a:rPr>
              <a:t> </a:t>
            </a:r>
            <a:r>
              <a:rPr lang="en-US" altLang="zh-CN" sz="2000" dirty="0" smtClean="0">
                <a:ea typeface="宋体" pitchFamily="2" charset="-122"/>
              </a:rPr>
              <a:t>component ports split into several classes</a:t>
            </a:r>
          </a:p>
          <a:p>
            <a:pPr marL="174625" indent="-174625" eaLnBrk="1" hangingPunct="1"/>
            <a:r>
              <a:rPr lang="en-US" altLang="zh-CN" sz="2000" dirty="0" smtClean="0">
                <a:ea typeface="宋体" pitchFamily="2" charset="-122"/>
              </a:rPr>
              <a:t>Home executors are always monolithic</a:t>
            </a:r>
          </a:p>
        </p:txBody>
      </p:sp>
      <p:sp>
        <p:nvSpPr>
          <p:cNvPr id="119812" name="AutoShape 4"/>
          <p:cNvSpPr>
            <a:spLocks noChangeArrowheads="1"/>
          </p:cNvSpPr>
          <p:nvPr/>
        </p:nvSpPr>
        <p:spPr bwMode="auto">
          <a:xfrm>
            <a:off x="4141788" y="1347788"/>
            <a:ext cx="3568700" cy="1223962"/>
          </a:xfrm>
          <a:prstGeom prst="roundRect">
            <a:avLst>
              <a:gd name="adj" fmla="val 16667"/>
            </a:avLst>
          </a:prstGeom>
          <a:solidFill>
            <a:srgbClr val="CCFFFF">
              <a:alpha val="65881"/>
            </a:srgbClr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/>
          <a:lstStyle/>
          <a:p>
            <a:pPr algn="ctr"/>
            <a:r>
              <a:rPr lang="en-US" altLang="zh-CN" b="1" i="0">
                <a:latin typeface="Courier New" pitchFamily="49" charset="0"/>
                <a:ea typeface="宋体" pitchFamily="2" charset="-122"/>
              </a:rPr>
              <a:t>HelloHome servant</a:t>
            </a:r>
          </a:p>
        </p:txBody>
      </p:sp>
      <p:sp>
        <p:nvSpPr>
          <p:cNvPr id="119813" name="AutoShape 5"/>
          <p:cNvSpPr>
            <a:spLocks noChangeArrowheads="1"/>
          </p:cNvSpPr>
          <p:nvPr/>
        </p:nvSpPr>
        <p:spPr bwMode="auto">
          <a:xfrm>
            <a:off x="5840413" y="4510088"/>
            <a:ext cx="3255962" cy="1317625"/>
          </a:xfrm>
          <a:prstGeom prst="roundRect">
            <a:avLst>
              <a:gd name="adj" fmla="val 16667"/>
            </a:avLst>
          </a:prstGeom>
          <a:solidFill>
            <a:srgbClr val="66FF66">
              <a:alpha val="65881"/>
            </a:srgbClr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/>
          <a:lstStyle/>
          <a:p>
            <a:pPr algn="ctr"/>
            <a:r>
              <a:rPr lang="en-US" altLang="zh-CN" b="1" i="0">
                <a:latin typeface="Courier New" pitchFamily="49" charset="0"/>
                <a:ea typeface="宋体" pitchFamily="2" charset="-122"/>
              </a:rPr>
              <a:t>HelloWorld servant</a:t>
            </a:r>
          </a:p>
        </p:txBody>
      </p:sp>
      <p:sp>
        <p:nvSpPr>
          <p:cNvPr id="119814" name="AutoShape 6"/>
          <p:cNvSpPr>
            <a:spLocks noChangeArrowheads="1"/>
          </p:cNvSpPr>
          <p:nvPr/>
        </p:nvSpPr>
        <p:spPr bwMode="auto">
          <a:xfrm>
            <a:off x="4632325" y="2098675"/>
            <a:ext cx="2586038" cy="379413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HelloHome_Exec</a:t>
            </a:r>
          </a:p>
        </p:txBody>
      </p:sp>
      <p:sp>
        <p:nvSpPr>
          <p:cNvPr id="119815" name="AutoShape 7"/>
          <p:cNvSpPr>
            <a:spLocks noChangeArrowheads="1"/>
          </p:cNvSpPr>
          <p:nvPr/>
        </p:nvSpPr>
        <p:spPr bwMode="auto">
          <a:xfrm>
            <a:off x="6613525" y="5260975"/>
            <a:ext cx="2298700" cy="377825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HelloWorld_Exec</a:t>
            </a:r>
          </a:p>
        </p:txBody>
      </p:sp>
      <p:sp>
        <p:nvSpPr>
          <p:cNvPr id="119816" name="AutoShape 8"/>
          <p:cNvSpPr>
            <a:spLocks noChangeArrowheads="1"/>
          </p:cNvSpPr>
          <p:nvPr/>
        </p:nvSpPr>
        <p:spPr bwMode="auto">
          <a:xfrm>
            <a:off x="5807075" y="2852738"/>
            <a:ext cx="477838" cy="1284287"/>
          </a:xfrm>
          <a:prstGeom prst="downArrow">
            <a:avLst>
              <a:gd name="adj1" fmla="val 50000"/>
              <a:gd name="adj2" fmla="val 67193"/>
            </a:avLst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19817" name="Text Box 9"/>
          <p:cNvSpPr txBox="1">
            <a:spLocks noChangeArrowheads="1"/>
          </p:cNvSpPr>
          <p:nvPr/>
        </p:nvSpPr>
        <p:spPr bwMode="auto">
          <a:xfrm>
            <a:off x="6110288" y="3219450"/>
            <a:ext cx="12493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latin typeface="Arial Unicode MS" pitchFamily="34" charset="-128"/>
                <a:ea typeface="宋体" pitchFamily="2" charset="-122"/>
              </a:rPr>
              <a:t>Manages</a:t>
            </a:r>
          </a:p>
        </p:txBody>
      </p:sp>
      <p:sp>
        <p:nvSpPr>
          <p:cNvPr id="119818" name="Rectangle 13"/>
          <p:cNvSpPr>
            <a:spLocks noChangeArrowheads="1"/>
          </p:cNvSpPr>
          <p:nvPr/>
        </p:nvSpPr>
        <p:spPr bwMode="auto">
          <a:xfrm>
            <a:off x="7842250" y="1528763"/>
            <a:ext cx="1301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Written by </a:t>
            </a:r>
          </a:p>
          <a:p>
            <a:pPr algn="ctr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developers</a:t>
            </a:r>
            <a:endParaRPr lang="en-US" i="0"/>
          </a:p>
        </p:txBody>
      </p:sp>
      <p:sp>
        <p:nvSpPr>
          <p:cNvPr id="119819" name="Line 14"/>
          <p:cNvSpPr>
            <a:spLocks noChangeShapeType="1"/>
          </p:cNvSpPr>
          <p:nvPr/>
        </p:nvSpPr>
        <p:spPr bwMode="auto">
          <a:xfrm flipH="1">
            <a:off x="7251700" y="2178050"/>
            <a:ext cx="739775" cy="2047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nl-NL"/>
          </a:p>
        </p:txBody>
      </p:sp>
      <p:sp>
        <p:nvSpPr>
          <p:cNvPr id="119820" name="Line 15"/>
          <p:cNvSpPr>
            <a:spLocks noChangeShapeType="1"/>
          </p:cNvSpPr>
          <p:nvPr/>
        </p:nvSpPr>
        <p:spPr bwMode="auto">
          <a:xfrm>
            <a:off x="8774113" y="2165350"/>
            <a:ext cx="69850" cy="30416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nl-NL"/>
          </a:p>
        </p:txBody>
      </p:sp>
      <p:sp>
        <p:nvSpPr>
          <p:cNvPr id="119821" name="Rectangle 16"/>
          <p:cNvSpPr>
            <a:spLocks noChangeArrowheads="1"/>
          </p:cNvSpPr>
          <p:nvPr/>
        </p:nvSpPr>
        <p:spPr bwMode="auto">
          <a:xfrm>
            <a:off x="3921125" y="5297488"/>
            <a:ext cx="17430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i="0" dirty="0">
                <a:ea typeface="宋体" pitchFamily="2" charset="-122"/>
              </a:rPr>
              <a:t>Generated by </a:t>
            </a:r>
            <a:r>
              <a:rPr lang="en-US" altLang="zh-CN" i="0" dirty="0" smtClean="0">
                <a:ea typeface="宋体" pitchFamily="2" charset="-122"/>
              </a:rPr>
              <a:t>IDL </a:t>
            </a:r>
            <a:r>
              <a:rPr lang="en-US" altLang="zh-CN" i="0" dirty="0">
                <a:ea typeface="宋体" pitchFamily="2" charset="-122"/>
              </a:rPr>
              <a:t>compiler</a:t>
            </a:r>
            <a:endParaRPr lang="en-US" i="0" dirty="0"/>
          </a:p>
        </p:txBody>
      </p:sp>
      <p:sp>
        <p:nvSpPr>
          <p:cNvPr id="119822" name="Line 17"/>
          <p:cNvSpPr>
            <a:spLocks noChangeShapeType="1"/>
          </p:cNvSpPr>
          <p:nvPr/>
        </p:nvSpPr>
        <p:spPr bwMode="auto">
          <a:xfrm flipH="1" flipV="1">
            <a:off x="4260850" y="2587625"/>
            <a:ext cx="227013" cy="26209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nl-NL"/>
          </a:p>
        </p:txBody>
      </p:sp>
      <p:sp>
        <p:nvSpPr>
          <p:cNvPr id="119823" name="Line 18"/>
          <p:cNvSpPr>
            <a:spLocks noChangeShapeType="1"/>
          </p:cNvSpPr>
          <p:nvPr/>
        </p:nvSpPr>
        <p:spPr bwMode="auto">
          <a:xfrm flipV="1">
            <a:off x="5133975" y="4857750"/>
            <a:ext cx="750888" cy="390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834" name="Group 11"/>
          <p:cNvGrpSpPr>
            <a:grpSpLocks/>
          </p:cNvGrpSpPr>
          <p:nvPr/>
        </p:nvGrpSpPr>
        <p:grpSpPr bwMode="auto">
          <a:xfrm>
            <a:off x="4478338" y="2755900"/>
            <a:ext cx="4419600" cy="3394075"/>
            <a:chOff x="0" y="550"/>
            <a:chExt cx="2784" cy="2138"/>
          </a:xfrm>
        </p:grpSpPr>
        <p:sp>
          <p:nvSpPr>
            <p:cNvPr id="120890" name="AutoShape 12"/>
            <p:cNvSpPr>
              <a:spLocks noChangeAspect="1" noChangeArrowheads="1" noTextEdit="1"/>
            </p:cNvSpPr>
            <p:nvPr/>
          </p:nvSpPr>
          <p:spPr bwMode="auto">
            <a:xfrm>
              <a:off x="0" y="550"/>
              <a:ext cx="2784" cy="2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891" name="Rectangle 13"/>
            <p:cNvSpPr>
              <a:spLocks noChangeArrowheads="1"/>
            </p:cNvSpPr>
            <p:nvPr/>
          </p:nvSpPr>
          <p:spPr bwMode="auto">
            <a:xfrm>
              <a:off x="201" y="704"/>
              <a:ext cx="2359" cy="1967"/>
            </a:xfrm>
            <a:prstGeom prst="rect">
              <a:avLst/>
            </a:prstGeom>
            <a:solidFill>
              <a:srgbClr val="BFFFB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892" name="Rectangle 14"/>
            <p:cNvSpPr>
              <a:spLocks noChangeArrowheads="1"/>
            </p:cNvSpPr>
            <p:nvPr/>
          </p:nvSpPr>
          <p:spPr bwMode="auto">
            <a:xfrm>
              <a:off x="305" y="2505"/>
              <a:ext cx="484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i="0">
                  <a:solidFill>
                    <a:srgbClr val="000000"/>
                  </a:solidFill>
                  <a:ea typeface="宋体" pitchFamily="2" charset="-122"/>
                </a:rPr>
                <a:t>Container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0893" name="Rectangle 15"/>
            <p:cNvSpPr>
              <a:spLocks noChangeArrowheads="1"/>
            </p:cNvSpPr>
            <p:nvPr/>
          </p:nvSpPr>
          <p:spPr bwMode="auto">
            <a:xfrm>
              <a:off x="249" y="772"/>
              <a:ext cx="2273" cy="1605"/>
            </a:xfrm>
            <a:prstGeom prst="rect">
              <a:avLst/>
            </a:prstGeom>
            <a:solidFill>
              <a:srgbClr val="BFFFB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894" name="Rectangle 16"/>
            <p:cNvSpPr>
              <a:spLocks noChangeArrowheads="1"/>
            </p:cNvSpPr>
            <p:nvPr/>
          </p:nvSpPr>
          <p:spPr bwMode="auto">
            <a:xfrm>
              <a:off x="1222" y="2211"/>
              <a:ext cx="385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i="0">
                  <a:solidFill>
                    <a:srgbClr val="000000"/>
                  </a:solidFill>
                  <a:ea typeface="宋体" pitchFamily="2" charset="-122"/>
                </a:rPr>
                <a:t>Servant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0895" name="Freeform 17"/>
            <p:cNvSpPr>
              <a:spLocks/>
            </p:cNvSpPr>
            <p:nvPr/>
          </p:nvSpPr>
          <p:spPr bwMode="auto">
            <a:xfrm>
              <a:off x="2653" y="1189"/>
              <a:ext cx="68" cy="115"/>
            </a:xfrm>
            <a:custGeom>
              <a:avLst/>
              <a:gdLst>
                <a:gd name="T0" fmla="*/ 68 w 68"/>
                <a:gd name="T1" fmla="*/ 104 h 115"/>
                <a:gd name="T2" fmla="*/ 68 w 68"/>
                <a:gd name="T3" fmla="*/ 98 h 115"/>
                <a:gd name="T4" fmla="*/ 67 w 68"/>
                <a:gd name="T5" fmla="*/ 94 h 115"/>
                <a:gd name="T6" fmla="*/ 64 w 68"/>
                <a:gd name="T7" fmla="*/ 90 h 115"/>
                <a:gd name="T8" fmla="*/ 58 w 68"/>
                <a:gd name="T9" fmla="*/ 87 h 115"/>
                <a:gd name="T10" fmla="*/ 48 w 68"/>
                <a:gd name="T11" fmla="*/ 83 h 115"/>
                <a:gd name="T12" fmla="*/ 39 w 68"/>
                <a:gd name="T13" fmla="*/ 76 h 115"/>
                <a:gd name="T14" fmla="*/ 34 w 68"/>
                <a:gd name="T15" fmla="*/ 68 h 115"/>
                <a:gd name="T16" fmla="*/ 33 w 68"/>
                <a:gd name="T17" fmla="*/ 57 h 115"/>
                <a:gd name="T18" fmla="*/ 34 w 68"/>
                <a:gd name="T19" fmla="*/ 48 h 115"/>
                <a:gd name="T20" fmla="*/ 39 w 68"/>
                <a:gd name="T21" fmla="*/ 38 h 115"/>
                <a:gd name="T22" fmla="*/ 48 w 68"/>
                <a:gd name="T23" fmla="*/ 31 h 115"/>
                <a:gd name="T24" fmla="*/ 58 w 68"/>
                <a:gd name="T25" fmla="*/ 28 h 115"/>
                <a:gd name="T26" fmla="*/ 64 w 68"/>
                <a:gd name="T27" fmla="*/ 25 h 115"/>
                <a:gd name="T28" fmla="*/ 67 w 68"/>
                <a:gd name="T29" fmla="*/ 21 h 115"/>
                <a:gd name="T30" fmla="*/ 68 w 68"/>
                <a:gd name="T31" fmla="*/ 16 h 115"/>
                <a:gd name="T32" fmla="*/ 68 w 68"/>
                <a:gd name="T33" fmla="*/ 10 h 115"/>
                <a:gd name="T34" fmla="*/ 67 w 68"/>
                <a:gd name="T35" fmla="*/ 6 h 115"/>
                <a:gd name="T36" fmla="*/ 64 w 68"/>
                <a:gd name="T37" fmla="*/ 2 h 115"/>
                <a:gd name="T38" fmla="*/ 58 w 68"/>
                <a:gd name="T39" fmla="*/ 0 h 115"/>
                <a:gd name="T40" fmla="*/ 53 w 68"/>
                <a:gd name="T41" fmla="*/ 0 h 115"/>
                <a:gd name="T42" fmla="*/ 38 w 68"/>
                <a:gd name="T43" fmla="*/ 5 h 115"/>
                <a:gd name="T44" fmla="*/ 25 w 68"/>
                <a:gd name="T45" fmla="*/ 11 h 115"/>
                <a:gd name="T46" fmla="*/ 14 w 68"/>
                <a:gd name="T47" fmla="*/ 21 h 115"/>
                <a:gd name="T48" fmla="*/ 6 w 68"/>
                <a:gd name="T49" fmla="*/ 31 h 115"/>
                <a:gd name="T50" fmla="*/ 2 w 68"/>
                <a:gd name="T51" fmla="*/ 44 h 115"/>
                <a:gd name="T52" fmla="*/ 0 w 68"/>
                <a:gd name="T53" fmla="*/ 57 h 115"/>
                <a:gd name="T54" fmla="*/ 2 w 68"/>
                <a:gd name="T55" fmla="*/ 71 h 115"/>
                <a:gd name="T56" fmla="*/ 6 w 68"/>
                <a:gd name="T57" fmla="*/ 83 h 115"/>
                <a:gd name="T58" fmla="*/ 14 w 68"/>
                <a:gd name="T59" fmla="*/ 94 h 115"/>
                <a:gd name="T60" fmla="*/ 25 w 68"/>
                <a:gd name="T61" fmla="*/ 103 h 115"/>
                <a:gd name="T62" fmla="*/ 38 w 68"/>
                <a:gd name="T63" fmla="*/ 111 h 115"/>
                <a:gd name="T64" fmla="*/ 53 w 68"/>
                <a:gd name="T65" fmla="*/ 115 h 115"/>
                <a:gd name="T66" fmla="*/ 58 w 68"/>
                <a:gd name="T67" fmla="*/ 115 h 115"/>
                <a:gd name="T68" fmla="*/ 64 w 68"/>
                <a:gd name="T69" fmla="*/ 113 h 115"/>
                <a:gd name="T70" fmla="*/ 67 w 68"/>
                <a:gd name="T71" fmla="*/ 109 h 115"/>
                <a:gd name="T72" fmla="*/ 68 w 68"/>
                <a:gd name="T73" fmla="*/ 104 h 11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8"/>
                <a:gd name="T112" fmla="*/ 0 h 115"/>
                <a:gd name="T113" fmla="*/ 68 w 68"/>
                <a:gd name="T114" fmla="*/ 115 h 11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8" h="115">
                  <a:moveTo>
                    <a:pt x="68" y="104"/>
                  </a:moveTo>
                  <a:lnTo>
                    <a:pt x="68" y="98"/>
                  </a:lnTo>
                  <a:lnTo>
                    <a:pt x="67" y="94"/>
                  </a:lnTo>
                  <a:lnTo>
                    <a:pt x="64" y="90"/>
                  </a:lnTo>
                  <a:lnTo>
                    <a:pt x="58" y="87"/>
                  </a:lnTo>
                  <a:lnTo>
                    <a:pt x="48" y="83"/>
                  </a:lnTo>
                  <a:lnTo>
                    <a:pt x="39" y="76"/>
                  </a:lnTo>
                  <a:lnTo>
                    <a:pt x="34" y="68"/>
                  </a:lnTo>
                  <a:lnTo>
                    <a:pt x="33" y="57"/>
                  </a:lnTo>
                  <a:lnTo>
                    <a:pt x="34" y="48"/>
                  </a:lnTo>
                  <a:lnTo>
                    <a:pt x="39" y="38"/>
                  </a:lnTo>
                  <a:lnTo>
                    <a:pt x="48" y="31"/>
                  </a:lnTo>
                  <a:lnTo>
                    <a:pt x="58" y="28"/>
                  </a:lnTo>
                  <a:lnTo>
                    <a:pt x="64" y="25"/>
                  </a:lnTo>
                  <a:lnTo>
                    <a:pt x="67" y="21"/>
                  </a:lnTo>
                  <a:lnTo>
                    <a:pt x="68" y="16"/>
                  </a:lnTo>
                  <a:lnTo>
                    <a:pt x="68" y="10"/>
                  </a:lnTo>
                  <a:lnTo>
                    <a:pt x="67" y="6"/>
                  </a:lnTo>
                  <a:lnTo>
                    <a:pt x="64" y="2"/>
                  </a:lnTo>
                  <a:lnTo>
                    <a:pt x="58" y="0"/>
                  </a:lnTo>
                  <a:lnTo>
                    <a:pt x="53" y="0"/>
                  </a:lnTo>
                  <a:lnTo>
                    <a:pt x="38" y="5"/>
                  </a:lnTo>
                  <a:lnTo>
                    <a:pt x="25" y="11"/>
                  </a:lnTo>
                  <a:lnTo>
                    <a:pt x="14" y="21"/>
                  </a:lnTo>
                  <a:lnTo>
                    <a:pt x="6" y="31"/>
                  </a:lnTo>
                  <a:lnTo>
                    <a:pt x="2" y="44"/>
                  </a:lnTo>
                  <a:lnTo>
                    <a:pt x="0" y="57"/>
                  </a:lnTo>
                  <a:lnTo>
                    <a:pt x="2" y="71"/>
                  </a:lnTo>
                  <a:lnTo>
                    <a:pt x="6" y="83"/>
                  </a:lnTo>
                  <a:lnTo>
                    <a:pt x="14" y="94"/>
                  </a:lnTo>
                  <a:lnTo>
                    <a:pt x="25" y="103"/>
                  </a:lnTo>
                  <a:lnTo>
                    <a:pt x="38" y="111"/>
                  </a:lnTo>
                  <a:lnTo>
                    <a:pt x="53" y="115"/>
                  </a:lnTo>
                  <a:lnTo>
                    <a:pt x="58" y="115"/>
                  </a:lnTo>
                  <a:lnTo>
                    <a:pt x="64" y="113"/>
                  </a:lnTo>
                  <a:lnTo>
                    <a:pt x="67" y="109"/>
                  </a:lnTo>
                  <a:lnTo>
                    <a:pt x="68" y="104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896" name="Freeform 18"/>
            <p:cNvSpPr>
              <a:spLocks/>
            </p:cNvSpPr>
            <p:nvPr/>
          </p:nvSpPr>
          <p:spPr bwMode="auto">
            <a:xfrm>
              <a:off x="17" y="947"/>
              <a:ext cx="65" cy="56"/>
            </a:xfrm>
            <a:custGeom>
              <a:avLst/>
              <a:gdLst>
                <a:gd name="T0" fmla="*/ 0 w 65"/>
                <a:gd name="T1" fmla="*/ 29 h 56"/>
                <a:gd name="T2" fmla="*/ 2 w 65"/>
                <a:gd name="T3" fmla="*/ 18 h 56"/>
                <a:gd name="T4" fmla="*/ 7 w 65"/>
                <a:gd name="T5" fmla="*/ 10 h 56"/>
                <a:gd name="T6" fmla="*/ 16 w 65"/>
                <a:gd name="T7" fmla="*/ 4 h 56"/>
                <a:gd name="T8" fmla="*/ 27 w 65"/>
                <a:gd name="T9" fmla="*/ 0 h 56"/>
                <a:gd name="T10" fmla="*/ 38 w 65"/>
                <a:gd name="T11" fmla="*/ 0 h 56"/>
                <a:gd name="T12" fmla="*/ 50 w 65"/>
                <a:gd name="T13" fmla="*/ 4 h 56"/>
                <a:gd name="T14" fmla="*/ 58 w 65"/>
                <a:gd name="T15" fmla="*/ 10 h 56"/>
                <a:gd name="T16" fmla="*/ 64 w 65"/>
                <a:gd name="T17" fmla="*/ 18 h 56"/>
                <a:gd name="T18" fmla="*/ 65 w 65"/>
                <a:gd name="T19" fmla="*/ 29 h 56"/>
                <a:gd name="T20" fmla="*/ 64 w 65"/>
                <a:gd name="T21" fmla="*/ 38 h 56"/>
                <a:gd name="T22" fmla="*/ 58 w 65"/>
                <a:gd name="T23" fmla="*/ 47 h 56"/>
                <a:gd name="T24" fmla="*/ 50 w 65"/>
                <a:gd name="T25" fmla="*/ 53 h 56"/>
                <a:gd name="T26" fmla="*/ 38 w 65"/>
                <a:gd name="T27" fmla="*/ 56 h 56"/>
                <a:gd name="T28" fmla="*/ 27 w 65"/>
                <a:gd name="T29" fmla="*/ 56 h 56"/>
                <a:gd name="T30" fmla="*/ 16 w 65"/>
                <a:gd name="T31" fmla="*/ 53 h 56"/>
                <a:gd name="T32" fmla="*/ 7 w 65"/>
                <a:gd name="T33" fmla="*/ 47 h 56"/>
                <a:gd name="T34" fmla="*/ 2 w 65"/>
                <a:gd name="T35" fmla="*/ 38 h 56"/>
                <a:gd name="T36" fmla="*/ 0 w 65"/>
                <a:gd name="T37" fmla="*/ 29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"/>
                <a:gd name="T58" fmla="*/ 0 h 56"/>
                <a:gd name="T59" fmla="*/ 65 w 65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" h="56">
                  <a:moveTo>
                    <a:pt x="0" y="29"/>
                  </a:moveTo>
                  <a:lnTo>
                    <a:pt x="2" y="18"/>
                  </a:lnTo>
                  <a:lnTo>
                    <a:pt x="7" y="10"/>
                  </a:lnTo>
                  <a:lnTo>
                    <a:pt x="16" y="4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50" y="4"/>
                  </a:lnTo>
                  <a:lnTo>
                    <a:pt x="58" y="10"/>
                  </a:lnTo>
                  <a:lnTo>
                    <a:pt x="64" y="18"/>
                  </a:lnTo>
                  <a:lnTo>
                    <a:pt x="65" y="29"/>
                  </a:lnTo>
                  <a:lnTo>
                    <a:pt x="64" y="38"/>
                  </a:lnTo>
                  <a:lnTo>
                    <a:pt x="58" y="47"/>
                  </a:lnTo>
                  <a:lnTo>
                    <a:pt x="50" y="53"/>
                  </a:lnTo>
                  <a:lnTo>
                    <a:pt x="38" y="56"/>
                  </a:lnTo>
                  <a:lnTo>
                    <a:pt x="27" y="56"/>
                  </a:lnTo>
                  <a:lnTo>
                    <a:pt x="16" y="53"/>
                  </a:lnTo>
                  <a:lnTo>
                    <a:pt x="7" y="47"/>
                  </a:lnTo>
                  <a:lnTo>
                    <a:pt x="2" y="38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BD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897" name="Freeform 19"/>
            <p:cNvSpPr>
              <a:spLocks/>
            </p:cNvSpPr>
            <p:nvPr/>
          </p:nvSpPr>
          <p:spPr bwMode="auto">
            <a:xfrm>
              <a:off x="23" y="1563"/>
              <a:ext cx="106" cy="90"/>
            </a:xfrm>
            <a:custGeom>
              <a:avLst/>
              <a:gdLst>
                <a:gd name="T0" fmla="*/ 79 w 106"/>
                <a:gd name="T1" fmla="*/ 0 h 90"/>
                <a:gd name="T2" fmla="*/ 106 w 106"/>
                <a:gd name="T3" fmla="*/ 45 h 90"/>
                <a:gd name="T4" fmla="*/ 79 w 106"/>
                <a:gd name="T5" fmla="*/ 90 h 90"/>
                <a:gd name="T6" fmla="*/ 0 w 106"/>
                <a:gd name="T7" fmla="*/ 90 h 90"/>
                <a:gd name="T8" fmla="*/ 27 w 106"/>
                <a:gd name="T9" fmla="*/ 45 h 90"/>
                <a:gd name="T10" fmla="*/ 0 w 106"/>
                <a:gd name="T11" fmla="*/ 0 h 90"/>
                <a:gd name="T12" fmla="*/ 79 w 106"/>
                <a:gd name="T13" fmla="*/ 0 h 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"/>
                <a:gd name="T22" fmla="*/ 0 h 90"/>
                <a:gd name="T23" fmla="*/ 106 w 106"/>
                <a:gd name="T24" fmla="*/ 90 h 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" h="90">
                  <a:moveTo>
                    <a:pt x="79" y="0"/>
                  </a:moveTo>
                  <a:lnTo>
                    <a:pt x="106" y="45"/>
                  </a:lnTo>
                  <a:lnTo>
                    <a:pt x="79" y="90"/>
                  </a:lnTo>
                  <a:lnTo>
                    <a:pt x="0" y="90"/>
                  </a:lnTo>
                  <a:lnTo>
                    <a:pt x="27" y="45"/>
                  </a:lnTo>
                  <a:lnTo>
                    <a:pt x="0" y="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FFB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898" name="Freeform 20"/>
            <p:cNvSpPr>
              <a:spLocks/>
            </p:cNvSpPr>
            <p:nvPr/>
          </p:nvSpPr>
          <p:spPr bwMode="auto">
            <a:xfrm>
              <a:off x="2653" y="1699"/>
              <a:ext cx="105" cy="90"/>
            </a:xfrm>
            <a:custGeom>
              <a:avLst/>
              <a:gdLst>
                <a:gd name="T0" fmla="*/ 0 w 105"/>
                <a:gd name="T1" fmla="*/ 0 h 90"/>
                <a:gd name="T2" fmla="*/ 0 w 105"/>
                <a:gd name="T3" fmla="*/ 90 h 90"/>
                <a:gd name="T4" fmla="*/ 78 w 105"/>
                <a:gd name="T5" fmla="*/ 90 h 90"/>
                <a:gd name="T6" fmla="*/ 105 w 105"/>
                <a:gd name="T7" fmla="*/ 45 h 90"/>
                <a:gd name="T8" fmla="*/ 78 w 105"/>
                <a:gd name="T9" fmla="*/ 0 h 90"/>
                <a:gd name="T10" fmla="*/ 0 w 105"/>
                <a:gd name="T11" fmla="*/ 0 h 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5"/>
                <a:gd name="T19" fmla="*/ 0 h 90"/>
                <a:gd name="T20" fmla="*/ 105 w 105"/>
                <a:gd name="T21" fmla="*/ 90 h 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5" h="90">
                  <a:moveTo>
                    <a:pt x="0" y="0"/>
                  </a:moveTo>
                  <a:lnTo>
                    <a:pt x="0" y="90"/>
                  </a:lnTo>
                  <a:lnTo>
                    <a:pt x="78" y="90"/>
                  </a:lnTo>
                  <a:lnTo>
                    <a:pt x="105" y="45"/>
                  </a:lnTo>
                  <a:lnTo>
                    <a:pt x="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899" name="Rectangle 21"/>
            <p:cNvSpPr>
              <a:spLocks noChangeArrowheads="1"/>
            </p:cNvSpPr>
            <p:nvPr/>
          </p:nvSpPr>
          <p:spPr bwMode="auto">
            <a:xfrm>
              <a:off x="30" y="2037"/>
              <a:ext cx="105" cy="45"/>
            </a:xfrm>
            <a:prstGeom prst="rect">
              <a:avLst/>
            </a:prstGeom>
            <a:solidFill>
              <a:srgbClr val="00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00" name="Rectangle 22"/>
            <p:cNvSpPr>
              <a:spLocks noChangeArrowheads="1"/>
            </p:cNvSpPr>
            <p:nvPr/>
          </p:nvSpPr>
          <p:spPr bwMode="auto">
            <a:xfrm>
              <a:off x="1604" y="817"/>
              <a:ext cx="787" cy="1017"/>
            </a:xfrm>
            <a:prstGeom prst="rect">
              <a:avLst/>
            </a:prstGeom>
            <a:solidFill>
              <a:srgbClr val="BD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01" name="Rectangle 23"/>
            <p:cNvSpPr>
              <a:spLocks noChangeArrowheads="1"/>
            </p:cNvSpPr>
            <p:nvPr/>
          </p:nvSpPr>
          <p:spPr bwMode="auto">
            <a:xfrm>
              <a:off x="1757" y="1151"/>
              <a:ext cx="53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Component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0902" name="Rectangle 24"/>
            <p:cNvSpPr>
              <a:spLocks noChangeArrowheads="1"/>
            </p:cNvSpPr>
            <p:nvPr/>
          </p:nvSpPr>
          <p:spPr bwMode="auto">
            <a:xfrm>
              <a:off x="1840" y="1265"/>
              <a:ext cx="368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Specific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0903" name="Rectangle 25"/>
            <p:cNvSpPr>
              <a:spLocks noChangeArrowheads="1"/>
            </p:cNvSpPr>
            <p:nvPr/>
          </p:nvSpPr>
          <p:spPr bwMode="auto">
            <a:xfrm>
              <a:off x="1845" y="1380"/>
              <a:ext cx="35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0904" name="Rectangle 26"/>
            <p:cNvSpPr>
              <a:spLocks noChangeArrowheads="1"/>
            </p:cNvSpPr>
            <p:nvPr/>
          </p:nvSpPr>
          <p:spPr bwMode="auto">
            <a:xfrm>
              <a:off x="1604" y="1834"/>
              <a:ext cx="787" cy="339"/>
            </a:xfrm>
            <a:prstGeom prst="rect">
              <a:avLst/>
            </a:prstGeom>
            <a:solidFill>
              <a:srgbClr val="FFBFB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05" name="Rectangle 27"/>
            <p:cNvSpPr>
              <a:spLocks noChangeArrowheads="1"/>
            </p:cNvSpPr>
            <p:nvPr/>
          </p:nvSpPr>
          <p:spPr bwMode="auto">
            <a:xfrm>
              <a:off x="1737" y="1944"/>
              <a:ext cx="575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CCMContext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0906" name="Freeform 28"/>
            <p:cNvSpPr>
              <a:spLocks/>
            </p:cNvSpPr>
            <p:nvPr/>
          </p:nvSpPr>
          <p:spPr bwMode="auto">
            <a:xfrm>
              <a:off x="2653" y="1563"/>
              <a:ext cx="105" cy="90"/>
            </a:xfrm>
            <a:custGeom>
              <a:avLst/>
              <a:gdLst>
                <a:gd name="T0" fmla="*/ 0 w 105"/>
                <a:gd name="T1" fmla="*/ 0 h 90"/>
                <a:gd name="T2" fmla="*/ 0 w 105"/>
                <a:gd name="T3" fmla="*/ 90 h 90"/>
                <a:gd name="T4" fmla="*/ 78 w 105"/>
                <a:gd name="T5" fmla="*/ 90 h 90"/>
                <a:gd name="T6" fmla="*/ 105 w 105"/>
                <a:gd name="T7" fmla="*/ 45 h 90"/>
                <a:gd name="T8" fmla="*/ 78 w 105"/>
                <a:gd name="T9" fmla="*/ 0 h 90"/>
                <a:gd name="T10" fmla="*/ 0 w 105"/>
                <a:gd name="T11" fmla="*/ 0 h 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5"/>
                <a:gd name="T19" fmla="*/ 0 h 90"/>
                <a:gd name="T20" fmla="*/ 105 w 105"/>
                <a:gd name="T21" fmla="*/ 90 h 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5" h="90">
                  <a:moveTo>
                    <a:pt x="0" y="0"/>
                  </a:moveTo>
                  <a:lnTo>
                    <a:pt x="0" y="90"/>
                  </a:lnTo>
                  <a:lnTo>
                    <a:pt x="78" y="90"/>
                  </a:lnTo>
                  <a:lnTo>
                    <a:pt x="105" y="45"/>
                  </a:lnTo>
                  <a:lnTo>
                    <a:pt x="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07" name="Freeform 29"/>
            <p:cNvSpPr>
              <a:spLocks/>
            </p:cNvSpPr>
            <p:nvPr/>
          </p:nvSpPr>
          <p:spPr bwMode="auto">
            <a:xfrm>
              <a:off x="2653" y="1427"/>
              <a:ext cx="105" cy="91"/>
            </a:xfrm>
            <a:custGeom>
              <a:avLst/>
              <a:gdLst>
                <a:gd name="T0" fmla="*/ 0 w 105"/>
                <a:gd name="T1" fmla="*/ 0 h 91"/>
                <a:gd name="T2" fmla="*/ 0 w 105"/>
                <a:gd name="T3" fmla="*/ 91 h 91"/>
                <a:gd name="T4" fmla="*/ 78 w 105"/>
                <a:gd name="T5" fmla="*/ 91 h 91"/>
                <a:gd name="T6" fmla="*/ 105 w 105"/>
                <a:gd name="T7" fmla="*/ 45 h 91"/>
                <a:gd name="T8" fmla="*/ 78 w 105"/>
                <a:gd name="T9" fmla="*/ 0 h 91"/>
                <a:gd name="T10" fmla="*/ 0 w 105"/>
                <a:gd name="T11" fmla="*/ 0 h 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5"/>
                <a:gd name="T19" fmla="*/ 0 h 91"/>
                <a:gd name="T20" fmla="*/ 105 w 105"/>
                <a:gd name="T21" fmla="*/ 91 h 9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5" h="91">
                  <a:moveTo>
                    <a:pt x="0" y="0"/>
                  </a:moveTo>
                  <a:lnTo>
                    <a:pt x="0" y="91"/>
                  </a:lnTo>
                  <a:lnTo>
                    <a:pt x="78" y="91"/>
                  </a:lnTo>
                  <a:lnTo>
                    <a:pt x="105" y="45"/>
                  </a:lnTo>
                  <a:lnTo>
                    <a:pt x="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08" name="Freeform 30"/>
            <p:cNvSpPr>
              <a:spLocks/>
            </p:cNvSpPr>
            <p:nvPr/>
          </p:nvSpPr>
          <p:spPr bwMode="auto">
            <a:xfrm>
              <a:off x="2653" y="1050"/>
              <a:ext cx="68" cy="116"/>
            </a:xfrm>
            <a:custGeom>
              <a:avLst/>
              <a:gdLst>
                <a:gd name="T0" fmla="*/ 68 w 68"/>
                <a:gd name="T1" fmla="*/ 105 h 116"/>
                <a:gd name="T2" fmla="*/ 68 w 68"/>
                <a:gd name="T3" fmla="*/ 99 h 116"/>
                <a:gd name="T4" fmla="*/ 67 w 68"/>
                <a:gd name="T5" fmla="*/ 94 h 116"/>
                <a:gd name="T6" fmla="*/ 64 w 68"/>
                <a:gd name="T7" fmla="*/ 90 h 116"/>
                <a:gd name="T8" fmla="*/ 58 w 68"/>
                <a:gd name="T9" fmla="*/ 88 h 116"/>
                <a:gd name="T10" fmla="*/ 48 w 68"/>
                <a:gd name="T11" fmla="*/ 83 h 116"/>
                <a:gd name="T12" fmla="*/ 39 w 68"/>
                <a:gd name="T13" fmla="*/ 77 h 116"/>
                <a:gd name="T14" fmla="*/ 34 w 68"/>
                <a:gd name="T15" fmla="*/ 68 h 116"/>
                <a:gd name="T16" fmla="*/ 33 w 68"/>
                <a:gd name="T17" fmla="*/ 58 h 116"/>
                <a:gd name="T18" fmla="*/ 34 w 68"/>
                <a:gd name="T19" fmla="*/ 48 h 116"/>
                <a:gd name="T20" fmla="*/ 39 w 68"/>
                <a:gd name="T21" fmla="*/ 39 h 116"/>
                <a:gd name="T22" fmla="*/ 48 w 68"/>
                <a:gd name="T23" fmla="*/ 32 h 116"/>
                <a:gd name="T24" fmla="*/ 58 w 68"/>
                <a:gd name="T25" fmla="*/ 28 h 116"/>
                <a:gd name="T26" fmla="*/ 64 w 68"/>
                <a:gd name="T27" fmla="*/ 26 h 116"/>
                <a:gd name="T28" fmla="*/ 67 w 68"/>
                <a:gd name="T29" fmla="*/ 22 h 116"/>
                <a:gd name="T30" fmla="*/ 68 w 68"/>
                <a:gd name="T31" fmla="*/ 17 h 116"/>
                <a:gd name="T32" fmla="*/ 68 w 68"/>
                <a:gd name="T33" fmla="*/ 12 h 116"/>
                <a:gd name="T34" fmla="*/ 67 w 68"/>
                <a:gd name="T35" fmla="*/ 6 h 116"/>
                <a:gd name="T36" fmla="*/ 64 w 68"/>
                <a:gd name="T37" fmla="*/ 2 h 116"/>
                <a:gd name="T38" fmla="*/ 58 w 68"/>
                <a:gd name="T39" fmla="*/ 0 h 116"/>
                <a:gd name="T40" fmla="*/ 53 w 68"/>
                <a:gd name="T41" fmla="*/ 0 h 116"/>
                <a:gd name="T42" fmla="*/ 38 w 68"/>
                <a:gd name="T43" fmla="*/ 5 h 116"/>
                <a:gd name="T44" fmla="*/ 25 w 68"/>
                <a:gd name="T45" fmla="*/ 12 h 116"/>
                <a:gd name="T46" fmla="*/ 14 w 68"/>
                <a:gd name="T47" fmla="*/ 21 h 116"/>
                <a:gd name="T48" fmla="*/ 6 w 68"/>
                <a:gd name="T49" fmla="*/ 33 h 116"/>
                <a:gd name="T50" fmla="*/ 2 w 68"/>
                <a:gd name="T51" fmla="*/ 45 h 116"/>
                <a:gd name="T52" fmla="*/ 0 w 68"/>
                <a:gd name="T53" fmla="*/ 58 h 116"/>
                <a:gd name="T54" fmla="*/ 2 w 68"/>
                <a:gd name="T55" fmla="*/ 71 h 116"/>
                <a:gd name="T56" fmla="*/ 6 w 68"/>
                <a:gd name="T57" fmla="*/ 83 h 116"/>
                <a:gd name="T58" fmla="*/ 14 w 68"/>
                <a:gd name="T59" fmla="*/ 95 h 116"/>
                <a:gd name="T60" fmla="*/ 25 w 68"/>
                <a:gd name="T61" fmla="*/ 105 h 116"/>
                <a:gd name="T62" fmla="*/ 38 w 68"/>
                <a:gd name="T63" fmla="*/ 111 h 116"/>
                <a:gd name="T64" fmla="*/ 53 w 68"/>
                <a:gd name="T65" fmla="*/ 116 h 116"/>
                <a:gd name="T66" fmla="*/ 58 w 68"/>
                <a:gd name="T67" fmla="*/ 116 h 116"/>
                <a:gd name="T68" fmla="*/ 64 w 68"/>
                <a:gd name="T69" fmla="*/ 113 h 116"/>
                <a:gd name="T70" fmla="*/ 67 w 68"/>
                <a:gd name="T71" fmla="*/ 109 h 116"/>
                <a:gd name="T72" fmla="*/ 68 w 68"/>
                <a:gd name="T73" fmla="*/ 105 h 11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8"/>
                <a:gd name="T112" fmla="*/ 0 h 116"/>
                <a:gd name="T113" fmla="*/ 68 w 68"/>
                <a:gd name="T114" fmla="*/ 116 h 11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8" h="116">
                  <a:moveTo>
                    <a:pt x="68" y="105"/>
                  </a:moveTo>
                  <a:lnTo>
                    <a:pt x="68" y="99"/>
                  </a:lnTo>
                  <a:lnTo>
                    <a:pt x="67" y="94"/>
                  </a:lnTo>
                  <a:lnTo>
                    <a:pt x="64" y="90"/>
                  </a:lnTo>
                  <a:lnTo>
                    <a:pt x="58" y="88"/>
                  </a:lnTo>
                  <a:lnTo>
                    <a:pt x="48" y="83"/>
                  </a:lnTo>
                  <a:lnTo>
                    <a:pt x="39" y="77"/>
                  </a:lnTo>
                  <a:lnTo>
                    <a:pt x="34" y="68"/>
                  </a:lnTo>
                  <a:lnTo>
                    <a:pt x="33" y="58"/>
                  </a:lnTo>
                  <a:lnTo>
                    <a:pt x="34" y="48"/>
                  </a:lnTo>
                  <a:lnTo>
                    <a:pt x="39" y="39"/>
                  </a:lnTo>
                  <a:lnTo>
                    <a:pt x="48" y="32"/>
                  </a:lnTo>
                  <a:lnTo>
                    <a:pt x="58" y="28"/>
                  </a:lnTo>
                  <a:lnTo>
                    <a:pt x="64" y="26"/>
                  </a:lnTo>
                  <a:lnTo>
                    <a:pt x="67" y="22"/>
                  </a:lnTo>
                  <a:lnTo>
                    <a:pt x="68" y="17"/>
                  </a:lnTo>
                  <a:lnTo>
                    <a:pt x="68" y="12"/>
                  </a:lnTo>
                  <a:lnTo>
                    <a:pt x="67" y="6"/>
                  </a:lnTo>
                  <a:lnTo>
                    <a:pt x="64" y="2"/>
                  </a:lnTo>
                  <a:lnTo>
                    <a:pt x="58" y="0"/>
                  </a:lnTo>
                  <a:lnTo>
                    <a:pt x="53" y="0"/>
                  </a:lnTo>
                  <a:lnTo>
                    <a:pt x="38" y="5"/>
                  </a:lnTo>
                  <a:lnTo>
                    <a:pt x="25" y="12"/>
                  </a:lnTo>
                  <a:lnTo>
                    <a:pt x="14" y="21"/>
                  </a:lnTo>
                  <a:lnTo>
                    <a:pt x="6" y="33"/>
                  </a:lnTo>
                  <a:lnTo>
                    <a:pt x="2" y="45"/>
                  </a:lnTo>
                  <a:lnTo>
                    <a:pt x="0" y="58"/>
                  </a:lnTo>
                  <a:lnTo>
                    <a:pt x="2" y="71"/>
                  </a:lnTo>
                  <a:lnTo>
                    <a:pt x="6" y="83"/>
                  </a:lnTo>
                  <a:lnTo>
                    <a:pt x="14" y="95"/>
                  </a:lnTo>
                  <a:lnTo>
                    <a:pt x="25" y="105"/>
                  </a:lnTo>
                  <a:lnTo>
                    <a:pt x="38" y="111"/>
                  </a:lnTo>
                  <a:lnTo>
                    <a:pt x="53" y="116"/>
                  </a:lnTo>
                  <a:lnTo>
                    <a:pt x="58" y="116"/>
                  </a:lnTo>
                  <a:lnTo>
                    <a:pt x="64" y="113"/>
                  </a:lnTo>
                  <a:lnTo>
                    <a:pt x="67" y="109"/>
                  </a:lnTo>
                  <a:lnTo>
                    <a:pt x="68" y="105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09" name="Freeform 31"/>
            <p:cNvSpPr>
              <a:spLocks/>
            </p:cNvSpPr>
            <p:nvPr/>
          </p:nvSpPr>
          <p:spPr bwMode="auto">
            <a:xfrm>
              <a:off x="2658" y="917"/>
              <a:ext cx="69" cy="116"/>
            </a:xfrm>
            <a:custGeom>
              <a:avLst/>
              <a:gdLst>
                <a:gd name="T0" fmla="*/ 69 w 69"/>
                <a:gd name="T1" fmla="*/ 105 h 116"/>
                <a:gd name="T2" fmla="*/ 69 w 69"/>
                <a:gd name="T3" fmla="*/ 99 h 116"/>
                <a:gd name="T4" fmla="*/ 67 w 69"/>
                <a:gd name="T5" fmla="*/ 94 h 116"/>
                <a:gd name="T6" fmla="*/ 63 w 69"/>
                <a:gd name="T7" fmla="*/ 90 h 116"/>
                <a:gd name="T8" fmla="*/ 59 w 69"/>
                <a:gd name="T9" fmla="*/ 88 h 116"/>
                <a:gd name="T10" fmla="*/ 48 w 69"/>
                <a:gd name="T11" fmla="*/ 84 h 116"/>
                <a:gd name="T12" fmla="*/ 40 w 69"/>
                <a:gd name="T13" fmla="*/ 77 h 116"/>
                <a:gd name="T14" fmla="*/ 34 w 69"/>
                <a:gd name="T15" fmla="*/ 68 h 116"/>
                <a:gd name="T16" fmla="*/ 32 w 69"/>
                <a:gd name="T17" fmla="*/ 59 h 116"/>
                <a:gd name="T18" fmla="*/ 34 w 69"/>
                <a:gd name="T19" fmla="*/ 48 h 116"/>
                <a:gd name="T20" fmla="*/ 40 w 69"/>
                <a:gd name="T21" fmla="*/ 40 h 116"/>
                <a:gd name="T22" fmla="*/ 48 w 69"/>
                <a:gd name="T23" fmla="*/ 33 h 116"/>
                <a:gd name="T24" fmla="*/ 59 w 69"/>
                <a:gd name="T25" fmla="*/ 28 h 116"/>
                <a:gd name="T26" fmla="*/ 63 w 69"/>
                <a:gd name="T27" fmla="*/ 26 h 116"/>
                <a:gd name="T28" fmla="*/ 67 w 69"/>
                <a:gd name="T29" fmla="*/ 22 h 116"/>
                <a:gd name="T30" fmla="*/ 69 w 69"/>
                <a:gd name="T31" fmla="*/ 18 h 116"/>
                <a:gd name="T32" fmla="*/ 69 w 69"/>
                <a:gd name="T33" fmla="*/ 12 h 116"/>
                <a:gd name="T34" fmla="*/ 67 w 69"/>
                <a:gd name="T35" fmla="*/ 7 h 116"/>
                <a:gd name="T36" fmla="*/ 63 w 69"/>
                <a:gd name="T37" fmla="*/ 2 h 116"/>
                <a:gd name="T38" fmla="*/ 58 w 69"/>
                <a:gd name="T39" fmla="*/ 0 h 116"/>
                <a:gd name="T40" fmla="*/ 52 w 69"/>
                <a:gd name="T41" fmla="*/ 0 h 116"/>
                <a:gd name="T42" fmla="*/ 38 w 69"/>
                <a:gd name="T43" fmla="*/ 5 h 116"/>
                <a:gd name="T44" fmla="*/ 24 w 69"/>
                <a:gd name="T45" fmla="*/ 12 h 116"/>
                <a:gd name="T46" fmla="*/ 14 w 69"/>
                <a:gd name="T47" fmla="*/ 21 h 116"/>
                <a:gd name="T48" fmla="*/ 7 w 69"/>
                <a:gd name="T49" fmla="*/ 33 h 116"/>
                <a:gd name="T50" fmla="*/ 1 w 69"/>
                <a:gd name="T51" fmla="*/ 45 h 116"/>
                <a:gd name="T52" fmla="*/ 0 w 69"/>
                <a:gd name="T53" fmla="*/ 59 h 116"/>
                <a:gd name="T54" fmla="*/ 1 w 69"/>
                <a:gd name="T55" fmla="*/ 71 h 116"/>
                <a:gd name="T56" fmla="*/ 7 w 69"/>
                <a:gd name="T57" fmla="*/ 84 h 116"/>
                <a:gd name="T58" fmla="*/ 14 w 69"/>
                <a:gd name="T59" fmla="*/ 95 h 116"/>
                <a:gd name="T60" fmla="*/ 24 w 69"/>
                <a:gd name="T61" fmla="*/ 105 h 116"/>
                <a:gd name="T62" fmla="*/ 38 w 69"/>
                <a:gd name="T63" fmla="*/ 111 h 116"/>
                <a:gd name="T64" fmla="*/ 52 w 69"/>
                <a:gd name="T65" fmla="*/ 116 h 116"/>
                <a:gd name="T66" fmla="*/ 58 w 69"/>
                <a:gd name="T67" fmla="*/ 116 h 116"/>
                <a:gd name="T68" fmla="*/ 63 w 69"/>
                <a:gd name="T69" fmla="*/ 114 h 116"/>
                <a:gd name="T70" fmla="*/ 67 w 69"/>
                <a:gd name="T71" fmla="*/ 110 h 116"/>
                <a:gd name="T72" fmla="*/ 69 w 69"/>
                <a:gd name="T73" fmla="*/ 105 h 11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9"/>
                <a:gd name="T112" fmla="*/ 0 h 116"/>
                <a:gd name="T113" fmla="*/ 69 w 69"/>
                <a:gd name="T114" fmla="*/ 116 h 11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9" h="116">
                  <a:moveTo>
                    <a:pt x="69" y="105"/>
                  </a:moveTo>
                  <a:lnTo>
                    <a:pt x="69" y="99"/>
                  </a:lnTo>
                  <a:lnTo>
                    <a:pt x="67" y="94"/>
                  </a:lnTo>
                  <a:lnTo>
                    <a:pt x="63" y="90"/>
                  </a:lnTo>
                  <a:lnTo>
                    <a:pt x="59" y="88"/>
                  </a:lnTo>
                  <a:lnTo>
                    <a:pt x="48" y="84"/>
                  </a:lnTo>
                  <a:lnTo>
                    <a:pt x="40" y="77"/>
                  </a:lnTo>
                  <a:lnTo>
                    <a:pt x="34" y="68"/>
                  </a:lnTo>
                  <a:lnTo>
                    <a:pt x="32" y="59"/>
                  </a:lnTo>
                  <a:lnTo>
                    <a:pt x="34" y="48"/>
                  </a:lnTo>
                  <a:lnTo>
                    <a:pt x="40" y="40"/>
                  </a:lnTo>
                  <a:lnTo>
                    <a:pt x="48" y="33"/>
                  </a:lnTo>
                  <a:lnTo>
                    <a:pt x="59" y="28"/>
                  </a:lnTo>
                  <a:lnTo>
                    <a:pt x="63" y="26"/>
                  </a:lnTo>
                  <a:lnTo>
                    <a:pt x="67" y="22"/>
                  </a:lnTo>
                  <a:lnTo>
                    <a:pt x="69" y="18"/>
                  </a:lnTo>
                  <a:lnTo>
                    <a:pt x="69" y="12"/>
                  </a:lnTo>
                  <a:lnTo>
                    <a:pt x="67" y="7"/>
                  </a:lnTo>
                  <a:lnTo>
                    <a:pt x="63" y="2"/>
                  </a:lnTo>
                  <a:lnTo>
                    <a:pt x="58" y="0"/>
                  </a:lnTo>
                  <a:lnTo>
                    <a:pt x="52" y="0"/>
                  </a:lnTo>
                  <a:lnTo>
                    <a:pt x="38" y="5"/>
                  </a:lnTo>
                  <a:lnTo>
                    <a:pt x="24" y="12"/>
                  </a:lnTo>
                  <a:lnTo>
                    <a:pt x="14" y="21"/>
                  </a:lnTo>
                  <a:lnTo>
                    <a:pt x="7" y="33"/>
                  </a:lnTo>
                  <a:lnTo>
                    <a:pt x="1" y="45"/>
                  </a:lnTo>
                  <a:lnTo>
                    <a:pt x="0" y="59"/>
                  </a:lnTo>
                  <a:lnTo>
                    <a:pt x="1" y="71"/>
                  </a:lnTo>
                  <a:lnTo>
                    <a:pt x="7" y="84"/>
                  </a:lnTo>
                  <a:lnTo>
                    <a:pt x="14" y="95"/>
                  </a:lnTo>
                  <a:lnTo>
                    <a:pt x="24" y="105"/>
                  </a:lnTo>
                  <a:lnTo>
                    <a:pt x="38" y="111"/>
                  </a:lnTo>
                  <a:lnTo>
                    <a:pt x="52" y="116"/>
                  </a:lnTo>
                  <a:lnTo>
                    <a:pt x="58" y="116"/>
                  </a:lnTo>
                  <a:lnTo>
                    <a:pt x="63" y="114"/>
                  </a:lnTo>
                  <a:lnTo>
                    <a:pt x="67" y="110"/>
                  </a:lnTo>
                  <a:lnTo>
                    <a:pt x="69" y="105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10" name="Freeform 32"/>
            <p:cNvSpPr>
              <a:spLocks/>
            </p:cNvSpPr>
            <p:nvPr/>
          </p:nvSpPr>
          <p:spPr bwMode="auto">
            <a:xfrm>
              <a:off x="23" y="1699"/>
              <a:ext cx="106" cy="90"/>
            </a:xfrm>
            <a:custGeom>
              <a:avLst/>
              <a:gdLst>
                <a:gd name="T0" fmla="*/ 79 w 106"/>
                <a:gd name="T1" fmla="*/ 0 h 90"/>
                <a:gd name="T2" fmla="*/ 106 w 106"/>
                <a:gd name="T3" fmla="*/ 45 h 90"/>
                <a:gd name="T4" fmla="*/ 79 w 106"/>
                <a:gd name="T5" fmla="*/ 90 h 90"/>
                <a:gd name="T6" fmla="*/ 0 w 106"/>
                <a:gd name="T7" fmla="*/ 90 h 90"/>
                <a:gd name="T8" fmla="*/ 27 w 106"/>
                <a:gd name="T9" fmla="*/ 45 h 90"/>
                <a:gd name="T10" fmla="*/ 0 w 106"/>
                <a:gd name="T11" fmla="*/ 0 h 90"/>
                <a:gd name="T12" fmla="*/ 79 w 106"/>
                <a:gd name="T13" fmla="*/ 0 h 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"/>
                <a:gd name="T22" fmla="*/ 0 h 90"/>
                <a:gd name="T23" fmla="*/ 106 w 106"/>
                <a:gd name="T24" fmla="*/ 90 h 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" h="90">
                  <a:moveTo>
                    <a:pt x="79" y="0"/>
                  </a:moveTo>
                  <a:lnTo>
                    <a:pt x="106" y="45"/>
                  </a:lnTo>
                  <a:lnTo>
                    <a:pt x="79" y="90"/>
                  </a:lnTo>
                  <a:lnTo>
                    <a:pt x="0" y="90"/>
                  </a:lnTo>
                  <a:lnTo>
                    <a:pt x="27" y="45"/>
                  </a:lnTo>
                  <a:lnTo>
                    <a:pt x="0" y="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FFBFB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11" name="Freeform 33"/>
            <p:cNvSpPr>
              <a:spLocks/>
            </p:cNvSpPr>
            <p:nvPr/>
          </p:nvSpPr>
          <p:spPr bwMode="auto">
            <a:xfrm>
              <a:off x="23" y="1427"/>
              <a:ext cx="106" cy="91"/>
            </a:xfrm>
            <a:custGeom>
              <a:avLst/>
              <a:gdLst>
                <a:gd name="T0" fmla="*/ 79 w 106"/>
                <a:gd name="T1" fmla="*/ 0 h 91"/>
                <a:gd name="T2" fmla="*/ 106 w 106"/>
                <a:gd name="T3" fmla="*/ 45 h 91"/>
                <a:gd name="T4" fmla="*/ 79 w 106"/>
                <a:gd name="T5" fmla="*/ 91 h 91"/>
                <a:gd name="T6" fmla="*/ 0 w 106"/>
                <a:gd name="T7" fmla="*/ 91 h 91"/>
                <a:gd name="T8" fmla="*/ 27 w 106"/>
                <a:gd name="T9" fmla="*/ 45 h 91"/>
                <a:gd name="T10" fmla="*/ 0 w 106"/>
                <a:gd name="T11" fmla="*/ 0 h 91"/>
                <a:gd name="T12" fmla="*/ 79 w 106"/>
                <a:gd name="T13" fmla="*/ 0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"/>
                <a:gd name="T22" fmla="*/ 0 h 91"/>
                <a:gd name="T23" fmla="*/ 106 w 106"/>
                <a:gd name="T24" fmla="*/ 91 h 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" h="91">
                  <a:moveTo>
                    <a:pt x="79" y="0"/>
                  </a:moveTo>
                  <a:lnTo>
                    <a:pt x="106" y="45"/>
                  </a:lnTo>
                  <a:lnTo>
                    <a:pt x="79" y="91"/>
                  </a:lnTo>
                  <a:lnTo>
                    <a:pt x="0" y="91"/>
                  </a:lnTo>
                  <a:lnTo>
                    <a:pt x="27" y="45"/>
                  </a:lnTo>
                  <a:lnTo>
                    <a:pt x="0" y="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FFB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12" name="Freeform 34"/>
            <p:cNvSpPr>
              <a:spLocks/>
            </p:cNvSpPr>
            <p:nvPr/>
          </p:nvSpPr>
          <p:spPr bwMode="auto">
            <a:xfrm>
              <a:off x="17" y="1080"/>
              <a:ext cx="65" cy="55"/>
            </a:xfrm>
            <a:custGeom>
              <a:avLst/>
              <a:gdLst>
                <a:gd name="T0" fmla="*/ 0 w 65"/>
                <a:gd name="T1" fmla="*/ 28 h 55"/>
                <a:gd name="T2" fmla="*/ 2 w 65"/>
                <a:gd name="T3" fmla="*/ 18 h 55"/>
                <a:gd name="T4" fmla="*/ 7 w 65"/>
                <a:gd name="T5" fmla="*/ 9 h 55"/>
                <a:gd name="T6" fmla="*/ 16 w 65"/>
                <a:gd name="T7" fmla="*/ 4 h 55"/>
                <a:gd name="T8" fmla="*/ 27 w 65"/>
                <a:gd name="T9" fmla="*/ 0 h 55"/>
                <a:gd name="T10" fmla="*/ 38 w 65"/>
                <a:gd name="T11" fmla="*/ 0 h 55"/>
                <a:gd name="T12" fmla="*/ 50 w 65"/>
                <a:gd name="T13" fmla="*/ 4 h 55"/>
                <a:gd name="T14" fmla="*/ 58 w 65"/>
                <a:gd name="T15" fmla="*/ 9 h 55"/>
                <a:gd name="T16" fmla="*/ 64 w 65"/>
                <a:gd name="T17" fmla="*/ 18 h 55"/>
                <a:gd name="T18" fmla="*/ 65 w 65"/>
                <a:gd name="T19" fmla="*/ 28 h 55"/>
                <a:gd name="T20" fmla="*/ 64 w 65"/>
                <a:gd name="T21" fmla="*/ 37 h 55"/>
                <a:gd name="T22" fmla="*/ 58 w 65"/>
                <a:gd name="T23" fmla="*/ 46 h 55"/>
                <a:gd name="T24" fmla="*/ 50 w 65"/>
                <a:gd name="T25" fmla="*/ 53 h 55"/>
                <a:gd name="T26" fmla="*/ 38 w 65"/>
                <a:gd name="T27" fmla="*/ 55 h 55"/>
                <a:gd name="T28" fmla="*/ 27 w 65"/>
                <a:gd name="T29" fmla="*/ 55 h 55"/>
                <a:gd name="T30" fmla="*/ 16 w 65"/>
                <a:gd name="T31" fmla="*/ 53 h 55"/>
                <a:gd name="T32" fmla="*/ 7 w 65"/>
                <a:gd name="T33" fmla="*/ 46 h 55"/>
                <a:gd name="T34" fmla="*/ 2 w 65"/>
                <a:gd name="T35" fmla="*/ 37 h 55"/>
                <a:gd name="T36" fmla="*/ 0 w 65"/>
                <a:gd name="T37" fmla="*/ 28 h 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"/>
                <a:gd name="T58" fmla="*/ 0 h 55"/>
                <a:gd name="T59" fmla="*/ 65 w 65"/>
                <a:gd name="T60" fmla="*/ 55 h 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" h="55">
                  <a:moveTo>
                    <a:pt x="0" y="28"/>
                  </a:moveTo>
                  <a:lnTo>
                    <a:pt x="2" y="18"/>
                  </a:lnTo>
                  <a:lnTo>
                    <a:pt x="7" y="9"/>
                  </a:lnTo>
                  <a:lnTo>
                    <a:pt x="16" y="4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50" y="4"/>
                  </a:lnTo>
                  <a:lnTo>
                    <a:pt x="58" y="9"/>
                  </a:lnTo>
                  <a:lnTo>
                    <a:pt x="64" y="18"/>
                  </a:lnTo>
                  <a:lnTo>
                    <a:pt x="65" y="28"/>
                  </a:lnTo>
                  <a:lnTo>
                    <a:pt x="64" y="37"/>
                  </a:lnTo>
                  <a:lnTo>
                    <a:pt x="58" y="46"/>
                  </a:lnTo>
                  <a:lnTo>
                    <a:pt x="50" y="53"/>
                  </a:lnTo>
                  <a:lnTo>
                    <a:pt x="38" y="55"/>
                  </a:lnTo>
                  <a:lnTo>
                    <a:pt x="27" y="55"/>
                  </a:lnTo>
                  <a:lnTo>
                    <a:pt x="16" y="53"/>
                  </a:lnTo>
                  <a:lnTo>
                    <a:pt x="7" y="46"/>
                  </a:lnTo>
                  <a:lnTo>
                    <a:pt x="2" y="37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BD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13" name="Freeform 35"/>
            <p:cNvSpPr>
              <a:spLocks/>
            </p:cNvSpPr>
            <p:nvPr/>
          </p:nvSpPr>
          <p:spPr bwMode="auto">
            <a:xfrm>
              <a:off x="17" y="1219"/>
              <a:ext cx="65" cy="55"/>
            </a:xfrm>
            <a:custGeom>
              <a:avLst/>
              <a:gdLst>
                <a:gd name="T0" fmla="*/ 0 w 65"/>
                <a:gd name="T1" fmla="*/ 27 h 55"/>
                <a:gd name="T2" fmla="*/ 2 w 65"/>
                <a:gd name="T3" fmla="*/ 18 h 55"/>
                <a:gd name="T4" fmla="*/ 7 w 65"/>
                <a:gd name="T5" fmla="*/ 9 h 55"/>
                <a:gd name="T6" fmla="*/ 16 w 65"/>
                <a:gd name="T7" fmla="*/ 3 h 55"/>
                <a:gd name="T8" fmla="*/ 27 w 65"/>
                <a:gd name="T9" fmla="*/ 0 h 55"/>
                <a:gd name="T10" fmla="*/ 38 w 65"/>
                <a:gd name="T11" fmla="*/ 0 h 55"/>
                <a:gd name="T12" fmla="*/ 50 w 65"/>
                <a:gd name="T13" fmla="*/ 3 h 55"/>
                <a:gd name="T14" fmla="*/ 58 w 65"/>
                <a:gd name="T15" fmla="*/ 9 h 55"/>
                <a:gd name="T16" fmla="*/ 64 w 65"/>
                <a:gd name="T17" fmla="*/ 18 h 55"/>
                <a:gd name="T18" fmla="*/ 65 w 65"/>
                <a:gd name="T19" fmla="*/ 27 h 55"/>
                <a:gd name="T20" fmla="*/ 64 w 65"/>
                <a:gd name="T21" fmla="*/ 37 h 55"/>
                <a:gd name="T22" fmla="*/ 58 w 65"/>
                <a:gd name="T23" fmla="*/ 45 h 55"/>
                <a:gd name="T24" fmla="*/ 50 w 65"/>
                <a:gd name="T25" fmla="*/ 52 h 55"/>
                <a:gd name="T26" fmla="*/ 38 w 65"/>
                <a:gd name="T27" fmla="*/ 55 h 55"/>
                <a:gd name="T28" fmla="*/ 27 w 65"/>
                <a:gd name="T29" fmla="*/ 55 h 55"/>
                <a:gd name="T30" fmla="*/ 16 w 65"/>
                <a:gd name="T31" fmla="*/ 52 h 55"/>
                <a:gd name="T32" fmla="*/ 7 w 65"/>
                <a:gd name="T33" fmla="*/ 45 h 55"/>
                <a:gd name="T34" fmla="*/ 2 w 65"/>
                <a:gd name="T35" fmla="*/ 37 h 55"/>
                <a:gd name="T36" fmla="*/ 0 w 65"/>
                <a:gd name="T37" fmla="*/ 27 h 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"/>
                <a:gd name="T58" fmla="*/ 0 h 55"/>
                <a:gd name="T59" fmla="*/ 65 w 65"/>
                <a:gd name="T60" fmla="*/ 55 h 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" h="55">
                  <a:moveTo>
                    <a:pt x="0" y="27"/>
                  </a:moveTo>
                  <a:lnTo>
                    <a:pt x="2" y="18"/>
                  </a:lnTo>
                  <a:lnTo>
                    <a:pt x="7" y="9"/>
                  </a:lnTo>
                  <a:lnTo>
                    <a:pt x="16" y="3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50" y="3"/>
                  </a:lnTo>
                  <a:lnTo>
                    <a:pt x="58" y="9"/>
                  </a:lnTo>
                  <a:lnTo>
                    <a:pt x="64" y="18"/>
                  </a:lnTo>
                  <a:lnTo>
                    <a:pt x="65" y="27"/>
                  </a:lnTo>
                  <a:lnTo>
                    <a:pt x="64" y="37"/>
                  </a:lnTo>
                  <a:lnTo>
                    <a:pt x="58" y="45"/>
                  </a:lnTo>
                  <a:lnTo>
                    <a:pt x="50" y="52"/>
                  </a:lnTo>
                  <a:lnTo>
                    <a:pt x="38" y="55"/>
                  </a:lnTo>
                  <a:lnTo>
                    <a:pt x="27" y="55"/>
                  </a:lnTo>
                  <a:lnTo>
                    <a:pt x="16" y="52"/>
                  </a:lnTo>
                  <a:lnTo>
                    <a:pt x="7" y="45"/>
                  </a:lnTo>
                  <a:lnTo>
                    <a:pt x="2" y="3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BD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14" name="Line 36"/>
            <p:cNvSpPr>
              <a:spLocks noChangeShapeType="1"/>
            </p:cNvSpPr>
            <p:nvPr/>
          </p:nvSpPr>
          <p:spPr bwMode="auto">
            <a:xfrm flipH="1">
              <a:off x="2522" y="975"/>
              <a:ext cx="136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15" name="Line 37"/>
            <p:cNvSpPr>
              <a:spLocks noChangeShapeType="1"/>
            </p:cNvSpPr>
            <p:nvPr/>
          </p:nvSpPr>
          <p:spPr bwMode="auto">
            <a:xfrm flipH="1">
              <a:off x="2522" y="1108"/>
              <a:ext cx="13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16" name="Line 38"/>
            <p:cNvSpPr>
              <a:spLocks noChangeShapeType="1"/>
            </p:cNvSpPr>
            <p:nvPr/>
          </p:nvSpPr>
          <p:spPr bwMode="auto">
            <a:xfrm flipH="1">
              <a:off x="2522" y="1246"/>
              <a:ext cx="13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17" name="Line 39"/>
            <p:cNvSpPr>
              <a:spLocks noChangeShapeType="1"/>
            </p:cNvSpPr>
            <p:nvPr/>
          </p:nvSpPr>
          <p:spPr bwMode="auto">
            <a:xfrm flipH="1">
              <a:off x="2522" y="1472"/>
              <a:ext cx="13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18" name="Line 40"/>
            <p:cNvSpPr>
              <a:spLocks noChangeShapeType="1"/>
            </p:cNvSpPr>
            <p:nvPr/>
          </p:nvSpPr>
          <p:spPr bwMode="auto">
            <a:xfrm flipH="1">
              <a:off x="2522" y="1608"/>
              <a:ext cx="13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19" name="Line 41"/>
            <p:cNvSpPr>
              <a:spLocks noChangeShapeType="1"/>
            </p:cNvSpPr>
            <p:nvPr/>
          </p:nvSpPr>
          <p:spPr bwMode="auto">
            <a:xfrm flipH="1">
              <a:off x="2522" y="1744"/>
              <a:ext cx="13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20" name="Freeform 42"/>
            <p:cNvSpPr>
              <a:spLocks/>
            </p:cNvSpPr>
            <p:nvPr/>
          </p:nvSpPr>
          <p:spPr bwMode="auto">
            <a:xfrm>
              <a:off x="476" y="976"/>
              <a:ext cx="914" cy="993"/>
            </a:xfrm>
            <a:custGeom>
              <a:avLst/>
              <a:gdLst>
                <a:gd name="T0" fmla="*/ 781 w 914"/>
                <a:gd name="T1" fmla="*/ 993 h 993"/>
                <a:gd name="T2" fmla="*/ 805 w 914"/>
                <a:gd name="T3" fmla="*/ 992 h 993"/>
                <a:gd name="T4" fmla="*/ 827 w 914"/>
                <a:gd name="T5" fmla="*/ 987 h 993"/>
                <a:gd name="T6" fmla="*/ 847 w 914"/>
                <a:gd name="T7" fmla="*/ 978 h 993"/>
                <a:gd name="T8" fmla="*/ 866 w 914"/>
                <a:gd name="T9" fmla="*/ 968 h 993"/>
                <a:gd name="T10" fmla="*/ 882 w 914"/>
                <a:gd name="T11" fmla="*/ 953 h 993"/>
                <a:gd name="T12" fmla="*/ 896 w 914"/>
                <a:gd name="T13" fmla="*/ 937 h 993"/>
                <a:gd name="T14" fmla="*/ 905 w 914"/>
                <a:gd name="T15" fmla="*/ 920 h 993"/>
                <a:gd name="T16" fmla="*/ 911 w 914"/>
                <a:gd name="T17" fmla="*/ 901 h 993"/>
                <a:gd name="T18" fmla="*/ 914 w 914"/>
                <a:gd name="T19" fmla="*/ 881 h 993"/>
                <a:gd name="T20" fmla="*/ 914 w 914"/>
                <a:gd name="T21" fmla="*/ 113 h 993"/>
                <a:gd name="T22" fmla="*/ 911 w 914"/>
                <a:gd name="T23" fmla="*/ 92 h 993"/>
                <a:gd name="T24" fmla="*/ 905 w 914"/>
                <a:gd name="T25" fmla="*/ 73 h 993"/>
                <a:gd name="T26" fmla="*/ 896 w 914"/>
                <a:gd name="T27" fmla="*/ 56 h 993"/>
                <a:gd name="T28" fmla="*/ 882 w 914"/>
                <a:gd name="T29" fmla="*/ 40 h 993"/>
                <a:gd name="T30" fmla="*/ 866 w 914"/>
                <a:gd name="T31" fmla="*/ 25 h 993"/>
                <a:gd name="T32" fmla="*/ 847 w 914"/>
                <a:gd name="T33" fmla="*/ 14 h 993"/>
                <a:gd name="T34" fmla="*/ 827 w 914"/>
                <a:gd name="T35" fmla="*/ 6 h 993"/>
                <a:gd name="T36" fmla="*/ 805 w 914"/>
                <a:gd name="T37" fmla="*/ 1 h 993"/>
                <a:gd name="T38" fmla="*/ 781 w 914"/>
                <a:gd name="T39" fmla="*/ 0 h 993"/>
                <a:gd name="T40" fmla="*/ 131 w 914"/>
                <a:gd name="T41" fmla="*/ 0 h 993"/>
                <a:gd name="T42" fmla="*/ 109 w 914"/>
                <a:gd name="T43" fmla="*/ 1 h 993"/>
                <a:gd name="T44" fmla="*/ 87 w 914"/>
                <a:gd name="T45" fmla="*/ 6 h 993"/>
                <a:gd name="T46" fmla="*/ 66 w 914"/>
                <a:gd name="T47" fmla="*/ 14 h 993"/>
                <a:gd name="T48" fmla="*/ 47 w 914"/>
                <a:gd name="T49" fmla="*/ 25 h 993"/>
                <a:gd name="T50" fmla="*/ 31 w 914"/>
                <a:gd name="T51" fmla="*/ 40 h 993"/>
                <a:gd name="T52" fmla="*/ 18 w 914"/>
                <a:gd name="T53" fmla="*/ 56 h 993"/>
                <a:gd name="T54" fmla="*/ 8 w 914"/>
                <a:gd name="T55" fmla="*/ 73 h 993"/>
                <a:gd name="T56" fmla="*/ 2 w 914"/>
                <a:gd name="T57" fmla="*/ 92 h 993"/>
                <a:gd name="T58" fmla="*/ 0 w 914"/>
                <a:gd name="T59" fmla="*/ 113 h 993"/>
                <a:gd name="T60" fmla="*/ 0 w 914"/>
                <a:gd name="T61" fmla="*/ 881 h 993"/>
                <a:gd name="T62" fmla="*/ 2 w 914"/>
                <a:gd name="T63" fmla="*/ 901 h 993"/>
                <a:gd name="T64" fmla="*/ 8 w 914"/>
                <a:gd name="T65" fmla="*/ 920 h 993"/>
                <a:gd name="T66" fmla="*/ 18 w 914"/>
                <a:gd name="T67" fmla="*/ 937 h 993"/>
                <a:gd name="T68" fmla="*/ 31 w 914"/>
                <a:gd name="T69" fmla="*/ 953 h 993"/>
                <a:gd name="T70" fmla="*/ 47 w 914"/>
                <a:gd name="T71" fmla="*/ 968 h 993"/>
                <a:gd name="T72" fmla="*/ 66 w 914"/>
                <a:gd name="T73" fmla="*/ 978 h 993"/>
                <a:gd name="T74" fmla="*/ 87 w 914"/>
                <a:gd name="T75" fmla="*/ 987 h 993"/>
                <a:gd name="T76" fmla="*/ 109 w 914"/>
                <a:gd name="T77" fmla="*/ 992 h 993"/>
                <a:gd name="T78" fmla="*/ 131 w 914"/>
                <a:gd name="T79" fmla="*/ 993 h 993"/>
                <a:gd name="T80" fmla="*/ 781 w 914"/>
                <a:gd name="T81" fmla="*/ 993 h 99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14"/>
                <a:gd name="T124" fmla="*/ 0 h 993"/>
                <a:gd name="T125" fmla="*/ 914 w 914"/>
                <a:gd name="T126" fmla="*/ 993 h 99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14" h="993">
                  <a:moveTo>
                    <a:pt x="781" y="993"/>
                  </a:moveTo>
                  <a:lnTo>
                    <a:pt x="805" y="992"/>
                  </a:lnTo>
                  <a:lnTo>
                    <a:pt x="827" y="987"/>
                  </a:lnTo>
                  <a:lnTo>
                    <a:pt x="847" y="978"/>
                  </a:lnTo>
                  <a:lnTo>
                    <a:pt x="866" y="968"/>
                  </a:lnTo>
                  <a:lnTo>
                    <a:pt x="882" y="953"/>
                  </a:lnTo>
                  <a:lnTo>
                    <a:pt x="896" y="937"/>
                  </a:lnTo>
                  <a:lnTo>
                    <a:pt x="905" y="920"/>
                  </a:lnTo>
                  <a:lnTo>
                    <a:pt x="911" y="901"/>
                  </a:lnTo>
                  <a:lnTo>
                    <a:pt x="914" y="881"/>
                  </a:lnTo>
                  <a:lnTo>
                    <a:pt x="914" y="113"/>
                  </a:lnTo>
                  <a:lnTo>
                    <a:pt x="911" y="92"/>
                  </a:lnTo>
                  <a:lnTo>
                    <a:pt x="905" y="73"/>
                  </a:lnTo>
                  <a:lnTo>
                    <a:pt x="896" y="56"/>
                  </a:lnTo>
                  <a:lnTo>
                    <a:pt x="882" y="40"/>
                  </a:lnTo>
                  <a:lnTo>
                    <a:pt x="866" y="25"/>
                  </a:lnTo>
                  <a:lnTo>
                    <a:pt x="847" y="14"/>
                  </a:lnTo>
                  <a:lnTo>
                    <a:pt x="827" y="6"/>
                  </a:lnTo>
                  <a:lnTo>
                    <a:pt x="805" y="1"/>
                  </a:lnTo>
                  <a:lnTo>
                    <a:pt x="781" y="0"/>
                  </a:lnTo>
                  <a:lnTo>
                    <a:pt x="131" y="0"/>
                  </a:lnTo>
                  <a:lnTo>
                    <a:pt x="109" y="1"/>
                  </a:lnTo>
                  <a:lnTo>
                    <a:pt x="87" y="6"/>
                  </a:lnTo>
                  <a:lnTo>
                    <a:pt x="66" y="14"/>
                  </a:lnTo>
                  <a:lnTo>
                    <a:pt x="47" y="25"/>
                  </a:lnTo>
                  <a:lnTo>
                    <a:pt x="31" y="40"/>
                  </a:lnTo>
                  <a:lnTo>
                    <a:pt x="18" y="56"/>
                  </a:lnTo>
                  <a:lnTo>
                    <a:pt x="8" y="73"/>
                  </a:lnTo>
                  <a:lnTo>
                    <a:pt x="2" y="92"/>
                  </a:lnTo>
                  <a:lnTo>
                    <a:pt x="0" y="113"/>
                  </a:lnTo>
                  <a:lnTo>
                    <a:pt x="0" y="881"/>
                  </a:lnTo>
                  <a:lnTo>
                    <a:pt x="2" y="901"/>
                  </a:lnTo>
                  <a:lnTo>
                    <a:pt x="8" y="920"/>
                  </a:lnTo>
                  <a:lnTo>
                    <a:pt x="18" y="937"/>
                  </a:lnTo>
                  <a:lnTo>
                    <a:pt x="31" y="953"/>
                  </a:lnTo>
                  <a:lnTo>
                    <a:pt x="47" y="968"/>
                  </a:lnTo>
                  <a:lnTo>
                    <a:pt x="66" y="978"/>
                  </a:lnTo>
                  <a:lnTo>
                    <a:pt x="87" y="987"/>
                  </a:lnTo>
                  <a:lnTo>
                    <a:pt x="109" y="992"/>
                  </a:lnTo>
                  <a:lnTo>
                    <a:pt x="131" y="993"/>
                  </a:lnTo>
                  <a:lnTo>
                    <a:pt x="781" y="993"/>
                  </a:lnTo>
                  <a:close/>
                </a:path>
              </a:pathLst>
            </a:custGeom>
            <a:solidFill>
              <a:srgbClr val="EFEFE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21" name="Rectangle 43"/>
            <p:cNvSpPr>
              <a:spLocks noChangeArrowheads="1"/>
            </p:cNvSpPr>
            <p:nvPr/>
          </p:nvSpPr>
          <p:spPr bwMode="auto">
            <a:xfrm>
              <a:off x="835" y="1004"/>
              <a:ext cx="254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Main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20922" name="Rectangle 44"/>
            <p:cNvSpPr>
              <a:spLocks noChangeArrowheads="1"/>
            </p:cNvSpPr>
            <p:nvPr/>
          </p:nvSpPr>
          <p:spPr bwMode="auto">
            <a:xfrm>
              <a:off x="654" y="1138"/>
              <a:ext cx="620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Component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20923" name="Rectangle 45"/>
            <p:cNvSpPr>
              <a:spLocks noChangeArrowheads="1"/>
            </p:cNvSpPr>
            <p:nvPr/>
          </p:nvSpPr>
          <p:spPr bwMode="auto">
            <a:xfrm>
              <a:off x="724" y="1271"/>
              <a:ext cx="47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Executor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20924" name="Freeform 46"/>
            <p:cNvSpPr>
              <a:spLocks/>
            </p:cNvSpPr>
            <p:nvPr/>
          </p:nvSpPr>
          <p:spPr bwMode="auto">
            <a:xfrm>
              <a:off x="1263" y="1552"/>
              <a:ext cx="65" cy="56"/>
            </a:xfrm>
            <a:custGeom>
              <a:avLst/>
              <a:gdLst>
                <a:gd name="T0" fmla="*/ 0 w 65"/>
                <a:gd name="T1" fmla="*/ 28 h 56"/>
                <a:gd name="T2" fmla="*/ 2 w 65"/>
                <a:gd name="T3" fmla="*/ 19 h 56"/>
                <a:gd name="T4" fmla="*/ 8 w 65"/>
                <a:gd name="T5" fmla="*/ 10 h 56"/>
                <a:gd name="T6" fmla="*/ 17 w 65"/>
                <a:gd name="T7" fmla="*/ 3 h 56"/>
                <a:gd name="T8" fmla="*/ 27 w 65"/>
                <a:gd name="T9" fmla="*/ 0 h 56"/>
                <a:gd name="T10" fmla="*/ 38 w 65"/>
                <a:gd name="T11" fmla="*/ 0 h 56"/>
                <a:gd name="T12" fmla="*/ 49 w 65"/>
                <a:gd name="T13" fmla="*/ 3 h 56"/>
                <a:gd name="T14" fmla="*/ 58 w 65"/>
                <a:gd name="T15" fmla="*/ 10 h 56"/>
                <a:gd name="T16" fmla="*/ 63 w 65"/>
                <a:gd name="T17" fmla="*/ 19 h 56"/>
                <a:gd name="T18" fmla="*/ 65 w 65"/>
                <a:gd name="T19" fmla="*/ 28 h 56"/>
                <a:gd name="T20" fmla="*/ 63 w 65"/>
                <a:gd name="T21" fmla="*/ 38 h 56"/>
                <a:gd name="T22" fmla="*/ 58 w 65"/>
                <a:gd name="T23" fmla="*/ 46 h 56"/>
                <a:gd name="T24" fmla="*/ 49 w 65"/>
                <a:gd name="T25" fmla="*/ 52 h 56"/>
                <a:gd name="T26" fmla="*/ 38 w 65"/>
                <a:gd name="T27" fmla="*/ 56 h 56"/>
                <a:gd name="T28" fmla="*/ 27 w 65"/>
                <a:gd name="T29" fmla="*/ 56 h 56"/>
                <a:gd name="T30" fmla="*/ 17 w 65"/>
                <a:gd name="T31" fmla="*/ 52 h 56"/>
                <a:gd name="T32" fmla="*/ 8 w 65"/>
                <a:gd name="T33" fmla="*/ 46 h 56"/>
                <a:gd name="T34" fmla="*/ 2 w 65"/>
                <a:gd name="T35" fmla="*/ 38 h 56"/>
                <a:gd name="T36" fmla="*/ 0 w 65"/>
                <a:gd name="T37" fmla="*/ 28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"/>
                <a:gd name="T58" fmla="*/ 0 h 56"/>
                <a:gd name="T59" fmla="*/ 65 w 65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" h="56">
                  <a:moveTo>
                    <a:pt x="0" y="28"/>
                  </a:moveTo>
                  <a:lnTo>
                    <a:pt x="2" y="19"/>
                  </a:lnTo>
                  <a:lnTo>
                    <a:pt x="8" y="10"/>
                  </a:lnTo>
                  <a:lnTo>
                    <a:pt x="17" y="3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49" y="3"/>
                  </a:lnTo>
                  <a:lnTo>
                    <a:pt x="58" y="10"/>
                  </a:lnTo>
                  <a:lnTo>
                    <a:pt x="63" y="19"/>
                  </a:lnTo>
                  <a:lnTo>
                    <a:pt x="65" y="28"/>
                  </a:lnTo>
                  <a:lnTo>
                    <a:pt x="63" y="38"/>
                  </a:lnTo>
                  <a:lnTo>
                    <a:pt x="58" y="46"/>
                  </a:lnTo>
                  <a:lnTo>
                    <a:pt x="49" y="52"/>
                  </a:lnTo>
                  <a:lnTo>
                    <a:pt x="38" y="56"/>
                  </a:lnTo>
                  <a:lnTo>
                    <a:pt x="27" y="56"/>
                  </a:lnTo>
                  <a:lnTo>
                    <a:pt x="17" y="52"/>
                  </a:lnTo>
                  <a:lnTo>
                    <a:pt x="8" y="46"/>
                  </a:lnTo>
                  <a:lnTo>
                    <a:pt x="2" y="3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25" name="Rectangle 47"/>
            <p:cNvSpPr>
              <a:spLocks noChangeArrowheads="1"/>
            </p:cNvSpPr>
            <p:nvPr/>
          </p:nvSpPr>
          <p:spPr bwMode="auto">
            <a:xfrm>
              <a:off x="580" y="1947"/>
              <a:ext cx="106" cy="45"/>
            </a:xfrm>
            <a:prstGeom prst="rect">
              <a:avLst/>
            </a:prstGeom>
            <a:solidFill>
              <a:srgbClr val="00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26" name="Freeform 48"/>
            <p:cNvSpPr>
              <a:spLocks/>
            </p:cNvSpPr>
            <p:nvPr/>
          </p:nvSpPr>
          <p:spPr bwMode="auto">
            <a:xfrm>
              <a:off x="1053" y="568"/>
              <a:ext cx="52" cy="46"/>
            </a:xfrm>
            <a:custGeom>
              <a:avLst/>
              <a:gdLst>
                <a:gd name="T0" fmla="*/ 0 w 52"/>
                <a:gd name="T1" fmla="*/ 23 h 46"/>
                <a:gd name="T2" fmla="*/ 2 w 52"/>
                <a:gd name="T3" fmla="*/ 15 h 46"/>
                <a:gd name="T4" fmla="*/ 8 w 52"/>
                <a:gd name="T5" fmla="*/ 7 h 46"/>
                <a:gd name="T6" fmla="*/ 16 w 52"/>
                <a:gd name="T7" fmla="*/ 2 h 46"/>
                <a:gd name="T8" fmla="*/ 26 w 52"/>
                <a:gd name="T9" fmla="*/ 0 h 46"/>
                <a:gd name="T10" fmla="*/ 36 w 52"/>
                <a:gd name="T11" fmla="*/ 2 h 46"/>
                <a:gd name="T12" fmla="*/ 45 w 52"/>
                <a:gd name="T13" fmla="*/ 7 h 46"/>
                <a:gd name="T14" fmla="*/ 50 w 52"/>
                <a:gd name="T15" fmla="*/ 15 h 46"/>
                <a:gd name="T16" fmla="*/ 52 w 52"/>
                <a:gd name="T17" fmla="*/ 23 h 46"/>
                <a:gd name="T18" fmla="*/ 50 w 52"/>
                <a:gd name="T19" fmla="*/ 32 h 46"/>
                <a:gd name="T20" fmla="*/ 45 w 52"/>
                <a:gd name="T21" fmla="*/ 39 h 46"/>
                <a:gd name="T22" fmla="*/ 36 w 52"/>
                <a:gd name="T23" fmla="*/ 44 h 46"/>
                <a:gd name="T24" fmla="*/ 26 w 52"/>
                <a:gd name="T25" fmla="*/ 46 h 46"/>
                <a:gd name="T26" fmla="*/ 16 w 52"/>
                <a:gd name="T27" fmla="*/ 44 h 46"/>
                <a:gd name="T28" fmla="*/ 8 w 52"/>
                <a:gd name="T29" fmla="*/ 39 h 46"/>
                <a:gd name="T30" fmla="*/ 2 w 52"/>
                <a:gd name="T31" fmla="*/ 32 h 46"/>
                <a:gd name="T32" fmla="*/ 0 w 52"/>
                <a:gd name="T33" fmla="*/ 23 h 4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2"/>
                <a:gd name="T52" fmla="*/ 0 h 46"/>
                <a:gd name="T53" fmla="*/ 52 w 52"/>
                <a:gd name="T54" fmla="*/ 46 h 4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2" h="46">
                  <a:moveTo>
                    <a:pt x="0" y="23"/>
                  </a:moveTo>
                  <a:lnTo>
                    <a:pt x="2" y="15"/>
                  </a:lnTo>
                  <a:lnTo>
                    <a:pt x="8" y="7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0" y="15"/>
                  </a:lnTo>
                  <a:lnTo>
                    <a:pt x="52" y="23"/>
                  </a:lnTo>
                  <a:lnTo>
                    <a:pt x="50" y="32"/>
                  </a:lnTo>
                  <a:lnTo>
                    <a:pt x="45" y="39"/>
                  </a:lnTo>
                  <a:lnTo>
                    <a:pt x="36" y="44"/>
                  </a:lnTo>
                  <a:lnTo>
                    <a:pt x="26" y="46"/>
                  </a:lnTo>
                  <a:lnTo>
                    <a:pt x="16" y="44"/>
                  </a:lnTo>
                  <a:lnTo>
                    <a:pt x="8" y="39"/>
                  </a:lnTo>
                  <a:lnTo>
                    <a:pt x="2" y="3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27" name="Freeform 49"/>
            <p:cNvSpPr>
              <a:spLocks/>
            </p:cNvSpPr>
            <p:nvPr/>
          </p:nvSpPr>
          <p:spPr bwMode="auto">
            <a:xfrm>
              <a:off x="1079" y="2060"/>
              <a:ext cx="53" cy="45"/>
            </a:xfrm>
            <a:custGeom>
              <a:avLst/>
              <a:gdLst>
                <a:gd name="T0" fmla="*/ 0 w 53"/>
                <a:gd name="T1" fmla="*/ 22 h 45"/>
                <a:gd name="T2" fmla="*/ 2 w 53"/>
                <a:gd name="T3" fmla="*/ 14 h 45"/>
                <a:gd name="T4" fmla="*/ 8 w 53"/>
                <a:gd name="T5" fmla="*/ 7 h 45"/>
                <a:gd name="T6" fmla="*/ 16 w 53"/>
                <a:gd name="T7" fmla="*/ 2 h 45"/>
                <a:gd name="T8" fmla="*/ 26 w 53"/>
                <a:gd name="T9" fmla="*/ 0 h 45"/>
                <a:gd name="T10" fmla="*/ 36 w 53"/>
                <a:gd name="T11" fmla="*/ 2 h 45"/>
                <a:gd name="T12" fmla="*/ 45 w 53"/>
                <a:gd name="T13" fmla="*/ 7 h 45"/>
                <a:gd name="T14" fmla="*/ 51 w 53"/>
                <a:gd name="T15" fmla="*/ 14 h 45"/>
                <a:gd name="T16" fmla="*/ 53 w 53"/>
                <a:gd name="T17" fmla="*/ 22 h 45"/>
                <a:gd name="T18" fmla="*/ 51 w 53"/>
                <a:gd name="T19" fmla="*/ 31 h 45"/>
                <a:gd name="T20" fmla="*/ 45 w 53"/>
                <a:gd name="T21" fmla="*/ 39 h 45"/>
                <a:gd name="T22" fmla="*/ 36 w 53"/>
                <a:gd name="T23" fmla="*/ 43 h 45"/>
                <a:gd name="T24" fmla="*/ 26 w 53"/>
                <a:gd name="T25" fmla="*/ 45 h 45"/>
                <a:gd name="T26" fmla="*/ 16 w 53"/>
                <a:gd name="T27" fmla="*/ 43 h 45"/>
                <a:gd name="T28" fmla="*/ 8 w 53"/>
                <a:gd name="T29" fmla="*/ 39 h 45"/>
                <a:gd name="T30" fmla="*/ 2 w 53"/>
                <a:gd name="T31" fmla="*/ 31 h 45"/>
                <a:gd name="T32" fmla="*/ 0 w 53"/>
                <a:gd name="T33" fmla="*/ 22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3"/>
                <a:gd name="T52" fmla="*/ 0 h 45"/>
                <a:gd name="T53" fmla="*/ 53 w 53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3" h="45">
                  <a:moveTo>
                    <a:pt x="0" y="22"/>
                  </a:moveTo>
                  <a:lnTo>
                    <a:pt x="2" y="14"/>
                  </a:lnTo>
                  <a:lnTo>
                    <a:pt x="8" y="7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1" y="14"/>
                  </a:lnTo>
                  <a:lnTo>
                    <a:pt x="53" y="22"/>
                  </a:lnTo>
                  <a:lnTo>
                    <a:pt x="51" y="31"/>
                  </a:lnTo>
                  <a:lnTo>
                    <a:pt x="45" y="39"/>
                  </a:lnTo>
                  <a:lnTo>
                    <a:pt x="36" y="43"/>
                  </a:lnTo>
                  <a:lnTo>
                    <a:pt x="26" y="45"/>
                  </a:lnTo>
                  <a:lnTo>
                    <a:pt x="16" y="43"/>
                  </a:lnTo>
                  <a:lnTo>
                    <a:pt x="8" y="39"/>
                  </a:lnTo>
                  <a:lnTo>
                    <a:pt x="2" y="3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28" name="Line 50"/>
            <p:cNvSpPr>
              <a:spLocks noChangeShapeType="1"/>
            </p:cNvSpPr>
            <p:nvPr/>
          </p:nvSpPr>
          <p:spPr bwMode="auto">
            <a:xfrm>
              <a:off x="1079" y="614"/>
              <a:ext cx="1" cy="15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29" name="Line 51"/>
            <p:cNvSpPr>
              <a:spLocks noChangeShapeType="1"/>
            </p:cNvSpPr>
            <p:nvPr/>
          </p:nvSpPr>
          <p:spPr bwMode="auto">
            <a:xfrm>
              <a:off x="82" y="976"/>
              <a:ext cx="167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30" name="Line 52"/>
            <p:cNvSpPr>
              <a:spLocks noChangeShapeType="1"/>
            </p:cNvSpPr>
            <p:nvPr/>
          </p:nvSpPr>
          <p:spPr bwMode="auto">
            <a:xfrm>
              <a:off x="82" y="1108"/>
              <a:ext cx="167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31" name="Line 53"/>
            <p:cNvSpPr>
              <a:spLocks noChangeShapeType="1"/>
            </p:cNvSpPr>
            <p:nvPr/>
          </p:nvSpPr>
          <p:spPr bwMode="auto">
            <a:xfrm>
              <a:off x="82" y="1246"/>
              <a:ext cx="167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32" name="Line 54"/>
            <p:cNvSpPr>
              <a:spLocks noChangeShapeType="1"/>
            </p:cNvSpPr>
            <p:nvPr/>
          </p:nvSpPr>
          <p:spPr bwMode="auto">
            <a:xfrm>
              <a:off x="129" y="1472"/>
              <a:ext cx="1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33" name="Line 55"/>
            <p:cNvSpPr>
              <a:spLocks noChangeShapeType="1"/>
            </p:cNvSpPr>
            <p:nvPr/>
          </p:nvSpPr>
          <p:spPr bwMode="auto">
            <a:xfrm>
              <a:off x="129" y="1608"/>
              <a:ext cx="1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34" name="Line 56"/>
            <p:cNvSpPr>
              <a:spLocks noChangeShapeType="1"/>
            </p:cNvSpPr>
            <p:nvPr/>
          </p:nvSpPr>
          <p:spPr bwMode="auto">
            <a:xfrm>
              <a:off x="129" y="1744"/>
              <a:ext cx="1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35" name="Line 57"/>
            <p:cNvSpPr>
              <a:spLocks noChangeShapeType="1"/>
            </p:cNvSpPr>
            <p:nvPr/>
          </p:nvSpPr>
          <p:spPr bwMode="auto">
            <a:xfrm flipV="1">
              <a:off x="1105" y="1969"/>
              <a:ext cx="1" cy="9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36" name="Line 58"/>
            <p:cNvSpPr>
              <a:spLocks noChangeShapeType="1"/>
            </p:cNvSpPr>
            <p:nvPr/>
          </p:nvSpPr>
          <p:spPr bwMode="auto">
            <a:xfrm>
              <a:off x="1328" y="1580"/>
              <a:ext cx="276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37" name="Freeform 59"/>
            <p:cNvSpPr>
              <a:spLocks/>
            </p:cNvSpPr>
            <p:nvPr/>
          </p:nvSpPr>
          <p:spPr bwMode="auto">
            <a:xfrm>
              <a:off x="1092" y="828"/>
              <a:ext cx="52" cy="45"/>
            </a:xfrm>
            <a:custGeom>
              <a:avLst/>
              <a:gdLst>
                <a:gd name="T0" fmla="*/ 0 w 52"/>
                <a:gd name="T1" fmla="*/ 23 h 45"/>
                <a:gd name="T2" fmla="*/ 2 w 52"/>
                <a:gd name="T3" fmla="*/ 15 h 45"/>
                <a:gd name="T4" fmla="*/ 8 w 52"/>
                <a:gd name="T5" fmla="*/ 7 h 45"/>
                <a:gd name="T6" fmla="*/ 17 w 52"/>
                <a:gd name="T7" fmla="*/ 2 h 45"/>
                <a:gd name="T8" fmla="*/ 27 w 52"/>
                <a:gd name="T9" fmla="*/ 0 h 45"/>
                <a:gd name="T10" fmla="*/ 37 w 52"/>
                <a:gd name="T11" fmla="*/ 2 h 45"/>
                <a:gd name="T12" fmla="*/ 46 w 52"/>
                <a:gd name="T13" fmla="*/ 7 h 45"/>
                <a:gd name="T14" fmla="*/ 51 w 52"/>
                <a:gd name="T15" fmla="*/ 15 h 45"/>
                <a:gd name="T16" fmla="*/ 52 w 52"/>
                <a:gd name="T17" fmla="*/ 23 h 45"/>
                <a:gd name="T18" fmla="*/ 51 w 52"/>
                <a:gd name="T19" fmla="*/ 32 h 45"/>
                <a:gd name="T20" fmla="*/ 46 w 52"/>
                <a:gd name="T21" fmla="*/ 39 h 45"/>
                <a:gd name="T22" fmla="*/ 37 w 52"/>
                <a:gd name="T23" fmla="*/ 43 h 45"/>
                <a:gd name="T24" fmla="*/ 27 w 52"/>
                <a:gd name="T25" fmla="*/ 45 h 45"/>
                <a:gd name="T26" fmla="*/ 17 w 52"/>
                <a:gd name="T27" fmla="*/ 43 h 45"/>
                <a:gd name="T28" fmla="*/ 8 w 52"/>
                <a:gd name="T29" fmla="*/ 39 h 45"/>
                <a:gd name="T30" fmla="*/ 2 w 52"/>
                <a:gd name="T31" fmla="*/ 32 h 45"/>
                <a:gd name="T32" fmla="*/ 0 w 52"/>
                <a:gd name="T33" fmla="*/ 23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2"/>
                <a:gd name="T52" fmla="*/ 0 h 45"/>
                <a:gd name="T53" fmla="*/ 52 w 52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2" h="45">
                  <a:moveTo>
                    <a:pt x="0" y="23"/>
                  </a:moveTo>
                  <a:lnTo>
                    <a:pt x="2" y="15"/>
                  </a:lnTo>
                  <a:lnTo>
                    <a:pt x="8" y="7"/>
                  </a:lnTo>
                  <a:lnTo>
                    <a:pt x="17" y="2"/>
                  </a:lnTo>
                  <a:lnTo>
                    <a:pt x="27" y="0"/>
                  </a:lnTo>
                  <a:lnTo>
                    <a:pt x="37" y="2"/>
                  </a:lnTo>
                  <a:lnTo>
                    <a:pt x="46" y="7"/>
                  </a:lnTo>
                  <a:lnTo>
                    <a:pt x="51" y="15"/>
                  </a:lnTo>
                  <a:lnTo>
                    <a:pt x="52" y="23"/>
                  </a:lnTo>
                  <a:lnTo>
                    <a:pt x="51" y="32"/>
                  </a:lnTo>
                  <a:lnTo>
                    <a:pt x="46" y="39"/>
                  </a:lnTo>
                  <a:lnTo>
                    <a:pt x="37" y="43"/>
                  </a:lnTo>
                  <a:lnTo>
                    <a:pt x="27" y="45"/>
                  </a:lnTo>
                  <a:lnTo>
                    <a:pt x="17" y="43"/>
                  </a:lnTo>
                  <a:lnTo>
                    <a:pt x="8" y="39"/>
                  </a:lnTo>
                  <a:lnTo>
                    <a:pt x="2" y="3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38" name="Line 60"/>
            <p:cNvSpPr>
              <a:spLocks noChangeShapeType="1"/>
            </p:cNvSpPr>
            <p:nvPr/>
          </p:nvSpPr>
          <p:spPr bwMode="auto">
            <a:xfrm>
              <a:off x="1119" y="873"/>
              <a:ext cx="1" cy="10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39" name="Line 61"/>
            <p:cNvSpPr>
              <a:spLocks noChangeShapeType="1"/>
            </p:cNvSpPr>
            <p:nvPr/>
          </p:nvSpPr>
          <p:spPr bwMode="auto">
            <a:xfrm flipH="1">
              <a:off x="568" y="1969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40" name="Line 62"/>
            <p:cNvSpPr>
              <a:spLocks noChangeShapeType="1"/>
            </p:cNvSpPr>
            <p:nvPr/>
          </p:nvSpPr>
          <p:spPr bwMode="auto">
            <a:xfrm flipH="1">
              <a:off x="543" y="1976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41" name="Line 63"/>
            <p:cNvSpPr>
              <a:spLocks noChangeShapeType="1"/>
            </p:cNvSpPr>
            <p:nvPr/>
          </p:nvSpPr>
          <p:spPr bwMode="auto">
            <a:xfrm flipH="1">
              <a:off x="517" y="1984"/>
              <a:ext cx="14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42" name="Line 64"/>
            <p:cNvSpPr>
              <a:spLocks noChangeShapeType="1"/>
            </p:cNvSpPr>
            <p:nvPr/>
          </p:nvSpPr>
          <p:spPr bwMode="auto">
            <a:xfrm flipH="1">
              <a:off x="493" y="1990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43" name="Line 65"/>
            <p:cNvSpPr>
              <a:spLocks noChangeShapeType="1"/>
            </p:cNvSpPr>
            <p:nvPr/>
          </p:nvSpPr>
          <p:spPr bwMode="auto">
            <a:xfrm flipH="1">
              <a:off x="467" y="1997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44" name="Line 66"/>
            <p:cNvSpPr>
              <a:spLocks noChangeShapeType="1"/>
            </p:cNvSpPr>
            <p:nvPr/>
          </p:nvSpPr>
          <p:spPr bwMode="auto">
            <a:xfrm flipH="1">
              <a:off x="442" y="2005"/>
              <a:ext cx="13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45" name="Line 67"/>
            <p:cNvSpPr>
              <a:spLocks noChangeShapeType="1"/>
            </p:cNvSpPr>
            <p:nvPr/>
          </p:nvSpPr>
          <p:spPr bwMode="auto">
            <a:xfrm flipH="1">
              <a:off x="417" y="2012"/>
              <a:ext cx="13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46" name="Line 68"/>
            <p:cNvSpPr>
              <a:spLocks noChangeShapeType="1"/>
            </p:cNvSpPr>
            <p:nvPr/>
          </p:nvSpPr>
          <p:spPr bwMode="auto">
            <a:xfrm flipH="1">
              <a:off x="392" y="2018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47" name="Line 69"/>
            <p:cNvSpPr>
              <a:spLocks noChangeShapeType="1"/>
            </p:cNvSpPr>
            <p:nvPr/>
          </p:nvSpPr>
          <p:spPr bwMode="auto">
            <a:xfrm flipH="1">
              <a:off x="366" y="2026"/>
              <a:ext cx="14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48" name="Line 70"/>
            <p:cNvSpPr>
              <a:spLocks noChangeShapeType="1"/>
            </p:cNvSpPr>
            <p:nvPr/>
          </p:nvSpPr>
          <p:spPr bwMode="auto">
            <a:xfrm flipH="1">
              <a:off x="342" y="2033"/>
              <a:ext cx="12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49" name="Line 71"/>
            <p:cNvSpPr>
              <a:spLocks noChangeShapeType="1"/>
            </p:cNvSpPr>
            <p:nvPr/>
          </p:nvSpPr>
          <p:spPr bwMode="auto">
            <a:xfrm flipH="1">
              <a:off x="316" y="2039"/>
              <a:ext cx="13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50" name="Line 72"/>
            <p:cNvSpPr>
              <a:spLocks noChangeShapeType="1"/>
            </p:cNvSpPr>
            <p:nvPr/>
          </p:nvSpPr>
          <p:spPr bwMode="auto">
            <a:xfrm flipH="1">
              <a:off x="292" y="2047"/>
              <a:ext cx="12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51" name="Line 73"/>
            <p:cNvSpPr>
              <a:spLocks noChangeShapeType="1"/>
            </p:cNvSpPr>
            <p:nvPr/>
          </p:nvSpPr>
          <p:spPr bwMode="auto">
            <a:xfrm flipH="1">
              <a:off x="267" y="2054"/>
              <a:ext cx="13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52" name="Line 74"/>
            <p:cNvSpPr>
              <a:spLocks noChangeShapeType="1"/>
            </p:cNvSpPr>
            <p:nvPr/>
          </p:nvSpPr>
          <p:spPr bwMode="auto">
            <a:xfrm>
              <a:off x="1079" y="760"/>
              <a:ext cx="10" cy="1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53" name="Line 75"/>
            <p:cNvSpPr>
              <a:spLocks noChangeShapeType="1"/>
            </p:cNvSpPr>
            <p:nvPr/>
          </p:nvSpPr>
          <p:spPr bwMode="auto">
            <a:xfrm>
              <a:off x="1099" y="795"/>
              <a:ext cx="10" cy="1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54" name="Line 76"/>
            <p:cNvSpPr>
              <a:spLocks noChangeShapeType="1"/>
            </p:cNvSpPr>
            <p:nvPr/>
          </p:nvSpPr>
          <p:spPr bwMode="auto">
            <a:xfrm>
              <a:off x="249" y="979"/>
              <a:ext cx="18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55" name="Line 77"/>
            <p:cNvSpPr>
              <a:spLocks noChangeShapeType="1"/>
            </p:cNvSpPr>
            <p:nvPr/>
          </p:nvSpPr>
          <p:spPr bwMode="auto">
            <a:xfrm>
              <a:off x="286" y="1000"/>
              <a:ext cx="19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56" name="Line 78"/>
            <p:cNvSpPr>
              <a:spLocks noChangeShapeType="1"/>
            </p:cNvSpPr>
            <p:nvPr/>
          </p:nvSpPr>
          <p:spPr bwMode="auto">
            <a:xfrm>
              <a:off x="324" y="1020"/>
              <a:ext cx="19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57" name="Line 79"/>
            <p:cNvSpPr>
              <a:spLocks noChangeShapeType="1"/>
            </p:cNvSpPr>
            <p:nvPr/>
          </p:nvSpPr>
          <p:spPr bwMode="auto">
            <a:xfrm>
              <a:off x="362" y="1040"/>
              <a:ext cx="19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58" name="Line 80"/>
            <p:cNvSpPr>
              <a:spLocks noChangeShapeType="1"/>
            </p:cNvSpPr>
            <p:nvPr/>
          </p:nvSpPr>
          <p:spPr bwMode="auto">
            <a:xfrm>
              <a:off x="400" y="1060"/>
              <a:ext cx="18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59" name="Line 81"/>
            <p:cNvSpPr>
              <a:spLocks noChangeShapeType="1"/>
            </p:cNvSpPr>
            <p:nvPr/>
          </p:nvSpPr>
          <p:spPr bwMode="auto">
            <a:xfrm>
              <a:off x="437" y="1080"/>
              <a:ext cx="19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60" name="Line 82"/>
            <p:cNvSpPr>
              <a:spLocks noChangeShapeType="1"/>
            </p:cNvSpPr>
            <p:nvPr/>
          </p:nvSpPr>
          <p:spPr bwMode="auto">
            <a:xfrm>
              <a:off x="475" y="1099"/>
              <a:ext cx="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61" name="Line 83"/>
            <p:cNvSpPr>
              <a:spLocks noChangeShapeType="1"/>
            </p:cNvSpPr>
            <p:nvPr/>
          </p:nvSpPr>
          <p:spPr bwMode="auto">
            <a:xfrm>
              <a:off x="249" y="1107"/>
              <a:ext cx="20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62" name="Line 84"/>
            <p:cNvSpPr>
              <a:spLocks noChangeShapeType="1"/>
            </p:cNvSpPr>
            <p:nvPr/>
          </p:nvSpPr>
          <p:spPr bwMode="auto">
            <a:xfrm>
              <a:off x="290" y="1122"/>
              <a:ext cx="21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63" name="Line 85"/>
            <p:cNvSpPr>
              <a:spLocks noChangeShapeType="1"/>
            </p:cNvSpPr>
            <p:nvPr/>
          </p:nvSpPr>
          <p:spPr bwMode="auto">
            <a:xfrm>
              <a:off x="332" y="1137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64" name="Line 86"/>
            <p:cNvSpPr>
              <a:spLocks noChangeShapeType="1"/>
            </p:cNvSpPr>
            <p:nvPr/>
          </p:nvSpPr>
          <p:spPr bwMode="auto">
            <a:xfrm>
              <a:off x="373" y="1152"/>
              <a:ext cx="20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65" name="Line 87"/>
            <p:cNvSpPr>
              <a:spLocks noChangeShapeType="1"/>
            </p:cNvSpPr>
            <p:nvPr/>
          </p:nvSpPr>
          <p:spPr bwMode="auto">
            <a:xfrm>
              <a:off x="413" y="1167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66" name="Line 88"/>
            <p:cNvSpPr>
              <a:spLocks noChangeShapeType="1"/>
            </p:cNvSpPr>
            <p:nvPr/>
          </p:nvSpPr>
          <p:spPr bwMode="auto">
            <a:xfrm>
              <a:off x="454" y="1181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67" name="Line 89"/>
            <p:cNvSpPr>
              <a:spLocks noChangeShapeType="1"/>
            </p:cNvSpPr>
            <p:nvPr/>
          </p:nvSpPr>
          <p:spPr bwMode="auto">
            <a:xfrm>
              <a:off x="249" y="1251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68" name="Line 90"/>
            <p:cNvSpPr>
              <a:spLocks noChangeShapeType="1"/>
            </p:cNvSpPr>
            <p:nvPr/>
          </p:nvSpPr>
          <p:spPr bwMode="auto">
            <a:xfrm>
              <a:off x="293" y="1250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69" name="Line 91"/>
            <p:cNvSpPr>
              <a:spLocks noChangeShapeType="1"/>
            </p:cNvSpPr>
            <p:nvPr/>
          </p:nvSpPr>
          <p:spPr bwMode="auto">
            <a:xfrm>
              <a:off x="337" y="1249"/>
              <a:ext cx="23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70" name="Line 92"/>
            <p:cNvSpPr>
              <a:spLocks noChangeShapeType="1"/>
            </p:cNvSpPr>
            <p:nvPr/>
          </p:nvSpPr>
          <p:spPr bwMode="auto">
            <a:xfrm>
              <a:off x="382" y="1248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71" name="Line 93"/>
            <p:cNvSpPr>
              <a:spLocks noChangeShapeType="1"/>
            </p:cNvSpPr>
            <p:nvPr/>
          </p:nvSpPr>
          <p:spPr bwMode="auto">
            <a:xfrm>
              <a:off x="426" y="1247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72" name="Line 94"/>
            <p:cNvSpPr>
              <a:spLocks noChangeShapeType="1"/>
            </p:cNvSpPr>
            <p:nvPr/>
          </p:nvSpPr>
          <p:spPr bwMode="auto">
            <a:xfrm>
              <a:off x="471" y="1246"/>
              <a:ext cx="5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73" name="Line 95"/>
            <p:cNvSpPr>
              <a:spLocks noChangeShapeType="1"/>
            </p:cNvSpPr>
            <p:nvPr/>
          </p:nvSpPr>
          <p:spPr bwMode="auto">
            <a:xfrm flipV="1">
              <a:off x="249" y="1463"/>
              <a:ext cx="21" cy="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74" name="Line 96"/>
            <p:cNvSpPr>
              <a:spLocks noChangeShapeType="1"/>
            </p:cNvSpPr>
            <p:nvPr/>
          </p:nvSpPr>
          <p:spPr bwMode="auto">
            <a:xfrm flipV="1">
              <a:off x="291" y="1454"/>
              <a:ext cx="21" cy="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75" name="Line 97"/>
            <p:cNvSpPr>
              <a:spLocks noChangeShapeType="1"/>
            </p:cNvSpPr>
            <p:nvPr/>
          </p:nvSpPr>
          <p:spPr bwMode="auto">
            <a:xfrm flipV="1">
              <a:off x="333" y="1443"/>
              <a:ext cx="21" cy="6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76" name="Line 98"/>
            <p:cNvSpPr>
              <a:spLocks noChangeShapeType="1"/>
            </p:cNvSpPr>
            <p:nvPr/>
          </p:nvSpPr>
          <p:spPr bwMode="auto">
            <a:xfrm flipV="1">
              <a:off x="375" y="1434"/>
              <a:ext cx="21" cy="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77" name="Line 99"/>
            <p:cNvSpPr>
              <a:spLocks noChangeShapeType="1"/>
            </p:cNvSpPr>
            <p:nvPr/>
          </p:nvSpPr>
          <p:spPr bwMode="auto">
            <a:xfrm flipV="1">
              <a:off x="417" y="1424"/>
              <a:ext cx="21" cy="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78" name="Line 100"/>
            <p:cNvSpPr>
              <a:spLocks noChangeShapeType="1"/>
            </p:cNvSpPr>
            <p:nvPr/>
          </p:nvSpPr>
          <p:spPr bwMode="auto">
            <a:xfrm flipV="1">
              <a:off x="459" y="1416"/>
              <a:ext cx="17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79" name="Line 101"/>
            <p:cNvSpPr>
              <a:spLocks noChangeShapeType="1"/>
            </p:cNvSpPr>
            <p:nvPr/>
          </p:nvSpPr>
          <p:spPr bwMode="auto">
            <a:xfrm flipV="1">
              <a:off x="249" y="1604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80" name="Line 102"/>
            <p:cNvSpPr>
              <a:spLocks noChangeShapeType="1"/>
            </p:cNvSpPr>
            <p:nvPr/>
          </p:nvSpPr>
          <p:spPr bwMode="auto">
            <a:xfrm flipV="1">
              <a:off x="289" y="1588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81" name="Line 103"/>
            <p:cNvSpPr>
              <a:spLocks noChangeShapeType="1"/>
            </p:cNvSpPr>
            <p:nvPr/>
          </p:nvSpPr>
          <p:spPr bwMode="auto">
            <a:xfrm flipV="1">
              <a:off x="329" y="1571"/>
              <a:ext cx="19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82" name="Line 104"/>
            <p:cNvSpPr>
              <a:spLocks noChangeShapeType="1"/>
            </p:cNvSpPr>
            <p:nvPr/>
          </p:nvSpPr>
          <p:spPr bwMode="auto">
            <a:xfrm flipV="1">
              <a:off x="368" y="1554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83" name="Line 105"/>
            <p:cNvSpPr>
              <a:spLocks noChangeShapeType="1"/>
            </p:cNvSpPr>
            <p:nvPr/>
          </p:nvSpPr>
          <p:spPr bwMode="auto">
            <a:xfrm flipV="1">
              <a:off x="408" y="1538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84" name="Line 106"/>
            <p:cNvSpPr>
              <a:spLocks noChangeShapeType="1"/>
            </p:cNvSpPr>
            <p:nvPr/>
          </p:nvSpPr>
          <p:spPr bwMode="auto">
            <a:xfrm flipV="1">
              <a:off x="448" y="1521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85" name="Line 107"/>
            <p:cNvSpPr>
              <a:spLocks noChangeShapeType="1"/>
            </p:cNvSpPr>
            <p:nvPr/>
          </p:nvSpPr>
          <p:spPr bwMode="auto">
            <a:xfrm flipV="1">
              <a:off x="249" y="1729"/>
              <a:ext cx="20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86" name="Line 108"/>
            <p:cNvSpPr>
              <a:spLocks noChangeShapeType="1"/>
            </p:cNvSpPr>
            <p:nvPr/>
          </p:nvSpPr>
          <p:spPr bwMode="auto">
            <a:xfrm flipV="1">
              <a:off x="289" y="1710"/>
              <a:ext cx="20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87" name="Line 109"/>
            <p:cNvSpPr>
              <a:spLocks noChangeShapeType="1"/>
            </p:cNvSpPr>
            <p:nvPr/>
          </p:nvSpPr>
          <p:spPr bwMode="auto">
            <a:xfrm flipV="1">
              <a:off x="329" y="1692"/>
              <a:ext cx="18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88" name="Line 110"/>
            <p:cNvSpPr>
              <a:spLocks noChangeShapeType="1"/>
            </p:cNvSpPr>
            <p:nvPr/>
          </p:nvSpPr>
          <p:spPr bwMode="auto">
            <a:xfrm flipV="1">
              <a:off x="366" y="1674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89" name="Line 111"/>
            <p:cNvSpPr>
              <a:spLocks noChangeShapeType="1"/>
            </p:cNvSpPr>
            <p:nvPr/>
          </p:nvSpPr>
          <p:spPr bwMode="auto">
            <a:xfrm flipV="1">
              <a:off x="405" y="1656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90" name="Line 112"/>
            <p:cNvSpPr>
              <a:spLocks noChangeShapeType="1"/>
            </p:cNvSpPr>
            <p:nvPr/>
          </p:nvSpPr>
          <p:spPr bwMode="auto">
            <a:xfrm flipV="1">
              <a:off x="444" y="1637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91" name="Line 113"/>
            <p:cNvSpPr>
              <a:spLocks noChangeShapeType="1"/>
            </p:cNvSpPr>
            <p:nvPr/>
          </p:nvSpPr>
          <p:spPr bwMode="auto">
            <a:xfrm flipH="1">
              <a:off x="2499" y="979"/>
              <a:ext cx="23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92" name="Line 114"/>
            <p:cNvSpPr>
              <a:spLocks noChangeShapeType="1"/>
            </p:cNvSpPr>
            <p:nvPr/>
          </p:nvSpPr>
          <p:spPr bwMode="auto">
            <a:xfrm flipH="1">
              <a:off x="2455" y="983"/>
              <a:ext cx="22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93" name="Line 115"/>
            <p:cNvSpPr>
              <a:spLocks noChangeShapeType="1"/>
            </p:cNvSpPr>
            <p:nvPr/>
          </p:nvSpPr>
          <p:spPr bwMode="auto">
            <a:xfrm flipH="1">
              <a:off x="2411" y="988"/>
              <a:ext cx="22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94" name="Line 116"/>
            <p:cNvSpPr>
              <a:spLocks noChangeShapeType="1"/>
            </p:cNvSpPr>
            <p:nvPr/>
          </p:nvSpPr>
          <p:spPr bwMode="auto">
            <a:xfrm flipH="1">
              <a:off x="2499" y="1107"/>
              <a:ext cx="23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95" name="Line 117"/>
            <p:cNvSpPr>
              <a:spLocks noChangeShapeType="1"/>
            </p:cNvSpPr>
            <p:nvPr/>
          </p:nvSpPr>
          <p:spPr bwMode="auto">
            <a:xfrm flipH="1">
              <a:off x="2455" y="1111"/>
              <a:ext cx="22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96" name="Line 118"/>
            <p:cNvSpPr>
              <a:spLocks noChangeShapeType="1"/>
            </p:cNvSpPr>
            <p:nvPr/>
          </p:nvSpPr>
          <p:spPr bwMode="auto">
            <a:xfrm flipH="1">
              <a:off x="2411" y="1117"/>
              <a:ext cx="22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97" name="Line 119"/>
            <p:cNvSpPr>
              <a:spLocks noChangeShapeType="1"/>
            </p:cNvSpPr>
            <p:nvPr/>
          </p:nvSpPr>
          <p:spPr bwMode="auto">
            <a:xfrm flipH="1">
              <a:off x="2499" y="1246"/>
              <a:ext cx="23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98" name="Line 120"/>
            <p:cNvSpPr>
              <a:spLocks noChangeShapeType="1"/>
            </p:cNvSpPr>
            <p:nvPr/>
          </p:nvSpPr>
          <p:spPr bwMode="auto">
            <a:xfrm flipH="1">
              <a:off x="2455" y="1246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0999" name="Line 121"/>
            <p:cNvSpPr>
              <a:spLocks noChangeShapeType="1"/>
            </p:cNvSpPr>
            <p:nvPr/>
          </p:nvSpPr>
          <p:spPr bwMode="auto">
            <a:xfrm flipH="1">
              <a:off x="2411" y="1246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00" name="Line 122"/>
            <p:cNvSpPr>
              <a:spLocks noChangeShapeType="1"/>
            </p:cNvSpPr>
            <p:nvPr/>
          </p:nvSpPr>
          <p:spPr bwMode="auto">
            <a:xfrm flipH="1" flipV="1">
              <a:off x="2499" y="1470"/>
              <a:ext cx="23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01" name="Line 123"/>
            <p:cNvSpPr>
              <a:spLocks noChangeShapeType="1"/>
            </p:cNvSpPr>
            <p:nvPr/>
          </p:nvSpPr>
          <p:spPr bwMode="auto">
            <a:xfrm flipH="1" flipV="1">
              <a:off x="2455" y="1466"/>
              <a:ext cx="22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02" name="Line 124"/>
            <p:cNvSpPr>
              <a:spLocks noChangeShapeType="1"/>
            </p:cNvSpPr>
            <p:nvPr/>
          </p:nvSpPr>
          <p:spPr bwMode="auto">
            <a:xfrm flipH="1" flipV="1">
              <a:off x="2411" y="1463"/>
              <a:ext cx="22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03" name="Line 125"/>
            <p:cNvSpPr>
              <a:spLocks noChangeShapeType="1"/>
            </p:cNvSpPr>
            <p:nvPr/>
          </p:nvSpPr>
          <p:spPr bwMode="auto">
            <a:xfrm flipH="1" flipV="1">
              <a:off x="2502" y="1599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04" name="Line 126"/>
            <p:cNvSpPr>
              <a:spLocks noChangeShapeType="1"/>
            </p:cNvSpPr>
            <p:nvPr/>
          </p:nvSpPr>
          <p:spPr bwMode="auto">
            <a:xfrm flipH="1" flipV="1">
              <a:off x="2462" y="1582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05" name="Line 127"/>
            <p:cNvSpPr>
              <a:spLocks noChangeShapeType="1"/>
            </p:cNvSpPr>
            <p:nvPr/>
          </p:nvSpPr>
          <p:spPr bwMode="auto">
            <a:xfrm flipH="1" flipV="1">
              <a:off x="2422" y="1565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06" name="Line 128"/>
            <p:cNvSpPr>
              <a:spLocks noChangeShapeType="1"/>
            </p:cNvSpPr>
            <p:nvPr/>
          </p:nvSpPr>
          <p:spPr bwMode="auto">
            <a:xfrm flipH="1" flipV="1">
              <a:off x="2391" y="1551"/>
              <a:ext cx="11" cy="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07" name="Line 129"/>
            <p:cNvSpPr>
              <a:spLocks noChangeShapeType="1"/>
            </p:cNvSpPr>
            <p:nvPr/>
          </p:nvSpPr>
          <p:spPr bwMode="auto">
            <a:xfrm flipH="1" flipV="1">
              <a:off x="2504" y="1732"/>
              <a:ext cx="18" cy="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08" name="Line 130"/>
            <p:cNvSpPr>
              <a:spLocks noChangeShapeType="1"/>
            </p:cNvSpPr>
            <p:nvPr/>
          </p:nvSpPr>
          <p:spPr bwMode="auto">
            <a:xfrm flipH="1" flipV="1">
              <a:off x="2467" y="1710"/>
              <a:ext cx="18" cy="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09" name="Line 131"/>
            <p:cNvSpPr>
              <a:spLocks noChangeShapeType="1"/>
            </p:cNvSpPr>
            <p:nvPr/>
          </p:nvSpPr>
          <p:spPr bwMode="auto">
            <a:xfrm flipH="1" flipV="1">
              <a:off x="2431" y="1688"/>
              <a:ext cx="17" cy="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10" name="Line 132"/>
            <p:cNvSpPr>
              <a:spLocks noChangeShapeType="1"/>
            </p:cNvSpPr>
            <p:nvPr/>
          </p:nvSpPr>
          <p:spPr bwMode="auto">
            <a:xfrm flipH="1" flipV="1">
              <a:off x="2394" y="1666"/>
              <a:ext cx="18" cy="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11" name="Freeform 133"/>
            <p:cNvSpPr>
              <a:spLocks/>
            </p:cNvSpPr>
            <p:nvPr/>
          </p:nvSpPr>
          <p:spPr bwMode="auto">
            <a:xfrm>
              <a:off x="568" y="1721"/>
              <a:ext cx="576" cy="124"/>
            </a:xfrm>
            <a:custGeom>
              <a:avLst/>
              <a:gdLst>
                <a:gd name="T0" fmla="*/ 504 w 576"/>
                <a:gd name="T1" fmla="*/ 124 h 124"/>
                <a:gd name="T2" fmla="*/ 521 w 576"/>
                <a:gd name="T3" fmla="*/ 123 h 124"/>
                <a:gd name="T4" fmla="*/ 536 w 576"/>
                <a:gd name="T5" fmla="*/ 118 h 124"/>
                <a:gd name="T6" fmla="*/ 550 w 576"/>
                <a:gd name="T7" fmla="*/ 111 h 124"/>
                <a:gd name="T8" fmla="*/ 561 w 576"/>
                <a:gd name="T9" fmla="*/ 101 h 124"/>
                <a:gd name="T10" fmla="*/ 570 w 576"/>
                <a:gd name="T11" fmla="*/ 90 h 124"/>
                <a:gd name="T12" fmla="*/ 575 w 576"/>
                <a:gd name="T13" fmla="*/ 76 h 124"/>
                <a:gd name="T14" fmla="*/ 576 w 576"/>
                <a:gd name="T15" fmla="*/ 62 h 124"/>
                <a:gd name="T16" fmla="*/ 575 w 576"/>
                <a:gd name="T17" fmla="*/ 49 h 124"/>
                <a:gd name="T18" fmla="*/ 570 w 576"/>
                <a:gd name="T19" fmla="*/ 35 h 124"/>
                <a:gd name="T20" fmla="*/ 561 w 576"/>
                <a:gd name="T21" fmla="*/ 24 h 124"/>
                <a:gd name="T22" fmla="*/ 550 w 576"/>
                <a:gd name="T23" fmla="*/ 14 h 124"/>
                <a:gd name="T24" fmla="*/ 536 w 576"/>
                <a:gd name="T25" fmla="*/ 6 h 124"/>
                <a:gd name="T26" fmla="*/ 521 w 576"/>
                <a:gd name="T27" fmla="*/ 2 h 124"/>
                <a:gd name="T28" fmla="*/ 504 w 576"/>
                <a:gd name="T29" fmla="*/ 0 h 124"/>
                <a:gd name="T30" fmla="*/ 72 w 576"/>
                <a:gd name="T31" fmla="*/ 0 h 124"/>
                <a:gd name="T32" fmla="*/ 56 w 576"/>
                <a:gd name="T33" fmla="*/ 2 h 124"/>
                <a:gd name="T34" fmla="*/ 40 w 576"/>
                <a:gd name="T35" fmla="*/ 6 h 124"/>
                <a:gd name="T36" fmla="*/ 27 w 576"/>
                <a:gd name="T37" fmla="*/ 14 h 124"/>
                <a:gd name="T38" fmla="*/ 16 w 576"/>
                <a:gd name="T39" fmla="*/ 24 h 124"/>
                <a:gd name="T40" fmla="*/ 7 w 576"/>
                <a:gd name="T41" fmla="*/ 35 h 124"/>
                <a:gd name="T42" fmla="*/ 1 w 576"/>
                <a:gd name="T43" fmla="*/ 49 h 124"/>
                <a:gd name="T44" fmla="*/ 0 w 576"/>
                <a:gd name="T45" fmla="*/ 62 h 124"/>
                <a:gd name="T46" fmla="*/ 1 w 576"/>
                <a:gd name="T47" fmla="*/ 76 h 124"/>
                <a:gd name="T48" fmla="*/ 7 w 576"/>
                <a:gd name="T49" fmla="*/ 90 h 124"/>
                <a:gd name="T50" fmla="*/ 16 w 576"/>
                <a:gd name="T51" fmla="*/ 101 h 124"/>
                <a:gd name="T52" fmla="*/ 27 w 576"/>
                <a:gd name="T53" fmla="*/ 111 h 124"/>
                <a:gd name="T54" fmla="*/ 40 w 576"/>
                <a:gd name="T55" fmla="*/ 118 h 124"/>
                <a:gd name="T56" fmla="*/ 56 w 576"/>
                <a:gd name="T57" fmla="*/ 123 h 124"/>
                <a:gd name="T58" fmla="*/ 72 w 576"/>
                <a:gd name="T59" fmla="*/ 124 h 124"/>
                <a:gd name="T60" fmla="*/ 504 w 576"/>
                <a:gd name="T61" fmla="*/ 124 h 12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6"/>
                <a:gd name="T94" fmla="*/ 0 h 124"/>
                <a:gd name="T95" fmla="*/ 576 w 576"/>
                <a:gd name="T96" fmla="*/ 124 h 12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6" h="124">
                  <a:moveTo>
                    <a:pt x="504" y="124"/>
                  </a:moveTo>
                  <a:lnTo>
                    <a:pt x="521" y="123"/>
                  </a:lnTo>
                  <a:lnTo>
                    <a:pt x="536" y="118"/>
                  </a:lnTo>
                  <a:lnTo>
                    <a:pt x="550" y="111"/>
                  </a:lnTo>
                  <a:lnTo>
                    <a:pt x="561" y="101"/>
                  </a:lnTo>
                  <a:lnTo>
                    <a:pt x="570" y="90"/>
                  </a:lnTo>
                  <a:lnTo>
                    <a:pt x="575" y="76"/>
                  </a:lnTo>
                  <a:lnTo>
                    <a:pt x="576" y="62"/>
                  </a:lnTo>
                  <a:lnTo>
                    <a:pt x="575" y="49"/>
                  </a:lnTo>
                  <a:lnTo>
                    <a:pt x="570" y="35"/>
                  </a:lnTo>
                  <a:lnTo>
                    <a:pt x="561" y="24"/>
                  </a:lnTo>
                  <a:lnTo>
                    <a:pt x="550" y="14"/>
                  </a:lnTo>
                  <a:lnTo>
                    <a:pt x="536" y="6"/>
                  </a:lnTo>
                  <a:lnTo>
                    <a:pt x="521" y="2"/>
                  </a:lnTo>
                  <a:lnTo>
                    <a:pt x="504" y="0"/>
                  </a:lnTo>
                  <a:lnTo>
                    <a:pt x="72" y="0"/>
                  </a:lnTo>
                  <a:lnTo>
                    <a:pt x="56" y="2"/>
                  </a:lnTo>
                  <a:lnTo>
                    <a:pt x="40" y="6"/>
                  </a:lnTo>
                  <a:lnTo>
                    <a:pt x="27" y="14"/>
                  </a:lnTo>
                  <a:lnTo>
                    <a:pt x="16" y="24"/>
                  </a:lnTo>
                  <a:lnTo>
                    <a:pt x="7" y="35"/>
                  </a:lnTo>
                  <a:lnTo>
                    <a:pt x="1" y="49"/>
                  </a:lnTo>
                  <a:lnTo>
                    <a:pt x="0" y="62"/>
                  </a:lnTo>
                  <a:lnTo>
                    <a:pt x="1" y="76"/>
                  </a:lnTo>
                  <a:lnTo>
                    <a:pt x="7" y="90"/>
                  </a:lnTo>
                  <a:lnTo>
                    <a:pt x="16" y="101"/>
                  </a:lnTo>
                  <a:lnTo>
                    <a:pt x="27" y="111"/>
                  </a:lnTo>
                  <a:lnTo>
                    <a:pt x="40" y="118"/>
                  </a:lnTo>
                  <a:lnTo>
                    <a:pt x="56" y="123"/>
                  </a:lnTo>
                  <a:lnTo>
                    <a:pt x="72" y="124"/>
                  </a:lnTo>
                  <a:lnTo>
                    <a:pt x="504" y="124"/>
                  </a:lnTo>
                  <a:close/>
                </a:path>
              </a:pathLst>
            </a:custGeom>
            <a:solidFill>
              <a:srgbClr val="FFFF97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12" name="Rectangle 134"/>
            <p:cNvSpPr>
              <a:spLocks noChangeArrowheads="1"/>
            </p:cNvSpPr>
            <p:nvPr/>
          </p:nvSpPr>
          <p:spPr bwMode="auto">
            <a:xfrm>
              <a:off x="729" y="1744"/>
              <a:ext cx="28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13" name="Freeform 135"/>
            <p:cNvSpPr>
              <a:spLocks/>
            </p:cNvSpPr>
            <p:nvPr/>
          </p:nvSpPr>
          <p:spPr bwMode="auto">
            <a:xfrm>
              <a:off x="594" y="1693"/>
              <a:ext cx="577" cy="124"/>
            </a:xfrm>
            <a:custGeom>
              <a:avLst/>
              <a:gdLst>
                <a:gd name="T0" fmla="*/ 505 w 577"/>
                <a:gd name="T1" fmla="*/ 124 h 124"/>
                <a:gd name="T2" fmla="*/ 521 w 577"/>
                <a:gd name="T3" fmla="*/ 122 h 124"/>
                <a:gd name="T4" fmla="*/ 536 w 577"/>
                <a:gd name="T5" fmla="*/ 118 h 124"/>
                <a:gd name="T6" fmla="*/ 550 w 577"/>
                <a:gd name="T7" fmla="*/ 111 h 124"/>
                <a:gd name="T8" fmla="*/ 561 w 577"/>
                <a:gd name="T9" fmla="*/ 100 h 124"/>
                <a:gd name="T10" fmla="*/ 570 w 577"/>
                <a:gd name="T11" fmla="*/ 89 h 124"/>
                <a:gd name="T12" fmla="*/ 575 w 577"/>
                <a:gd name="T13" fmla="*/ 76 h 124"/>
                <a:gd name="T14" fmla="*/ 577 w 577"/>
                <a:gd name="T15" fmla="*/ 62 h 124"/>
                <a:gd name="T16" fmla="*/ 575 w 577"/>
                <a:gd name="T17" fmla="*/ 48 h 124"/>
                <a:gd name="T18" fmla="*/ 570 w 577"/>
                <a:gd name="T19" fmla="*/ 35 h 124"/>
                <a:gd name="T20" fmla="*/ 561 w 577"/>
                <a:gd name="T21" fmla="*/ 23 h 124"/>
                <a:gd name="T22" fmla="*/ 550 w 577"/>
                <a:gd name="T23" fmla="*/ 13 h 124"/>
                <a:gd name="T24" fmla="*/ 536 w 577"/>
                <a:gd name="T25" fmla="*/ 6 h 124"/>
                <a:gd name="T26" fmla="*/ 521 w 577"/>
                <a:gd name="T27" fmla="*/ 1 h 124"/>
                <a:gd name="T28" fmla="*/ 505 w 577"/>
                <a:gd name="T29" fmla="*/ 0 h 124"/>
                <a:gd name="T30" fmla="*/ 72 w 577"/>
                <a:gd name="T31" fmla="*/ 0 h 124"/>
                <a:gd name="T32" fmla="*/ 56 w 577"/>
                <a:gd name="T33" fmla="*/ 1 h 124"/>
                <a:gd name="T34" fmla="*/ 41 w 577"/>
                <a:gd name="T35" fmla="*/ 6 h 124"/>
                <a:gd name="T36" fmla="*/ 28 w 577"/>
                <a:gd name="T37" fmla="*/ 13 h 124"/>
                <a:gd name="T38" fmla="*/ 15 w 577"/>
                <a:gd name="T39" fmla="*/ 23 h 124"/>
                <a:gd name="T40" fmla="*/ 8 w 577"/>
                <a:gd name="T41" fmla="*/ 35 h 124"/>
                <a:gd name="T42" fmla="*/ 2 w 577"/>
                <a:gd name="T43" fmla="*/ 48 h 124"/>
                <a:gd name="T44" fmla="*/ 0 w 577"/>
                <a:gd name="T45" fmla="*/ 62 h 124"/>
                <a:gd name="T46" fmla="*/ 2 w 577"/>
                <a:gd name="T47" fmla="*/ 76 h 124"/>
                <a:gd name="T48" fmla="*/ 8 w 577"/>
                <a:gd name="T49" fmla="*/ 89 h 124"/>
                <a:gd name="T50" fmla="*/ 15 w 577"/>
                <a:gd name="T51" fmla="*/ 100 h 124"/>
                <a:gd name="T52" fmla="*/ 28 w 577"/>
                <a:gd name="T53" fmla="*/ 111 h 124"/>
                <a:gd name="T54" fmla="*/ 41 w 577"/>
                <a:gd name="T55" fmla="*/ 118 h 124"/>
                <a:gd name="T56" fmla="*/ 56 w 577"/>
                <a:gd name="T57" fmla="*/ 122 h 124"/>
                <a:gd name="T58" fmla="*/ 72 w 577"/>
                <a:gd name="T59" fmla="*/ 124 h 124"/>
                <a:gd name="T60" fmla="*/ 505 w 577"/>
                <a:gd name="T61" fmla="*/ 124 h 12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7"/>
                <a:gd name="T94" fmla="*/ 0 h 124"/>
                <a:gd name="T95" fmla="*/ 577 w 577"/>
                <a:gd name="T96" fmla="*/ 124 h 12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7" h="124">
                  <a:moveTo>
                    <a:pt x="505" y="124"/>
                  </a:moveTo>
                  <a:lnTo>
                    <a:pt x="521" y="122"/>
                  </a:lnTo>
                  <a:lnTo>
                    <a:pt x="536" y="118"/>
                  </a:lnTo>
                  <a:lnTo>
                    <a:pt x="550" y="111"/>
                  </a:lnTo>
                  <a:lnTo>
                    <a:pt x="561" y="100"/>
                  </a:lnTo>
                  <a:lnTo>
                    <a:pt x="570" y="89"/>
                  </a:lnTo>
                  <a:lnTo>
                    <a:pt x="575" y="76"/>
                  </a:lnTo>
                  <a:lnTo>
                    <a:pt x="577" y="62"/>
                  </a:lnTo>
                  <a:lnTo>
                    <a:pt x="575" y="48"/>
                  </a:lnTo>
                  <a:lnTo>
                    <a:pt x="570" y="35"/>
                  </a:lnTo>
                  <a:lnTo>
                    <a:pt x="561" y="23"/>
                  </a:lnTo>
                  <a:lnTo>
                    <a:pt x="550" y="13"/>
                  </a:lnTo>
                  <a:lnTo>
                    <a:pt x="536" y="6"/>
                  </a:lnTo>
                  <a:lnTo>
                    <a:pt x="521" y="1"/>
                  </a:lnTo>
                  <a:lnTo>
                    <a:pt x="505" y="0"/>
                  </a:lnTo>
                  <a:lnTo>
                    <a:pt x="72" y="0"/>
                  </a:lnTo>
                  <a:lnTo>
                    <a:pt x="56" y="1"/>
                  </a:lnTo>
                  <a:lnTo>
                    <a:pt x="41" y="6"/>
                  </a:lnTo>
                  <a:lnTo>
                    <a:pt x="28" y="13"/>
                  </a:lnTo>
                  <a:lnTo>
                    <a:pt x="15" y="23"/>
                  </a:lnTo>
                  <a:lnTo>
                    <a:pt x="8" y="35"/>
                  </a:lnTo>
                  <a:lnTo>
                    <a:pt x="2" y="48"/>
                  </a:lnTo>
                  <a:lnTo>
                    <a:pt x="0" y="62"/>
                  </a:lnTo>
                  <a:lnTo>
                    <a:pt x="2" y="76"/>
                  </a:lnTo>
                  <a:lnTo>
                    <a:pt x="8" y="89"/>
                  </a:lnTo>
                  <a:lnTo>
                    <a:pt x="15" y="100"/>
                  </a:lnTo>
                  <a:lnTo>
                    <a:pt x="28" y="111"/>
                  </a:lnTo>
                  <a:lnTo>
                    <a:pt x="41" y="118"/>
                  </a:lnTo>
                  <a:lnTo>
                    <a:pt x="56" y="122"/>
                  </a:lnTo>
                  <a:lnTo>
                    <a:pt x="72" y="124"/>
                  </a:lnTo>
                  <a:lnTo>
                    <a:pt x="505" y="124"/>
                  </a:lnTo>
                  <a:close/>
                </a:path>
              </a:pathLst>
            </a:custGeom>
            <a:solidFill>
              <a:srgbClr val="FFFF97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14" name="Rectangle 136"/>
            <p:cNvSpPr>
              <a:spLocks noChangeArrowheads="1"/>
            </p:cNvSpPr>
            <p:nvPr/>
          </p:nvSpPr>
          <p:spPr bwMode="auto">
            <a:xfrm>
              <a:off x="755" y="1716"/>
              <a:ext cx="28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15" name="Freeform 137"/>
            <p:cNvSpPr>
              <a:spLocks/>
            </p:cNvSpPr>
            <p:nvPr/>
          </p:nvSpPr>
          <p:spPr bwMode="auto">
            <a:xfrm>
              <a:off x="620" y="1664"/>
              <a:ext cx="578" cy="125"/>
            </a:xfrm>
            <a:custGeom>
              <a:avLst/>
              <a:gdLst>
                <a:gd name="T0" fmla="*/ 505 w 578"/>
                <a:gd name="T1" fmla="*/ 125 h 125"/>
                <a:gd name="T2" fmla="*/ 521 w 578"/>
                <a:gd name="T3" fmla="*/ 124 h 125"/>
                <a:gd name="T4" fmla="*/ 536 w 578"/>
                <a:gd name="T5" fmla="*/ 119 h 125"/>
                <a:gd name="T6" fmla="*/ 550 w 578"/>
                <a:gd name="T7" fmla="*/ 111 h 125"/>
                <a:gd name="T8" fmla="*/ 562 w 578"/>
                <a:gd name="T9" fmla="*/ 102 h 125"/>
                <a:gd name="T10" fmla="*/ 570 w 578"/>
                <a:gd name="T11" fmla="*/ 89 h 125"/>
                <a:gd name="T12" fmla="*/ 575 w 578"/>
                <a:gd name="T13" fmla="*/ 77 h 125"/>
                <a:gd name="T14" fmla="*/ 578 w 578"/>
                <a:gd name="T15" fmla="*/ 62 h 125"/>
                <a:gd name="T16" fmla="*/ 575 w 578"/>
                <a:gd name="T17" fmla="*/ 49 h 125"/>
                <a:gd name="T18" fmla="*/ 570 w 578"/>
                <a:gd name="T19" fmla="*/ 36 h 125"/>
                <a:gd name="T20" fmla="*/ 562 w 578"/>
                <a:gd name="T21" fmla="*/ 24 h 125"/>
                <a:gd name="T22" fmla="*/ 550 w 578"/>
                <a:gd name="T23" fmla="*/ 14 h 125"/>
                <a:gd name="T24" fmla="*/ 536 w 578"/>
                <a:gd name="T25" fmla="*/ 7 h 125"/>
                <a:gd name="T26" fmla="*/ 521 w 578"/>
                <a:gd name="T27" fmla="*/ 2 h 125"/>
                <a:gd name="T28" fmla="*/ 505 w 578"/>
                <a:gd name="T29" fmla="*/ 0 h 125"/>
                <a:gd name="T30" fmla="*/ 73 w 578"/>
                <a:gd name="T31" fmla="*/ 0 h 125"/>
                <a:gd name="T32" fmla="*/ 56 w 578"/>
                <a:gd name="T33" fmla="*/ 2 h 125"/>
                <a:gd name="T34" fmla="*/ 41 w 578"/>
                <a:gd name="T35" fmla="*/ 7 h 125"/>
                <a:gd name="T36" fmla="*/ 27 w 578"/>
                <a:gd name="T37" fmla="*/ 14 h 125"/>
                <a:gd name="T38" fmla="*/ 16 w 578"/>
                <a:gd name="T39" fmla="*/ 24 h 125"/>
                <a:gd name="T40" fmla="*/ 7 w 578"/>
                <a:gd name="T41" fmla="*/ 36 h 125"/>
                <a:gd name="T42" fmla="*/ 2 w 578"/>
                <a:gd name="T43" fmla="*/ 49 h 125"/>
                <a:gd name="T44" fmla="*/ 0 w 578"/>
                <a:gd name="T45" fmla="*/ 62 h 125"/>
                <a:gd name="T46" fmla="*/ 2 w 578"/>
                <a:gd name="T47" fmla="*/ 77 h 125"/>
                <a:gd name="T48" fmla="*/ 7 w 578"/>
                <a:gd name="T49" fmla="*/ 89 h 125"/>
                <a:gd name="T50" fmla="*/ 16 w 578"/>
                <a:gd name="T51" fmla="*/ 102 h 125"/>
                <a:gd name="T52" fmla="*/ 27 w 578"/>
                <a:gd name="T53" fmla="*/ 111 h 125"/>
                <a:gd name="T54" fmla="*/ 41 w 578"/>
                <a:gd name="T55" fmla="*/ 119 h 125"/>
                <a:gd name="T56" fmla="*/ 56 w 578"/>
                <a:gd name="T57" fmla="*/ 124 h 125"/>
                <a:gd name="T58" fmla="*/ 73 w 578"/>
                <a:gd name="T59" fmla="*/ 125 h 125"/>
                <a:gd name="T60" fmla="*/ 505 w 578"/>
                <a:gd name="T61" fmla="*/ 125 h 12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8"/>
                <a:gd name="T94" fmla="*/ 0 h 125"/>
                <a:gd name="T95" fmla="*/ 578 w 578"/>
                <a:gd name="T96" fmla="*/ 125 h 12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8" h="125">
                  <a:moveTo>
                    <a:pt x="505" y="125"/>
                  </a:moveTo>
                  <a:lnTo>
                    <a:pt x="521" y="124"/>
                  </a:lnTo>
                  <a:lnTo>
                    <a:pt x="536" y="119"/>
                  </a:lnTo>
                  <a:lnTo>
                    <a:pt x="550" y="111"/>
                  </a:lnTo>
                  <a:lnTo>
                    <a:pt x="562" y="102"/>
                  </a:lnTo>
                  <a:lnTo>
                    <a:pt x="570" y="89"/>
                  </a:lnTo>
                  <a:lnTo>
                    <a:pt x="575" y="77"/>
                  </a:lnTo>
                  <a:lnTo>
                    <a:pt x="578" y="62"/>
                  </a:lnTo>
                  <a:lnTo>
                    <a:pt x="575" y="49"/>
                  </a:lnTo>
                  <a:lnTo>
                    <a:pt x="570" y="36"/>
                  </a:lnTo>
                  <a:lnTo>
                    <a:pt x="562" y="24"/>
                  </a:lnTo>
                  <a:lnTo>
                    <a:pt x="550" y="14"/>
                  </a:lnTo>
                  <a:lnTo>
                    <a:pt x="536" y="7"/>
                  </a:lnTo>
                  <a:lnTo>
                    <a:pt x="521" y="2"/>
                  </a:lnTo>
                  <a:lnTo>
                    <a:pt x="505" y="0"/>
                  </a:lnTo>
                  <a:lnTo>
                    <a:pt x="73" y="0"/>
                  </a:lnTo>
                  <a:lnTo>
                    <a:pt x="56" y="2"/>
                  </a:lnTo>
                  <a:lnTo>
                    <a:pt x="41" y="7"/>
                  </a:lnTo>
                  <a:lnTo>
                    <a:pt x="27" y="14"/>
                  </a:lnTo>
                  <a:lnTo>
                    <a:pt x="16" y="24"/>
                  </a:lnTo>
                  <a:lnTo>
                    <a:pt x="7" y="36"/>
                  </a:lnTo>
                  <a:lnTo>
                    <a:pt x="2" y="49"/>
                  </a:lnTo>
                  <a:lnTo>
                    <a:pt x="0" y="62"/>
                  </a:lnTo>
                  <a:lnTo>
                    <a:pt x="2" y="77"/>
                  </a:lnTo>
                  <a:lnTo>
                    <a:pt x="7" y="89"/>
                  </a:lnTo>
                  <a:lnTo>
                    <a:pt x="16" y="102"/>
                  </a:lnTo>
                  <a:lnTo>
                    <a:pt x="27" y="111"/>
                  </a:lnTo>
                  <a:lnTo>
                    <a:pt x="41" y="119"/>
                  </a:lnTo>
                  <a:lnTo>
                    <a:pt x="56" y="124"/>
                  </a:lnTo>
                  <a:lnTo>
                    <a:pt x="73" y="125"/>
                  </a:lnTo>
                  <a:lnTo>
                    <a:pt x="505" y="125"/>
                  </a:lnTo>
                  <a:close/>
                </a:path>
              </a:pathLst>
            </a:custGeom>
            <a:solidFill>
              <a:srgbClr val="FFFF97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16" name="Rectangle 138"/>
            <p:cNvSpPr>
              <a:spLocks noChangeArrowheads="1"/>
            </p:cNvSpPr>
            <p:nvPr/>
          </p:nvSpPr>
          <p:spPr bwMode="auto">
            <a:xfrm>
              <a:off x="720" y="1669"/>
              <a:ext cx="426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17" name="Line 139"/>
            <p:cNvSpPr>
              <a:spLocks noChangeShapeType="1"/>
            </p:cNvSpPr>
            <p:nvPr/>
          </p:nvSpPr>
          <p:spPr bwMode="auto">
            <a:xfrm>
              <a:off x="135" y="2060"/>
              <a:ext cx="1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18" name="Freeform 140"/>
            <p:cNvSpPr>
              <a:spLocks/>
            </p:cNvSpPr>
            <p:nvPr/>
          </p:nvSpPr>
          <p:spPr bwMode="auto">
            <a:xfrm>
              <a:off x="1328" y="2399"/>
              <a:ext cx="1155" cy="226"/>
            </a:xfrm>
            <a:custGeom>
              <a:avLst/>
              <a:gdLst>
                <a:gd name="T0" fmla="*/ 1023 w 1155"/>
                <a:gd name="T1" fmla="*/ 226 h 226"/>
                <a:gd name="T2" fmla="*/ 1046 w 1155"/>
                <a:gd name="T3" fmla="*/ 225 h 226"/>
                <a:gd name="T4" fmla="*/ 1068 w 1155"/>
                <a:gd name="T5" fmla="*/ 219 h 226"/>
                <a:gd name="T6" fmla="*/ 1088 w 1155"/>
                <a:gd name="T7" fmla="*/ 211 h 226"/>
                <a:gd name="T8" fmla="*/ 1107 w 1155"/>
                <a:gd name="T9" fmla="*/ 200 h 226"/>
                <a:gd name="T10" fmla="*/ 1124 w 1155"/>
                <a:gd name="T11" fmla="*/ 185 h 226"/>
                <a:gd name="T12" fmla="*/ 1137 w 1155"/>
                <a:gd name="T13" fmla="*/ 169 h 226"/>
                <a:gd name="T14" fmla="*/ 1146 w 1155"/>
                <a:gd name="T15" fmla="*/ 152 h 226"/>
                <a:gd name="T16" fmla="*/ 1152 w 1155"/>
                <a:gd name="T17" fmla="*/ 133 h 226"/>
                <a:gd name="T18" fmla="*/ 1155 w 1155"/>
                <a:gd name="T19" fmla="*/ 113 h 226"/>
                <a:gd name="T20" fmla="*/ 1155 w 1155"/>
                <a:gd name="T21" fmla="*/ 113 h 226"/>
                <a:gd name="T22" fmla="*/ 1152 w 1155"/>
                <a:gd name="T23" fmla="*/ 94 h 226"/>
                <a:gd name="T24" fmla="*/ 1146 w 1155"/>
                <a:gd name="T25" fmla="*/ 74 h 226"/>
                <a:gd name="T26" fmla="*/ 1137 w 1155"/>
                <a:gd name="T27" fmla="*/ 56 h 226"/>
                <a:gd name="T28" fmla="*/ 1124 w 1155"/>
                <a:gd name="T29" fmla="*/ 40 h 226"/>
                <a:gd name="T30" fmla="*/ 1107 w 1155"/>
                <a:gd name="T31" fmla="*/ 27 h 226"/>
                <a:gd name="T32" fmla="*/ 1088 w 1155"/>
                <a:gd name="T33" fmla="*/ 15 h 226"/>
                <a:gd name="T34" fmla="*/ 1068 w 1155"/>
                <a:gd name="T35" fmla="*/ 7 h 226"/>
                <a:gd name="T36" fmla="*/ 1046 w 1155"/>
                <a:gd name="T37" fmla="*/ 2 h 226"/>
                <a:gd name="T38" fmla="*/ 1023 w 1155"/>
                <a:gd name="T39" fmla="*/ 0 h 226"/>
                <a:gd name="T40" fmla="*/ 131 w 1155"/>
                <a:gd name="T41" fmla="*/ 0 h 226"/>
                <a:gd name="T42" fmla="*/ 108 w 1155"/>
                <a:gd name="T43" fmla="*/ 2 h 226"/>
                <a:gd name="T44" fmla="*/ 87 w 1155"/>
                <a:gd name="T45" fmla="*/ 7 h 226"/>
                <a:gd name="T46" fmla="*/ 66 w 1155"/>
                <a:gd name="T47" fmla="*/ 15 h 226"/>
                <a:gd name="T48" fmla="*/ 47 w 1155"/>
                <a:gd name="T49" fmla="*/ 27 h 226"/>
                <a:gd name="T50" fmla="*/ 30 w 1155"/>
                <a:gd name="T51" fmla="*/ 40 h 226"/>
                <a:gd name="T52" fmla="*/ 18 w 1155"/>
                <a:gd name="T53" fmla="*/ 56 h 226"/>
                <a:gd name="T54" fmla="*/ 8 w 1155"/>
                <a:gd name="T55" fmla="*/ 74 h 226"/>
                <a:gd name="T56" fmla="*/ 3 w 1155"/>
                <a:gd name="T57" fmla="*/ 94 h 226"/>
                <a:gd name="T58" fmla="*/ 0 w 1155"/>
                <a:gd name="T59" fmla="*/ 113 h 226"/>
                <a:gd name="T60" fmla="*/ 0 w 1155"/>
                <a:gd name="T61" fmla="*/ 113 h 226"/>
                <a:gd name="T62" fmla="*/ 3 w 1155"/>
                <a:gd name="T63" fmla="*/ 133 h 226"/>
                <a:gd name="T64" fmla="*/ 8 w 1155"/>
                <a:gd name="T65" fmla="*/ 152 h 226"/>
                <a:gd name="T66" fmla="*/ 18 w 1155"/>
                <a:gd name="T67" fmla="*/ 169 h 226"/>
                <a:gd name="T68" fmla="*/ 30 w 1155"/>
                <a:gd name="T69" fmla="*/ 185 h 226"/>
                <a:gd name="T70" fmla="*/ 47 w 1155"/>
                <a:gd name="T71" fmla="*/ 200 h 226"/>
                <a:gd name="T72" fmla="*/ 66 w 1155"/>
                <a:gd name="T73" fmla="*/ 211 h 226"/>
                <a:gd name="T74" fmla="*/ 87 w 1155"/>
                <a:gd name="T75" fmla="*/ 219 h 226"/>
                <a:gd name="T76" fmla="*/ 108 w 1155"/>
                <a:gd name="T77" fmla="*/ 225 h 226"/>
                <a:gd name="T78" fmla="*/ 131 w 1155"/>
                <a:gd name="T79" fmla="*/ 226 h 226"/>
                <a:gd name="T80" fmla="*/ 1023 w 1155"/>
                <a:gd name="T81" fmla="*/ 226 h 2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155"/>
                <a:gd name="T124" fmla="*/ 0 h 226"/>
                <a:gd name="T125" fmla="*/ 1155 w 1155"/>
                <a:gd name="T126" fmla="*/ 226 h 2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155" h="226">
                  <a:moveTo>
                    <a:pt x="1023" y="226"/>
                  </a:moveTo>
                  <a:lnTo>
                    <a:pt x="1046" y="225"/>
                  </a:lnTo>
                  <a:lnTo>
                    <a:pt x="1068" y="219"/>
                  </a:lnTo>
                  <a:lnTo>
                    <a:pt x="1088" y="211"/>
                  </a:lnTo>
                  <a:lnTo>
                    <a:pt x="1107" y="200"/>
                  </a:lnTo>
                  <a:lnTo>
                    <a:pt x="1124" y="185"/>
                  </a:lnTo>
                  <a:lnTo>
                    <a:pt x="1137" y="169"/>
                  </a:lnTo>
                  <a:lnTo>
                    <a:pt x="1146" y="152"/>
                  </a:lnTo>
                  <a:lnTo>
                    <a:pt x="1152" y="133"/>
                  </a:lnTo>
                  <a:lnTo>
                    <a:pt x="1155" y="113"/>
                  </a:lnTo>
                  <a:lnTo>
                    <a:pt x="1152" y="94"/>
                  </a:lnTo>
                  <a:lnTo>
                    <a:pt x="1146" y="74"/>
                  </a:lnTo>
                  <a:lnTo>
                    <a:pt x="1137" y="56"/>
                  </a:lnTo>
                  <a:lnTo>
                    <a:pt x="1124" y="40"/>
                  </a:lnTo>
                  <a:lnTo>
                    <a:pt x="1107" y="27"/>
                  </a:lnTo>
                  <a:lnTo>
                    <a:pt x="1088" y="15"/>
                  </a:lnTo>
                  <a:lnTo>
                    <a:pt x="1068" y="7"/>
                  </a:lnTo>
                  <a:lnTo>
                    <a:pt x="1046" y="2"/>
                  </a:lnTo>
                  <a:lnTo>
                    <a:pt x="1023" y="0"/>
                  </a:lnTo>
                  <a:lnTo>
                    <a:pt x="131" y="0"/>
                  </a:lnTo>
                  <a:lnTo>
                    <a:pt x="108" y="2"/>
                  </a:lnTo>
                  <a:lnTo>
                    <a:pt x="87" y="7"/>
                  </a:lnTo>
                  <a:lnTo>
                    <a:pt x="66" y="15"/>
                  </a:lnTo>
                  <a:lnTo>
                    <a:pt x="47" y="27"/>
                  </a:lnTo>
                  <a:lnTo>
                    <a:pt x="30" y="40"/>
                  </a:lnTo>
                  <a:lnTo>
                    <a:pt x="18" y="56"/>
                  </a:lnTo>
                  <a:lnTo>
                    <a:pt x="8" y="74"/>
                  </a:lnTo>
                  <a:lnTo>
                    <a:pt x="3" y="94"/>
                  </a:lnTo>
                  <a:lnTo>
                    <a:pt x="0" y="113"/>
                  </a:lnTo>
                  <a:lnTo>
                    <a:pt x="3" y="133"/>
                  </a:lnTo>
                  <a:lnTo>
                    <a:pt x="8" y="152"/>
                  </a:lnTo>
                  <a:lnTo>
                    <a:pt x="18" y="169"/>
                  </a:lnTo>
                  <a:lnTo>
                    <a:pt x="30" y="185"/>
                  </a:lnTo>
                  <a:lnTo>
                    <a:pt x="47" y="200"/>
                  </a:lnTo>
                  <a:lnTo>
                    <a:pt x="66" y="211"/>
                  </a:lnTo>
                  <a:lnTo>
                    <a:pt x="87" y="219"/>
                  </a:lnTo>
                  <a:lnTo>
                    <a:pt x="108" y="225"/>
                  </a:lnTo>
                  <a:lnTo>
                    <a:pt x="131" y="226"/>
                  </a:lnTo>
                  <a:lnTo>
                    <a:pt x="1023" y="226"/>
                  </a:lnTo>
                  <a:close/>
                </a:path>
              </a:pathLst>
            </a:custGeom>
            <a:solidFill>
              <a:srgbClr val="FFFF97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19" name="Rectangle 141"/>
            <p:cNvSpPr>
              <a:spLocks noChangeArrowheads="1"/>
            </p:cNvSpPr>
            <p:nvPr/>
          </p:nvSpPr>
          <p:spPr bwMode="auto">
            <a:xfrm>
              <a:off x="1789" y="2426"/>
              <a:ext cx="30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i="0">
                  <a:solidFill>
                    <a:srgbClr val="000000"/>
                  </a:solidFill>
                  <a:ea typeface="宋体" pitchFamily="2" charset="-122"/>
                </a:rPr>
                <a:t>POA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20" name="Rectangle 142"/>
            <p:cNvSpPr>
              <a:spLocks noChangeArrowheads="1"/>
            </p:cNvSpPr>
            <p:nvPr/>
          </p:nvSpPr>
          <p:spPr bwMode="auto">
            <a:xfrm>
              <a:off x="717" y="2115"/>
              <a:ext cx="77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i="0">
                  <a:solidFill>
                    <a:srgbClr val="000000"/>
                  </a:solidFill>
                  <a:ea typeface="宋体" pitchFamily="2" charset="-122"/>
                </a:rPr>
                <a:t>EnterpriseComponent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21" name="Rectangle 143"/>
            <p:cNvSpPr>
              <a:spLocks noChangeArrowheads="1"/>
            </p:cNvSpPr>
            <p:nvPr/>
          </p:nvSpPr>
          <p:spPr bwMode="auto">
            <a:xfrm>
              <a:off x="1701" y="1547"/>
              <a:ext cx="367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i="0">
                  <a:solidFill>
                    <a:srgbClr val="000000"/>
                  </a:solidFill>
                  <a:ea typeface="宋体" pitchFamily="2" charset="-122"/>
                </a:rPr>
                <a:t>CCMContext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22" name="Rectangle 144"/>
            <p:cNvSpPr>
              <a:spLocks noChangeArrowheads="1"/>
            </p:cNvSpPr>
            <p:nvPr/>
          </p:nvSpPr>
          <p:spPr bwMode="auto">
            <a:xfrm>
              <a:off x="196" y="702"/>
              <a:ext cx="2361" cy="1966"/>
            </a:xfrm>
            <a:prstGeom prst="rect">
              <a:avLst/>
            </a:prstGeom>
            <a:solidFill>
              <a:srgbClr val="FFCC66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23" name="Rectangle 145"/>
            <p:cNvSpPr>
              <a:spLocks noChangeArrowheads="1"/>
            </p:cNvSpPr>
            <p:nvPr/>
          </p:nvSpPr>
          <p:spPr bwMode="auto">
            <a:xfrm>
              <a:off x="300" y="2503"/>
              <a:ext cx="484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i="0">
                  <a:solidFill>
                    <a:srgbClr val="000000"/>
                  </a:solidFill>
                  <a:ea typeface="宋体" pitchFamily="2" charset="-122"/>
                </a:rPr>
                <a:t>Container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24" name="Rectangle 146"/>
            <p:cNvSpPr>
              <a:spLocks noChangeArrowheads="1"/>
            </p:cNvSpPr>
            <p:nvPr/>
          </p:nvSpPr>
          <p:spPr bwMode="auto">
            <a:xfrm>
              <a:off x="244" y="769"/>
              <a:ext cx="2273" cy="1605"/>
            </a:xfrm>
            <a:prstGeom prst="rect">
              <a:avLst/>
            </a:prstGeom>
            <a:solidFill>
              <a:srgbClr val="EAEAEA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25" name="Rectangle 147"/>
            <p:cNvSpPr>
              <a:spLocks noChangeArrowheads="1"/>
            </p:cNvSpPr>
            <p:nvPr/>
          </p:nvSpPr>
          <p:spPr bwMode="auto">
            <a:xfrm>
              <a:off x="1218" y="2209"/>
              <a:ext cx="385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i="0">
                  <a:solidFill>
                    <a:srgbClr val="000000"/>
                  </a:solidFill>
                  <a:ea typeface="宋体" pitchFamily="2" charset="-122"/>
                </a:rPr>
                <a:t>Servant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26" name="Freeform 148"/>
            <p:cNvSpPr>
              <a:spLocks/>
            </p:cNvSpPr>
            <p:nvPr/>
          </p:nvSpPr>
          <p:spPr bwMode="auto">
            <a:xfrm>
              <a:off x="2648" y="1186"/>
              <a:ext cx="69" cy="116"/>
            </a:xfrm>
            <a:custGeom>
              <a:avLst/>
              <a:gdLst>
                <a:gd name="T0" fmla="*/ 69 w 69"/>
                <a:gd name="T1" fmla="*/ 104 h 116"/>
                <a:gd name="T2" fmla="*/ 69 w 69"/>
                <a:gd name="T3" fmla="*/ 99 h 116"/>
                <a:gd name="T4" fmla="*/ 68 w 69"/>
                <a:gd name="T5" fmla="*/ 94 h 116"/>
                <a:gd name="T6" fmla="*/ 64 w 69"/>
                <a:gd name="T7" fmla="*/ 90 h 116"/>
                <a:gd name="T8" fmla="*/ 60 w 69"/>
                <a:gd name="T9" fmla="*/ 88 h 116"/>
                <a:gd name="T10" fmla="*/ 49 w 69"/>
                <a:gd name="T11" fmla="*/ 84 h 116"/>
                <a:gd name="T12" fmla="*/ 40 w 69"/>
                <a:gd name="T13" fmla="*/ 77 h 116"/>
                <a:gd name="T14" fmla="*/ 36 w 69"/>
                <a:gd name="T15" fmla="*/ 68 h 116"/>
                <a:gd name="T16" fmla="*/ 33 w 69"/>
                <a:gd name="T17" fmla="*/ 58 h 116"/>
                <a:gd name="T18" fmla="*/ 36 w 69"/>
                <a:gd name="T19" fmla="*/ 48 h 116"/>
                <a:gd name="T20" fmla="*/ 40 w 69"/>
                <a:gd name="T21" fmla="*/ 39 h 116"/>
                <a:gd name="T22" fmla="*/ 49 w 69"/>
                <a:gd name="T23" fmla="*/ 33 h 116"/>
                <a:gd name="T24" fmla="*/ 60 w 69"/>
                <a:gd name="T25" fmla="*/ 28 h 116"/>
                <a:gd name="T26" fmla="*/ 64 w 69"/>
                <a:gd name="T27" fmla="*/ 26 h 116"/>
                <a:gd name="T28" fmla="*/ 68 w 69"/>
                <a:gd name="T29" fmla="*/ 22 h 116"/>
                <a:gd name="T30" fmla="*/ 69 w 69"/>
                <a:gd name="T31" fmla="*/ 17 h 116"/>
                <a:gd name="T32" fmla="*/ 69 w 69"/>
                <a:gd name="T33" fmla="*/ 12 h 116"/>
                <a:gd name="T34" fmla="*/ 68 w 69"/>
                <a:gd name="T35" fmla="*/ 7 h 116"/>
                <a:gd name="T36" fmla="*/ 64 w 69"/>
                <a:gd name="T37" fmla="*/ 3 h 116"/>
                <a:gd name="T38" fmla="*/ 59 w 69"/>
                <a:gd name="T39" fmla="*/ 0 h 116"/>
                <a:gd name="T40" fmla="*/ 53 w 69"/>
                <a:gd name="T41" fmla="*/ 0 h 116"/>
                <a:gd name="T42" fmla="*/ 39 w 69"/>
                <a:gd name="T43" fmla="*/ 5 h 116"/>
                <a:gd name="T44" fmla="*/ 26 w 69"/>
                <a:gd name="T45" fmla="*/ 12 h 116"/>
                <a:gd name="T46" fmla="*/ 16 w 69"/>
                <a:gd name="T47" fmla="*/ 21 h 116"/>
                <a:gd name="T48" fmla="*/ 7 w 69"/>
                <a:gd name="T49" fmla="*/ 33 h 116"/>
                <a:gd name="T50" fmla="*/ 2 w 69"/>
                <a:gd name="T51" fmla="*/ 45 h 116"/>
                <a:gd name="T52" fmla="*/ 0 w 69"/>
                <a:gd name="T53" fmla="*/ 58 h 116"/>
                <a:gd name="T54" fmla="*/ 2 w 69"/>
                <a:gd name="T55" fmla="*/ 71 h 116"/>
                <a:gd name="T56" fmla="*/ 7 w 69"/>
                <a:gd name="T57" fmla="*/ 83 h 116"/>
                <a:gd name="T58" fmla="*/ 16 w 69"/>
                <a:gd name="T59" fmla="*/ 95 h 116"/>
                <a:gd name="T60" fmla="*/ 26 w 69"/>
                <a:gd name="T61" fmla="*/ 104 h 116"/>
                <a:gd name="T62" fmla="*/ 39 w 69"/>
                <a:gd name="T63" fmla="*/ 111 h 116"/>
                <a:gd name="T64" fmla="*/ 53 w 69"/>
                <a:gd name="T65" fmla="*/ 116 h 116"/>
                <a:gd name="T66" fmla="*/ 59 w 69"/>
                <a:gd name="T67" fmla="*/ 116 h 116"/>
                <a:gd name="T68" fmla="*/ 64 w 69"/>
                <a:gd name="T69" fmla="*/ 114 h 116"/>
                <a:gd name="T70" fmla="*/ 68 w 69"/>
                <a:gd name="T71" fmla="*/ 110 h 116"/>
                <a:gd name="T72" fmla="*/ 69 w 69"/>
                <a:gd name="T73" fmla="*/ 104 h 11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9"/>
                <a:gd name="T112" fmla="*/ 0 h 116"/>
                <a:gd name="T113" fmla="*/ 69 w 69"/>
                <a:gd name="T114" fmla="*/ 116 h 11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9" h="116">
                  <a:moveTo>
                    <a:pt x="69" y="104"/>
                  </a:moveTo>
                  <a:lnTo>
                    <a:pt x="69" y="99"/>
                  </a:lnTo>
                  <a:lnTo>
                    <a:pt x="68" y="94"/>
                  </a:lnTo>
                  <a:lnTo>
                    <a:pt x="64" y="90"/>
                  </a:lnTo>
                  <a:lnTo>
                    <a:pt x="60" y="88"/>
                  </a:lnTo>
                  <a:lnTo>
                    <a:pt x="49" y="84"/>
                  </a:lnTo>
                  <a:lnTo>
                    <a:pt x="40" y="77"/>
                  </a:lnTo>
                  <a:lnTo>
                    <a:pt x="36" y="68"/>
                  </a:lnTo>
                  <a:lnTo>
                    <a:pt x="33" y="58"/>
                  </a:lnTo>
                  <a:lnTo>
                    <a:pt x="36" y="48"/>
                  </a:lnTo>
                  <a:lnTo>
                    <a:pt x="40" y="39"/>
                  </a:lnTo>
                  <a:lnTo>
                    <a:pt x="49" y="33"/>
                  </a:lnTo>
                  <a:lnTo>
                    <a:pt x="60" y="28"/>
                  </a:lnTo>
                  <a:lnTo>
                    <a:pt x="64" y="26"/>
                  </a:lnTo>
                  <a:lnTo>
                    <a:pt x="68" y="22"/>
                  </a:lnTo>
                  <a:lnTo>
                    <a:pt x="69" y="17"/>
                  </a:lnTo>
                  <a:lnTo>
                    <a:pt x="69" y="12"/>
                  </a:lnTo>
                  <a:lnTo>
                    <a:pt x="68" y="7"/>
                  </a:lnTo>
                  <a:lnTo>
                    <a:pt x="64" y="3"/>
                  </a:lnTo>
                  <a:lnTo>
                    <a:pt x="59" y="0"/>
                  </a:lnTo>
                  <a:lnTo>
                    <a:pt x="53" y="0"/>
                  </a:lnTo>
                  <a:lnTo>
                    <a:pt x="39" y="5"/>
                  </a:lnTo>
                  <a:lnTo>
                    <a:pt x="26" y="12"/>
                  </a:lnTo>
                  <a:lnTo>
                    <a:pt x="16" y="21"/>
                  </a:lnTo>
                  <a:lnTo>
                    <a:pt x="7" y="33"/>
                  </a:lnTo>
                  <a:lnTo>
                    <a:pt x="2" y="45"/>
                  </a:lnTo>
                  <a:lnTo>
                    <a:pt x="0" y="58"/>
                  </a:lnTo>
                  <a:lnTo>
                    <a:pt x="2" y="71"/>
                  </a:lnTo>
                  <a:lnTo>
                    <a:pt x="7" y="83"/>
                  </a:lnTo>
                  <a:lnTo>
                    <a:pt x="16" y="95"/>
                  </a:lnTo>
                  <a:lnTo>
                    <a:pt x="26" y="104"/>
                  </a:lnTo>
                  <a:lnTo>
                    <a:pt x="39" y="111"/>
                  </a:lnTo>
                  <a:lnTo>
                    <a:pt x="53" y="116"/>
                  </a:lnTo>
                  <a:lnTo>
                    <a:pt x="59" y="116"/>
                  </a:lnTo>
                  <a:lnTo>
                    <a:pt x="64" y="114"/>
                  </a:lnTo>
                  <a:lnTo>
                    <a:pt x="68" y="110"/>
                  </a:lnTo>
                  <a:lnTo>
                    <a:pt x="69" y="104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27" name="Freeform 149"/>
            <p:cNvSpPr>
              <a:spLocks/>
            </p:cNvSpPr>
            <p:nvPr/>
          </p:nvSpPr>
          <p:spPr bwMode="auto">
            <a:xfrm>
              <a:off x="13" y="945"/>
              <a:ext cx="66" cy="56"/>
            </a:xfrm>
            <a:custGeom>
              <a:avLst/>
              <a:gdLst>
                <a:gd name="T0" fmla="*/ 0 w 66"/>
                <a:gd name="T1" fmla="*/ 28 h 56"/>
                <a:gd name="T2" fmla="*/ 1 w 66"/>
                <a:gd name="T3" fmla="*/ 18 h 56"/>
                <a:gd name="T4" fmla="*/ 8 w 66"/>
                <a:gd name="T5" fmla="*/ 10 h 56"/>
                <a:gd name="T6" fmla="*/ 16 w 66"/>
                <a:gd name="T7" fmla="*/ 4 h 56"/>
                <a:gd name="T8" fmla="*/ 27 w 66"/>
                <a:gd name="T9" fmla="*/ 0 h 56"/>
                <a:gd name="T10" fmla="*/ 38 w 66"/>
                <a:gd name="T11" fmla="*/ 0 h 56"/>
                <a:gd name="T12" fmla="*/ 49 w 66"/>
                <a:gd name="T13" fmla="*/ 4 h 56"/>
                <a:gd name="T14" fmla="*/ 58 w 66"/>
                <a:gd name="T15" fmla="*/ 10 h 56"/>
                <a:gd name="T16" fmla="*/ 64 w 66"/>
                <a:gd name="T17" fmla="*/ 18 h 56"/>
                <a:gd name="T18" fmla="*/ 66 w 66"/>
                <a:gd name="T19" fmla="*/ 28 h 56"/>
                <a:gd name="T20" fmla="*/ 64 w 66"/>
                <a:gd name="T21" fmla="*/ 37 h 56"/>
                <a:gd name="T22" fmla="*/ 58 w 66"/>
                <a:gd name="T23" fmla="*/ 46 h 56"/>
                <a:gd name="T24" fmla="*/ 49 w 66"/>
                <a:gd name="T25" fmla="*/ 53 h 56"/>
                <a:gd name="T26" fmla="*/ 38 w 66"/>
                <a:gd name="T27" fmla="*/ 56 h 56"/>
                <a:gd name="T28" fmla="*/ 27 w 66"/>
                <a:gd name="T29" fmla="*/ 56 h 56"/>
                <a:gd name="T30" fmla="*/ 16 w 66"/>
                <a:gd name="T31" fmla="*/ 53 h 56"/>
                <a:gd name="T32" fmla="*/ 8 w 66"/>
                <a:gd name="T33" fmla="*/ 46 h 56"/>
                <a:gd name="T34" fmla="*/ 1 w 66"/>
                <a:gd name="T35" fmla="*/ 37 h 56"/>
                <a:gd name="T36" fmla="*/ 0 w 66"/>
                <a:gd name="T37" fmla="*/ 28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6"/>
                <a:gd name="T58" fmla="*/ 0 h 56"/>
                <a:gd name="T59" fmla="*/ 66 w 66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6" h="56">
                  <a:moveTo>
                    <a:pt x="0" y="28"/>
                  </a:moveTo>
                  <a:lnTo>
                    <a:pt x="1" y="18"/>
                  </a:lnTo>
                  <a:lnTo>
                    <a:pt x="8" y="10"/>
                  </a:lnTo>
                  <a:lnTo>
                    <a:pt x="16" y="4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49" y="4"/>
                  </a:lnTo>
                  <a:lnTo>
                    <a:pt x="58" y="10"/>
                  </a:lnTo>
                  <a:lnTo>
                    <a:pt x="64" y="18"/>
                  </a:lnTo>
                  <a:lnTo>
                    <a:pt x="66" y="28"/>
                  </a:lnTo>
                  <a:lnTo>
                    <a:pt x="64" y="37"/>
                  </a:lnTo>
                  <a:lnTo>
                    <a:pt x="58" y="46"/>
                  </a:lnTo>
                  <a:lnTo>
                    <a:pt x="49" y="53"/>
                  </a:lnTo>
                  <a:lnTo>
                    <a:pt x="38" y="56"/>
                  </a:lnTo>
                  <a:lnTo>
                    <a:pt x="27" y="56"/>
                  </a:lnTo>
                  <a:lnTo>
                    <a:pt x="16" y="53"/>
                  </a:lnTo>
                  <a:lnTo>
                    <a:pt x="8" y="46"/>
                  </a:lnTo>
                  <a:lnTo>
                    <a:pt x="1" y="37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28" name="Freeform 150"/>
            <p:cNvSpPr>
              <a:spLocks/>
            </p:cNvSpPr>
            <p:nvPr/>
          </p:nvSpPr>
          <p:spPr bwMode="auto">
            <a:xfrm>
              <a:off x="20" y="1560"/>
              <a:ext cx="104" cy="91"/>
            </a:xfrm>
            <a:custGeom>
              <a:avLst/>
              <a:gdLst>
                <a:gd name="T0" fmla="*/ 78 w 104"/>
                <a:gd name="T1" fmla="*/ 0 h 91"/>
                <a:gd name="T2" fmla="*/ 104 w 104"/>
                <a:gd name="T3" fmla="*/ 46 h 91"/>
                <a:gd name="T4" fmla="*/ 78 w 104"/>
                <a:gd name="T5" fmla="*/ 91 h 91"/>
                <a:gd name="T6" fmla="*/ 0 w 104"/>
                <a:gd name="T7" fmla="*/ 91 h 91"/>
                <a:gd name="T8" fmla="*/ 26 w 104"/>
                <a:gd name="T9" fmla="*/ 46 h 91"/>
                <a:gd name="T10" fmla="*/ 0 w 104"/>
                <a:gd name="T11" fmla="*/ 0 h 91"/>
                <a:gd name="T12" fmla="*/ 78 w 104"/>
                <a:gd name="T13" fmla="*/ 0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4"/>
                <a:gd name="T22" fmla="*/ 0 h 91"/>
                <a:gd name="T23" fmla="*/ 104 w 104"/>
                <a:gd name="T24" fmla="*/ 91 h 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4" h="91">
                  <a:moveTo>
                    <a:pt x="78" y="0"/>
                  </a:moveTo>
                  <a:lnTo>
                    <a:pt x="104" y="46"/>
                  </a:lnTo>
                  <a:lnTo>
                    <a:pt x="78" y="91"/>
                  </a:lnTo>
                  <a:lnTo>
                    <a:pt x="0" y="91"/>
                  </a:lnTo>
                  <a:lnTo>
                    <a:pt x="26" y="46"/>
                  </a:lnTo>
                  <a:lnTo>
                    <a:pt x="0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B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29" name="Freeform 151"/>
            <p:cNvSpPr>
              <a:spLocks/>
            </p:cNvSpPr>
            <p:nvPr/>
          </p:nvSpPr>
          <p:spPr bwMode="auto">
            <a:xfrm>
              <a:off x="2648" y="1696"/>
              <a:ext cx="106" cy="91"/>
            </a:xfrm>
            <a:custGeom>
              <a:avLst/>
              <a:gdLst>
                <a:gd name="T0" fmla="*/ 0 w 106"/>
                <a:gd name="T1" fmla="*/ 0 h 91"/>
                <a:gd name="T2" fmla="*/ 0 w 106"/>
                <a:gd name="T3" fmla="*/ 91 h 91"/>
                <a:gd name="T4" fmla="*/ 79 w 106"/>
                <a:gd name="T5" fmla="*/ 91 h 91"/>
                <a:gd name="T6" fmla="*/ 106 w 106"/>
                <a:gd name="T7" fmla="*/ 46 h 91"/>
                <a:gd name="T8" fmla="*/ 79 w 106"/>
                <a:gd name="T9" fmla="*/ 0 h 91"/>
                <a:gd name="T10" fmla="*/ 0 w 106"/>
                <a:gd name="T11" fmla="*/ 0 h 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91"/>
                <a:gd name="T20" fmla="*/ 106 w 106"/>
                <a:gd name="T21" fmla="*/ 91 h 9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91">
                  <a:moveTo>
                    <a:pt x="0" y="0"/>
                  </a:moveTo>
                  <a:lnTo>
                    <a:pt x="0" y="91"/>
                  </a:lnTo>
                  <a:lnTo>
                    <a:pt x="79" y="91"/>
                  </a:lnTo>
                  <a:lnTo>
                    <a:pt x="106" y="46"/>
                  </a:lnTo>
                  <a:lnTo>
                    <a:pt x="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30" name="Rectangle 152"/>
            <p:cNvSpPr>
              <a:spLocks noChangeArrowheads="1"/>
            </p:cNvSpPr>
            <p:nvPr/>
          </p:nvSpPr>
          <p:spPr bwMode="auto">
            <a:xfrm>
              <a:off x="26" y="2035"/>
              <a:ext cx="105" cy="45"/>
            </a:xfrm>
            <a:prstGeom prst="rect">
              <a:avLst/>
            </a:prstGeom>
            <a:solidFill>
              <a:srgbClr val="00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31" name="Rectangle 153"/>
            <p:cNvSpPr>
              <a:spLocks noChangeArrowheads="1"/>
            </p:cNvSpPr>
            <p:nvPr/>
          </p:nvSpPr>
          <p:spPr bwMode="auto">
            <a:xfrm>
              <a:off x="1599" y="815"/>
              <a:ext cx="787" cy="1017"/>
            </a:xfrm>
            <a:prstGeom prst="rect">
              <a:avLst/>
            </a:prstGeom>
            <a:solidFill>
              <a:srgbClr val="FFFF66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32" name="Rectangle 154"/>
            <p:cNvSpPr>
              <a:spLocks noChangeArrowheads="1"/>
            </p:cNvSpPr>
            <p:nvPr/>
          </p:nvSpPr>
          <p:spPr bwMode="auto">
            <a:xfrm>
              <a:off x="1753" y="1148"/>
              <a:ext cx="53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Component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33" name="Rectangle 155"/>
            <p:cNvSpPr>
              <a:spLocks noChangeArrowheads="1"/>
            </p:cNvSpPr>
            <p:nvPr/>
          </p:nvSpPr>
          <p:spPr bwMode="auto">
            <a:xfrm>
              <a:off x="1835" y="1263"/>
              <a:ext cx="368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Specific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34" name="Rectangle 156"/>
            <p:cNvSpPr>
              <a:spLocks noChangeArrowheads="1"/>
            </p:cNvSpPr>
            <p:nvPr/>
          </p:nvSpPr>
          <p:spPr bwMode="auto">
            <a:xfrm>
              <a:off x="1841" y="1377"/>
              <a:ext cx="35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35" name="Rectangle 157"/>
            <p:cNvSpPr>
              <a:spLocks noChangeArrowheads="1"/>
            </p:cNvSpPr>
            <p:nvPr/>
          </p:nvSpPr>
          <p:spPr bwMode="auto">
            <a:xfrm>
              <a:off x="1599" y="1832"/>
              <a:ext cx="787" cy="338"/>
            </a:xfrm>
            <a:prstGeom prst="rect">
              <a:avLst/>
            </a:prstGeom>
            <a:solidFill>
              <a:srgbClr val="FFFF99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36" name="Rectangle 158"/>
            <p:cNvSpPr>
              <a:spLocks noChangeArrowheads="1"/>
            </p:cNvSpPr>
            <p:nvPr/>
          </p:nvSpPr>
          <p:spPr bwMode="auto">
            <a:xfrm>
              <a:off x="1732" y="1941"/>
              <a:ext cx="575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b="1" i="0">
                  <a:solidFill>
                    <a:srgbClr val="000000"/>
                  </a:solidFill>
                  <a:ea typeface="宋体" pitchFamily="2" charset="-122"/>
                </a:rPr>
                <a:t>CCMContext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037" name="Freeform 159"/>
            <p:cNvSpPr>
              <a:spLocks/>
            </p:cNvSpPr>
            <p:nvPr/>
          </p:nvSpPr>
          <p:spPr bwMode="auto">
            <a:xfrm>
              <a:off x="2648" y="1560"/>
              <a:ext cx="106" cy="91"/>
            </a:xfrm>
            <a:custGeom>
              <a:avLst/>
              <a:gdLst>
                <a:gd name="T0" fmla="*/ 0 w 106"/>
                <a:gd name="T1" fmla="*/ 0 h 91"/>
                <a:gd name="T2" fmla="*/ 0 w 106"/>
                <a:gd name="T3" fmla="*/ 91 h 91"/>
                <a:gd name="T4" fmla="*/ 79 w 106"/>
                <a:gd name="T5" fmla="*/ 91 h 91"/>
                <a:gd name="T6" fmla="*/ 106 w 106"/>
                <a:gd name="T7" fmla="*/ 46 h 91"/>
                <a:gd name="T8" fmla="*/ 79 w 106"/>
                <a:gd name="T9" fmla="*/ 0 h 91"/>
                <a:gd name="T10" fmla="*/ 0 w 106"/>
                <a:gd name="T11" fmla="*/ 0 h 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91"/>
                <a:gd name="T20" fmla="*/ 106 w 106"/>
                <a:gd name="T21" fmla="*/ 91 h 9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91">
                  <a:moveTo>
                    <a:pt x="0" y="0"/>
                  </a:moveTo>
                  <a:lnTo>
                    <a:pt x="0" y="91"/>
                  </a:lnTo>
                  <a:lnTo>
                    <a:pt x="79" y="91"/>
                  </a:lnTo>
                  <a:lnTo>
                    <a:pt x="106" y="46"/>
                  </a:lnTo>
                  <a:lnTo>
                    <a:pt x="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38" name="Freeform 160"/>
            <p:cNvSpPr>
              <a:spLocks/>
            </p:cNvSpPr>
            <p:nvPr/>
          </p:nvSpPr>
          <p:spPr bwMode="auto">
            <a:xfrm>
              <a:off x="2648" y="1425"/>
              <a:ext cx="106" cy="90"/>
            </a:xfrm>
            <a:custGeom>
              <a:avLst/>
              <a:gdLst>
                <a:gd name="T0" fmla="*/ 0 w 106"/>
                <a:gd name="T1" fmla="*/ 0 h 90"/>
                <a:gd name="T2" fmla="*/ 0 w 106"/>
                <a:gd name="T3" fmla="*/ 90 h 90"/>
                <a:gd name="T4" fmla="*/ 79 w 106"/>
                <a:gd name="T5" fmla="*/ 90 h 90"/>
                <a:gd name="T6" fmla="*/ 106 w 106"/>
                <a:gd name="T7" fmla="*/ 45 h 90"/>
                <a:gd name="T8" fmla="*/ 79 w 106"/>
                <a:gd name="T9" fmla="*/ 0 h 90"/>
                <a:gd name="T10" fmla="*/ 0 w 106"/>
                <a:gd name="T11" fmla="*/ 0 h 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6"/>
                <a:gd name="T19" fmla="*/ 0 h 90"/>
                <a:gd name="T20" fmla="*/ 106 w 106"/>
                <a:gd name="T21" fmla="*/ 90 h 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6" h="90">
                  <a:moveTo>
                    <a:pt x="0" y="0"/>
                  </a:moveTo>
                  <a:lnTo>
                    <a:pt x="0" y="90"/>
                  </a:lnTo>
                  <a:lnTo>
                    <a:pt x="79" y="90"/>
                  </a:lnTo>
                  <a:lnTo>
                    <a:pt x="106" y="45"/>
                  </a:lnTo>
                  <a:lnTo>
                    <a:pt x="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F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39" name="Freeform 161"/>
            <p:cNvSpPr>
              <a:spLocks/>
            </p:cNvSpPr>
            <p:nvPr/>
          </p:nvSpPr>
          <p:spPr bwMode="auto">
            <a:xfrm>
              <a:off x="2648" y="1048"/>
              <a:ext cx="69" cy="115"/>
            </a:xfrm>
            <a:custGeom>
              <a:avLst/>
              <a:gdLst>
                <a:gd name="T0" fmla="*/ 69 w 69"/>
                <a:gd name="T1" fmla="*/ 105 h 115"/>
                <a:gd name="T2" fmla="*/ 69 w 69"/>
                <a:gd name="T3" fmla="*/ 99 h 115"/>
                <a:gd name="T4" fmla="*/ 68 w 69"/>
                <a:gd name="T5" fmla="*/ 94 h 115"/>
                <a:gd name="T6" fmla="*/ 64 w 69"/>
                <a:gd name="T7" fmla="*/ 90 h 115"/>
                <a:gd name="T8" fmla="*/ 60 w 69"/>
                <a:gd name="T9" fmla="*/ 87 h 115"/>
                <a:gd name="T10" fmla="*/ 49 w 69"/>
                <a:gd name="T11" fmla="*/ 84 h 115"/>
                <a:gd name="T12" fmla="*/ 40 w 69"/>
                <a:gd name="T13" fmla="*/ 77 h 115"/>
                <a:gd name="T14" fmla="*/ 36 w 69"/>
                <a:gd name="T15" fmla="*/ 67 h 115"/>
                <a:gd name="T16" fmla="*/ 33 w 69"/>
                <a:gd name="T17" fmla="*/ 58 h 115"/>
                <a:gd name="T18" fmla="*/ 36 w 69"/>
                <a:gd name="T19" fmla="*/ 48 h 115"/>
                <a:gd name="T20" fmla="*/ 40 w 69"/>
                <a:gd name="T21" fmla="*/ 39 h 115"/>
                <a:gd name="T22" fmla="*/ 49 w 69"/>
                <a:gd name="T23" fmla="*/ 32 h 115"/>
                <a:gd name="T24" fmla="*/ 60 w 69"/>
                <a:gd name="T25" fmla="*/ 28 h 115"/>
                <a:gd name="T26" fmla="*/ 64 w 69"/>
                <a:gd name="T27" fmla="*/ 25 h 115"/>
                <a:gd name="T28" fmla="*/ 68 w 69"/>
                <a:gd name="T29" fmla="*/ 21 h 115"/>
                <a:gd name="T30" fmla="*/ 69 w 69"/>
                <a:gd name="T31" fmla="*/ 17 h 115"/>
                <a:gd name="T32" fmla="*/ 69 w 69"/>
                <a:gd name="T33" fmla="*/ 11 h 115"/>
                <a:gd name="T34" fmla="*/ 68 w 69"/>
                <a:gd name="T35" fmla="*/ 6 h 115"/>
                <a:gd name="T36" fmla="*/ 64 w 69"/>
                <a:gd name="T37" fmla="*/ 2 h 115"/>
                <a:gd name="T38" fmla="*/ 59 w 69"/>
                <a:gd name="T39" fmla="*/ 0 h 115"/>
                <a:gd name="T40" fmla="*/ 53 w 69"/>
                <a:gd name="T41" fmla="*/ 0 h 115"/>
                <a:gd name="T42" fmla="*/ 39 w 69"/>
                <a:gd name="T43" fmla="*/ 4 h 115"/>
                <a:gd name="T44" fmla="*/ 26 w 69"/>
                <a:gd name="T45" fmla="*/ 12 h 115"/>
                <a:gd name="T46" fmla="*/ 16 w 69"/>
                <a:gd name="T47" fmla="*/ 21 h 115"/>
                <a:gd name="T48" fmla="*/ 7 w 69"/>
                <a:gd name="T49" fmla="*/ 32 h 115"/>
                <a:gd name="T50" fmla="*/ 2 w 69"/>
                <a:gd name="T51" fmla="*/ 44 h 115"/>
                <a:gd name="T52" fmla="*/ 0 w 69"/>
                <a:gd name="T53" fmla="*/ 58 h 115"/>
                <a:gd name="T54" fmla="*/ 2 w 69"/>
                <a:gd name="T55" fmla="*/ 71 h 115"/>
                <a:gd name="T56" fmla="*/ 7 w 69"/>
                <a:gd name="T57" fmla="*/ 84 h 115"/>
                <a:gd name="T58" fmla="*/ 16 w 69"/>
                <a:gd name="T59" fmla="*/ 94 h 115"/>
                <a:gd name="T60" fmla="*/ 26 w 69"/>
                <a:gd name="T61" fmla="*/ 104 h 115"/>
                <a:gd name="T62" fmla="*/ 39 w 69"/>
                <a:gd name="T63" fmla="*/ 111 h 115"/>
                <a:gd name="T64" fmla="*/ 53 w 69"/>
                <a:gd name="T65" fmla="*/ 115 h 115"/>
                <a:gd name="T66" fmla="*/ 59 w 69"/>
                <a:gd name="T67" fmla="*/ 115 h 115"/>
                <a:gd name="T68" fmla="*/ 64 w 69"/>
                <a:gd name="T69" fmla="*/ 113 h 115"/>
                <a:gd name="T70" fmla="*/ 68 w 69"/>
                <a:gd name="T71" fmla="*/ 109 h 115"/>
                <a:gd name="T72" fmla="*/ 69 w 69"/>
                <a:gd name="T73" fmla="*/ 105 h 11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9"/>
                <a:gd name="T112" fmla="*/ 0 h 115"/>
                <a:gd name="T113" fmla="*/ 69 w 69"/>
                <a:gd name="T114" fmla="*/ 115 h 11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9" h="115">
                  <a:moveTo>
                    <a:pt x="69" y="105"/>
                  </a:moveTo>
                  <a:lnTo>
                    <a:pt x="69" y="99"/>
                  </a:lnTo>
                  <a:lnTo>
                    <a:pt x="68" y="94"/>
                  </a:lnTo>
                  <a:lnTo>
                    <a:pt x="64" y="90"/>
                  </a:lnTo>
                  <a:lnTo>
                    <a:pt x="60" y="87"/>
                  </a:lnTo>
                  <a:lnTo>
                    <a:pt x="49" y="84"/>
                  </a:lnTo>
                  <a:lnTo>
                    <a:pt x="40" y="77"/>
                  </a:lnTo>
                  <a:lnTo>
                    <a:pt x="36" y="67"/>
                  </a:lnTo>
                  <a:lnTo>
                    <a:pt x="33" y="58"/>
                  </a:lnTo>
                  <a:lnTo>
                    <a:pt x="36" y="48"/>
                  </a:lnTo>
                  <a:lnTo>
                    <a:pt x="40" y="39"/>
                  </a:lnTo>
                  <a:lnTo>
                    <a:pt x="49" y="32"/>
                  </a:lnTo>
                  <a:lnTo>
                    <a:pt x="60" y="28"/>
                  </a:lnTo>
                  <a:lnTo>
                    <a:pt x="64" y="25"/>
                  </a:lnTo>
                  <a:lnTo>
                    <a:pt x="68" y="21"/>
                  </a:lnTo>
                  <a:lnTo>
                    <a:pt x="69" y="17"/>
                  </a:lnTo>
                  <a:lnTo>
                    <a:pt x="69" y="11"/>
                  </a:lnTo>
                  <a:lnTo>
                    <a:pt x="68" y="6"/>
                  </a:lnTo>
                  <a:lnTo>
                    <a:pt x="64" y="2"/>
                  </a:lnTo>
                  <a:lnTo>
                    <a:pt x="59" y="0"/>
                  </a:lnTo>
                  <a:lnTo>
                    <a:pt x="53" y="0"/>
                  </a:lnTo>
                  <a:lnTo>
                    <a:pt x="39" y="4"/>
                  </a:lnTo>
                  <a:lnTo>
                    <a:pt x="26" y="12"/>
                  </a:lnTo>
                  <a:lnTo>
                    <a:pt x="16" y="21"/>
                  </a:lnTo>
                  <a:lnTo>
                    <a:pt x="7" y="32"/>
                  </a:lnTo>
                  <a:lnTo>
                    <a:pt x="2" y="44"/>
                  </a:lnTo>
                  <a:lnTo>
                    <a:pt x="0" y="58"/>
                  </a:lnTo>
                  <a:lnTo>
                    <a:pt x="2" y="71"/>
                  </a:lnTo>
                  <a:lnTo>
                    <a:pt x="7" y="84"/>
                  </a:lnTo>
                  <a:lnTo>
                    <a:pt x="16" y="94"/>
                  </a:lnTo>
                  <a:lnTo>
                    <a:pt x="26" y="104"/>
                  </a:lnTo>
                  <a:lnTo>
                    <a:pt x="39" y="111"/>
                  </a:lnTo>
                  <a:lnTo>
                    <a:pt x="53" y="115"/>
                  </a:lnTo>
                  <a:lnTo>
                    <a:pt x="59" y="115"/>
                  </a:lnTo>
                  <a:lnTo>
                    <a:pt x="64" y="113"/>
                  </a:lnTo>
                  <a:lnTo>
                    <a:pt x="68" y="109"/>
                  </a:lnTo>
                  <a:lnTo>
                    <a:pt x="69" y="105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40" name="Freeform 162"/>
            <p:cNvSpPr>
              <a:spLocks/>
            </p:cNvSpPr>
            <p:nvPr/>
          </p:nvSpPr>
          <p:spPr bwMode="auto">
            <a:xfrm>
              <a:off x="2654" y="915"/>
              <a:ext cx="68" cy="115"/>
            </a:xfrm>
            <a:custGeom>
              <a:avLst/>
              <a:gdLst>
                <a:gd name="T0" fmla="*/ 68 w 68"/>
                <a:gd name="T1" fmla="*/ 105 h 115"/>
                <a:gd name="T2" fmla="*/ 68 w 68"/>
                <a:gd name="T3" fmla="*/ 99 h 115"/>
                <a:gd name="T4" fmla="*/ 67 w 68"/>
                <a:gd name="T5" fmla="*/ 94 h 115"/>
                <a:gd name="T6" fmla="*/ 64 w 68"/>
                <a:gd name="T7" fmla="*/ 90 h 115"/>
                <a:gd name="T8" fmla="*/ 58 w 68"/>
                <a:gd name="T9" fmla="*/ 87 h 115"/>
                <a:gd name="T10" fmla="*/ 48 w 68"/>
                <a:gd name="T11" fmla="*/ 84 h 115"/>
                <a:gd name="T12" fmla="*/ 40 w 68"/>
                <a:gd name="T13" fmla="*/ 77 h 115"/>
                <a:gd name="T14" fmla="*/ 34 w 68"/>
                <a:gd name="T15" fmla="*/ 68 h 115"/>
                <a:gd name="T16" fmla="*/ 32 w 68"/>
                <a:gd name="T17" fmla="*/ 58 h 115"/>
                <a:gd name="T18" fmla="*/ 34 w 68"/>
                <a:gd name="T19" fmla="*/ 48 h 115"/>
                <a:gd name="T20" fmla="*/ 40 w 68"/>
                <a:gd name="T21" fmla="*/ 39 h 115"/>
                <a:gd name="T22" fmla="*/ 48 w 68"/>
                <a:gd name="T23" fmla="*/ 32 h 115"/>
                <a:gd name="T24" fmla="*/ 58 w 68"/>
                <a:gd name="T25" fmla="*/ 28 h 115"/>
                <a:gd name="T26" fmla="*/ 64 w 68"/>
                <a:gd name="T27" fmla="*/ 25 h 115"/>
                <a:gd name="T28" fmla="*/ 67 w 68"/>
                <a:gd name="T29" fmla="*/ 21 h 115"/>
                <a:gd name="T30" fmla="*/ 68 w 68"/>
                <a:gd name="T31" fmla="*/ 17 h 115"/>
                <a:gd name="T32" fmla="*/ 68 w 68"/>
                <a:gd name="T33" fmla="*/ 11 h 115"/>
                <a:gd name="T34" fmla="*/ 67 w 68"/>
                <a:gd name="T35" fmla="*/ 6 h 115"/>
                <a:gd name="T36" fmla="*/ 63 w 68"/>
                <a:gd name="T37" fmla="*/ 2 h 115"/>
                <a:gd name="T38" fmla="*/ 57 w 68"/>
                <a:gd name="T39" fmla="*/ 0 h 115"/>
                <a:gd name="T40" fmla="*/ 52 w 68"/>
                <a:gd name="T41" fmla="*/ 0 h 115"/>
                <a:gd name="T42" fmla="*/ 37 w 68"/>
                <a:gd name="T43" fmla="*/ 5 h 115"/>
                <a:gd name="T44" fmla="*/ 25 w 68"/>
                <a:gd name="T45" fmla="*/ 12 h 115"/>
                <a:gd name="T46" fmla="*/ 14 w 68"/>
                <a:gd name="T47" fmla="*/ 21 h 115"/>
                <a:gd name="T48" fmla="*/ 6 w 68"/>
                <a:gd name="T49" fmla="*/ 32 h 115"/>
                <a:gd name="T50" fmla="*/ 1 w 68"/>
                <a:gd name="T51" fmla="*/ 44 h 115"/>
                <a:gd name="T52" fmla="*/ 0 w 68"/>
                <a:gd name="T53" fmla="*/ 58 h 115"/>
                <a:gd name="T54" fmla="*/ 1 w 68"/>
                <a:gd name="T55" fmla="*/ 71 h 115"/>
                <a:gd name="T56" fmla="*/ 6 w 68"/>
                <a:gd name="T57" fmla="*/ 84 h 115"/>
                <a:gd name="T58" fmla="*/ 14 w 68"/>
                <a:gd name="T59" fmla="*/ 94 h 115"/>
                <a:gd name="T60" fmla="*/ 25 w 68"/>
                <a:gd name="T61" fmla="*/ 104 h 115"/>
                <a:gd name="T62" fmla="*/ 37 w 68"/>
                <a:gd name="T63" fmla="*/ 111 h 115"/>
                <a:gd name="T64" fmla="*/ 52 w 68"/>
                <a:gd name="T65" fmla="*/ 115 h 115"/>
                <a:gd name="T66" fmla="*/ 57 w 68"/>
                <a:gd name="T67" fmla="*/ 115 h 115"/>
                <a:gd name="T68" fmla="*/ 63 w 68"/>
                <a:gd name="T69" fmla="*/ 113 h 115"/>
                <a:gd name="T70" fmla="*/ 67 w 68"/>
                <a:gd name="T71" fmla="*/ 109 h 115"/>
                <a:gd name="T72" fmla="*/ 68 w 68"/>
                <a:gd name="T73" fmla="*/ 105 h 11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8"/>
                <a:gd name="T112" fmla="*/ 0 h 115"/>
                <a:gd name="T113" fmla="*/ 68 w 68"/>
                <a:gd name="T114" fmla="*/ 115 h 11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8" h="115">
                  <a:moveTo>
                    <a:pt x="68" y="105"/>
                  </a:moveTo>
                  <a:lnTo>
                    <a:pt x="68" y="99"/>
                  </a:lnTo>
                  <a:lnTo>
                    <a:pt x="67" y="94"/>
                  </a:lnTo>
                  <a:lnTo>
                    <a:pt x="64" y="90"/>
                  </a:lnTo>
                  <a:lnTo>
                    <a:pt x="58" y="87"/>
                  </a:lnTo>
                  <a:lnTo>
                    <a:pt x="48" y="84"/>
                  </a:lnTo>
                  <a:lnTo>
                    <a:pt x="40" y="77"/>
                  </a:lnTo>
                  <a:lnTo>
                    <a:pt x="34" y="68"/>
                  </a:lnTo>
                  <a:lnTo>
                    <a:pt x="32" y="58"/>
                  </a:lnTo>
                  <a:lnTo>
                    <a:pt x="34" y="48"/>
                  </a:lnTo>
                  <a:lnTo>
                    <a:pt x="40" y="39"/>
                  </a:lnTo>
                  <a:lnTo>
                    <a:pt x="48" y="32"/>
                  </a:lnTo>
                  <a:lnTo>
                    <a:pt x="58" y="28"/>
                  </a:lnTo>
                  <a:lnTo>
                    <a:pt x="64" y="25"/>
                  </a:lnTo>
                  <a:lnTo>
                    <a:pt x="67" y="21"/>
                  </a:lnTo>
                  <a:lnTo>
                    <a:pt x="68" y="17"/>
                  </a:lnTo>
                  <a:lnTo>
                    <a:pt x="68" y="11"/>
                  </a:lnTo>
                  <a:lnTo>
                    <a:pt x="67" y="6"/>
                  </a:lnTo>
                  <a:lnTo>
                    <a:pt x="63" y="2"/>
                  </a:lnTo>
                  <a:lnTo>
                    <a:pt x="57" y="0"/>
                  </a:lnTo>
                  <a:lnTo>
                    <a:pt x="52" y="0"/>
                  </a:lnTo>
                  <a:lnTo>
                    <a:pt x="37" y="5"/>
                  </a:lnTo>
                  <a:lnTo>
                    <a:pt x="25" y="12"/>
                  </a:lnTo>
                  <a:lnTo>
                    <a:pt x="14" y="21"/>
                  </a:lnTo>
                  <a:lnTo>
                    <a:pt x="6" y="32"/>
                  </a:lnTo>
                  <a:lnTo>
                    <a:pt x="1" y="44"/>
                  </a:lnTo>
                  <a:lnTo>
                    <a:pt x="0" y="58"/>
                  </a:lnTo>
                  <a:lnTo>
                    <a:pt x="1" y="71"/>
                  </a:lnTo>
                  <a:lnTo>
                    <a:pt x="6" y="84"/>
                  </a:lnTo>
                  <a:lnTo>
                    <a:pt x="14" y="94"/>
                  </a:lnTo>
                  <a:lnTo>
                    <a:pt x="25" y="104"/>
                  </a:lnTo>
                  <a:lnTo>
                    <a:pt x="37" y="111"/>
                  </a:lnTo>
                  <a:lnTo>
                    <a:pt x="52" y="115"/>
                  </a:lnTo>
                  <a:lnTo>
                    <a:pt x="57" y="115"/>
                  </a:lnTo>
                  <a:lnTo>
                    <a:pt x="63" y="113"/>
                  </a:lnTo>
                  <a:lnTo>
                    <a:pt x="67" y="109"/>
                  </a:lnTo>
                  <a:lnTo>
                    <a:pt x="68" y="105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41" name="Freeform 163"/>
            <p:cNvSpPr>
              <a:spLocks/>
            </p:cNvSpPr>
            <p:nvPr/>
          </p:nvSpPr>
          <p:spPr bwMode="auto">
            <a:xfrm>
              <a:off x="20" y="1696"/>
              <a:ext cx="104" cy="91"/>
            </a:xfrm>
            <a:custGeom>
              <a:avLst/>
              <a:gdLst>
                <a:gd name="T0" fmla="*/ 78 w 104"/>
                <a:gd name="T1" fmla="*/ 0 h 91"/>
                <a:gd name="T2" fmla="*/ 104 w 104"/>
                <a:gd name="T3" fmla="*/ 46 h 91"/>
                <a:gd name="T4" fmla="*/ 78 w 104"/>
                <a:gd name="T5" fmla="*/ 91 h 91"/>
                <a:gd name="T6" fmla="*/ 0 w 104"/>
                <a:gd name="T7" fmla="*/ 91 h 91"/>
                <a:gd name="T8" fmla="*/ 26 w 104"/>
                <a:gd name="T9" fmla="*/ 46 h 91"/>
                <a:gd name="T10" fmla="*/ 0 w 104"/>
                <a:gd name="T11" fmla="*/ 0 h 91"/>
                <a:gd name="T12" fmla="*/ 78 w 104"/>
                <a:gd name="T13" fmla="*/ 0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4"/>
                <a:gd name="T22" fmla="*/ 0 h 91"/>
                <a:gd name="T23" fmla="*/ 104 w 104"/>
                <a:gd name="T24" fmla="*/ 91 h 9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4" h="91">
                  <a:moveTo>
                    <a:pt x="78" y="0"/>
                  </a:moveTo>
                  <a:lnTo>
                    <a:pt x="104" y="46"/>
                  </a:lnTo>
                  <a:lnTo>
                    <a:pt x="78" y="91"/>
                  </a:lnTo>
                  <a:lnTo>
                    <a:pt x="0" y="91"/>
                  </a:lnTo>
                  <a:lnTo>
                    <a:pt x="26" y="46"/>
                  </a:lnTo>
                  <a:lnTo>
                    <a:pt x="0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BFB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42" name="Freeform 164"/>
            <p:cNvSpPr>
              <a:spLocks/>
            </p:cNvSpPr>
            <p:nvPr/>
          </p:nvSpPr>
          <p:spPr bwMode="auto">
            <a:xfrm>
              <a:off x="20" y="1425"/>
              <a:ext cx="104" cy="90"/>
            </a:xfrm>
            <a:custGeom>
              <a:avLst/>
              <a:gdLst>
                <a:gd name="T0" fmla="*/ 78 w 104"/>
                <a:gd name="T1" fmla="*/ 0 h 90"/>
                <a:gd name="T2" fmla="*/ 104 w 104"/>
                <a:gd name="T3" fmla="*/ 45 h 90"/>
                <a:gd name="T4" fmla="*/ 78 w 104"/>
                <a:gd name="T5" fmla="*/ 90 h 90"/>
                <a:gd name="T6" fmla="*/ 0 w 104"/>
                <a:gd name="T7" fmla="*/ 90 h 90"/>
                <a:gd name="T8" fmla="*/ 26 w 104"/>
                <a:gd name="T9" fmla="*/ 45 h 90"/>
                <a:gd name="T10" fmla="*/ 0 w 104"/>
                <a:gd name="T11" fmla="*/ 0 h 90"/>
                <a:gd name="T12" fmla="*/ 78 w 104"/>
                <a:gd name="T13" fmla="*/ 0 h 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4"/>
                <a:gd name="T22" fmla="*/ 0 h 90"/>
                <a:gd name="T23" fmla="*/ 104 w 104"/>
                <a:gd name="T24" fmla="*/ 90 h 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4" h="90">
                  <a:moveTo>
                    <a:pt x="78" y="0"/>
                  </a:moveTo>
                  <a:lnTo>
                    <a:pt x="104" y="45"/>
                  </a:lnTo>
                  <a:lnTo>
                    <a:pt x="78" y="90"/>
                  </a:lnTo>
                  <a:lnTo>
                    <a:pt x="0" y="90"/>
                  </a:lnTo>
                  <a:lnTo>
                    <a:pt x="26" y="45"/>
                  </a:lnTo>
                  <a:lnTo>
                    <a:pt x="0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BFB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43" name="Freeform 165"/>
            <p:cNvSpPr>
              <a:spLocks/>
            </p:cNvSpPr>
            <p:nvPr/>
          </p:nvSpPr>
          <p:spPr bwMode="auto">
            <a:xfrm>
              <a:off x="13" y="1078"/>
              <a:ext cx="66" cy="55"/>
            </a:xfrm>
            <a:custGeom>
              <a:avLst/>
              <a:gdLst>
                <a:gd name="T0" fmla="*/ 0 w 66"/>
                <a:gd name="T1" fmla="*/ 28 h 55"/>
                <a:gd name="T2" fmla="*/ 1 w 66"/>
                <a:gd name="T3" fmla="*/ 18 h 55"/>
                <a:gd name="T4" fmla="*/ 8 w 66"/>
                <a:gd name="T5" fmla="*/ 10 h 55"/>
                <a:gd name="T6" fmla="*/ 16 w 66"/>
                <a:gd name="T7" fmla="*/ 3 h 55"/>
                <a:gd name="T8" fmla="*/ 27 w 66"/>
                <a:gd name="T9" fmla="*/ 0 h 55"/>
                <a:gd name="T10" fmla="*/ 38 w 66"/>
                <a:gd name="T11" fmla="*/ 0 h 55"/>
                <a:gd name="T12" fmla="*/ 49 w 66"/>
                <a:gd name="T13" fmla="*/ 3 h 55"/>
                <a:gd name="T14" fmla="*/ 58 w 66"/>
                <a:gd name="T15" fmla="*/ 10 h 55"/>
                <a:gd name="T16" fmla="*/ 64 w 66"/>
                <a:gd name="T17" fmla="*/ 18 h 55"/>
                <a:gd name="T18" fmla="*/ 66 w 66"/>
                <a:gd name="T19" fmla="*/ 28 h 55"/>
                <a:gd name="T20" fmla="*/ 64 w 66"/>
                <a:gd name="T21" fmla="*/ 37 h 55"/>
                <a:gd name="T22" fmla="*/ 58 w 66"/>
                <a:gd name="T23" fmla="*/ 46 h 55"/>
                <a:gd name="T24" fmla="*/ 49 w 66"/>
                <a:gd name="T25" fmla="*/ 53 h 55"/>
                <a:gd name="T26" fmla="*/ 38 w 66"/>
                <a:gd name="T27" fmla="*/ 55 h 55"/>
                <a:gd name="T28" fmla="*/ 27 w 66"/>
                <a:gd name="T29" fmla="*/ 55 h 55"/>
                <a:gd name="T30" fmla="*/ 16 w 66"/>
                <a:gd name="T31" fmla="*/ 53 h 55"/>
                <a:gd name="T32" fmla="*/ 8 w 66"/>
                <a:gd name="T33" fmla="*/ 46 h 55"/>
                <a:gd name="T34" fmla="*/ 1 w 66"/>
                <a:gd name="T35" fmla="*/ 37 h 55"/>
                <a:gd name="T36" fmla="*/ 0 w 66"/>
                <a:gd name="T37" fmla="*/ 28 h 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6"/>
                <a:gd name="T58" fmla="*/ 0 h 55"/>
                <a:gd name="T59" fmla="*/ 66 w 66"/>
                <a:gd name="T60" fmla="*/ 55 h 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6" h="55">
                  <a:moveTo>
                    <a:pt x="0" y="28"/>
                  </a:moveTo>
                  <a:lnTo>
                    <a:pt x="1" y="18"/>
                  </a:lnTo>
                  <a:lnTo>
                    <a:pt x="8" y="10"/>
                  </a:lnTo>
                  <a:lnTo>
                    <a:pt x="16" y="3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49" y="3"/>
                  </a:lnTo>
                  <a:lnTo>
                    <a:pt x="58" y="10"/>
                  </a:lnTo>
                  <a:lnTo>
                    <a:pt x="64" y="18"/>
                  </a:lnTo>
                  <a:lnTo>
                    <a:pt x="66" y="28"/>
                  </a:lnTo>
                  <a:lnTo>
                    <a:pt x="64" y="37"/>
                  </a:lnTo>
                  <a:lnTo>
                    <a:pt x="58" y="46"/>
                  </a:lnTo>
                  <a:lnTo>
                    <a:pt x="49" y="53"/>
                  </a:lnTo>
                  <a:lnTo>
                    <a:pt x="38" y="55"/>
                  </a:lnTo>
                  <a:lnTo>
                    <a:pt x="27" y="55"/>
                  </a:lnTo>
                  <a:lnTo>
                    <a:pt x="16" y="53"/>
                  </a:lnTo>
                  <a:lnTo>
                    <a:pt x="8" y="46"/>
                  </a:lnTo>
                  <a:lnTo>
                    <a:pt x="1" y="37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44" name="Freeform 166"/>
            <p:cNvSpPr>
              <a:spLocks/>
            </p:cNvSpPr>
            <p:nvPr/>
          </p:nvSpPr>
          <p:spPr bwMode="auto">
            <a:xfrm>
              <a:off x="13" y="1217"/>
              <a:ext cx="66" cy="55"/>
            </a:xfrm>
            <a:custGeom>
              <a:avLst/>
              <a:gdLst>
                <a:gd name="T0" fmla="*/ 0 w 66"/>
                <a:gd name="T1" fmla="*/ 27 h 55"/>
                <a:gd name="T2" fmla="*/ 1 w 66"/>
                <a:gd name="T3" fmla="*/ 18 h 55"/>
                <a:gd name="T4" fmla="*/ 8 w 66"/>
                <a:gd name="T5" fmla="*/ 9 h 55"/>
                <a:gd name="T6" fmla="*/ 16 w 66"/>
                <a:gd name="T7" fmla="*/ 3 h 55"/>
                <a:gd name="T8" fmla="*/ 27 w 66"/>
                <a:gd name="T9" fmla="*/ 0 h 55"/>
                <a:gd name="T10" fmla="*/ 38 w 66"/>
                <a:gd name="T11" fmla="*/ 0 h 55"/>
                <a:gd name="T12" fmla="*/ 49 w 66"/>
                <a:gd name="T13" fmla="*/ 3 h 55"/>
                <a:gd name="T14" fmla="*/ 58 w 66"/>
                <a:gd name="T15" fmla="*/ 9 h 55"/>
                <a:gd name="T16" fmla="*/ 64 w 66"/>
                <a:gd name="T17" fmla="*/ 18 h 55"/>
                <a:gd name="T18" fmla="*/ 66 w 66"/>
                <a:gd name="T19" fmla="*/ 27 h 55"/>
                <a:gd name="T20" fmla="*/ 64 w 66"/>
                <a:gd name="T21" fmla="*/ 37 h 55"/>
                <a:gd name="T22" fmla="*/ 58 w 66"/>
                <a:gd name="T23" fmla="*/ 46 h 55"/>
                <a:gd name="T24" fmla="*/ 49 w 66"/>
                <a:gd name="T25" fmla="*/ 51 h 55"/>
                <a:gd name="T26" fmla="*/ 38 w 66"/>
                <a:gd name="T27" fmla="*/ 55 h 55"/>
                <a:gd name="T28" fmla="*/ 27 w 66"/>
                <a:gd name="T29" fmla="*/ 55 h 55"/>
                <a:gd name="T30" fmla="*/ 16 w 66"/>
                <a:gd name="T31" fmla="*/ 51 h 55"/>
                <a:gd name="T32" fmla="*/ 8 w 66"/>
                <a:gd name="T33" fmla="*/ 46 h 55"/>
                <a:gd name="T34" fmla="*/ 1 w 66"/>
                <a:gd name="T35" fmla="*/ 37 h 55"/>
                <a:gd name="T36" fmla="*/ 0 w 66"/>
                <a:gd name="T37" fmla="*/ 27 h 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6"/>
                <a:gd name="T58" fmla="*/ 0 h 55"/>
                <a:gd name="T59" fmla="*/ 66 w 66"/>
                <a:gd name="T60" fmla="*/ 55 h 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6" h="55">
                  <a:moveTo>
                    <a:pt x="0" y="27"/>
                  </a:moveTo>
                  <a:lnTo>
                    <a:pt x="1" y="18"/>
                  </a:lnTo>
                  <a:lnTo>
                    <a:pt x="8" y="9"/>
                  </a:lnTo>
                  <a:lnTo>
                    <a:pt x="16" y="3"/>
                  </a:lnTo>
                  <a:lnTo>
                    <a:pt x="27" y="0"/>
                  </a:lnTo>
                  <a:lnTo>
                    <a:pt x="38" y="0"/>
                  </a:lnTo>
                  <a:lnTo>
                    <a:pt x="49" y="3"/>
                  </a:lnTo>
                  <a:lnTo>
                    <a:pt x="58" y="9"/>
                  </a:lnTo>
                  <a:lnTo>
                    <a:pt x="64" y="18"/>
                  </a:lnTo>
                  <a:lnTo>
                    <a:pt x="66" y="27"/>
                  </a:lnTo>
                  <a:lnTo>
                    <a:pt x="64" y="37"/>
                  </a:lnTo>
                  <a:lnTo>
                    <a:pt x="58" y="46"/>
                  </a:lnTo>
                  <a:lnTo>
                    <a:pt x="49" y="51"/>
                  </a:lnTo>
                  <a:lnTo>
                    <a:pt x="38" y="55"/>
                  </a:lnTo>
                  <a:lnTo>
                    <a:pt x="27" y="55"/>
                  </a:lnTo>
                  <a:lnTo>
                    <a:pt x="16" y="51"/>
                  </a:lnTo>
                  <a:lnTo>
                    <a:pt x="8" y="46"/>
                  </a:lnTo>
                  <a:lnTo>
                    <a:pt x="1" y="3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FF97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45" name="Line 167"/>
            <p:cNvSpPr>
              <a:spLocks noChangeShapeType="1"/>
            </p:cNvSpPr>
            <p:nvPr/>
          </p:nvSpPr>
          <p:spPr bwMode="auto">
            <a:xfrm flipH="1">
              <a:off x="2517" y="973"/>
              <a:ext cx="137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46" name="Line 168"/>
            <p:cNvSpPr>
              <a:spLocks noChangeShapeType="1"/>
            </p:cNvSpPr>
            <p:nvPr/>
          </p:nvSpPr>
          <p:spPr bwMode="auto">
            <a:xfrm flipH="1">
              <a:off x="2517" y="1106"/>
              <a:ext cx="13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47" name="Line 169"/>
            <p:cNvSpPr>
              <a:spLocks noChangeShapeType="1"/>
            </p:cNvSpPr>
            <p:nvPr/>
          </p:nvSpPr>
          <p:spPr bwMode="auto">
            <a:xfrm flipH="1">
              <a:off x="2517" y="1243"/>
              <a:ext cx="13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48" name="Line 170"/>
            <p:cNvSpPr>
              <a:spLocks noChangeShapeType="1"/>
            </p:cNvSpPr>
            <p:nvPr/>
          </p:nvSpPr>
          <p:spPr bwMode="auto">
            <a:xfrm flipH="1">
              <a:off x="2517" y="1470"/>
              <a:ext cx="13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49" name="Line 171"/>
            <p:cNvSpPr>
              <a:spLocks noChangeShapeType="1"/>
            </p:cNvSpPr>
            <p:nvPr/>
          </p:nvSpPr>
          <p:spPr bwMode="auto">
            <a:xfrm flipH="1">
              <a:off x="2517" y="1606"/>
              <a:ext cx="13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50" name="Line 172"/>
            <p:cNvSpPr>
              <a:spLocks noChangeShapeType="1"/>
            </p:cNvSpPr>
            <p:nvPr/>
          </p:nvSpPr>
          <p:spPr bwMode="auto">
            <a:xfrm flipH="1">
              <a:off x="2517" y="1742"/>
              <a:ext cx="13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51" name="Freeform 173"/>
            <p:cNvSpPr>
              <a:spLocks/>
            </p:cNvSpPr>
            <p:nvPr/>
          </p:nvSpPr>
          <p:spPr bwMode="auto">
            <a:xfrm>
              <a:off x="472" y="973"/>
              <a:ext cx="913" cy="995"/>
            </a:xfrm>
            <a:custGeom>
              <a:avLst/>
              <a:gdLst>
                <a:gd name="T0" fmla="*/ 782 w 913"/>
                <a:gd name="T1" fmla="*/ 995 h 995"/>
                <a:gd name="T2" fmla="*/ 804 w 913"/>
                <a:gd name="T3" fmla="*/ 993 h 995"/>
                <a:gd name="T4" fmla="*/ 827 w 913"/>
                <a:gd name="T5" fmla="*/ 988 h 995"/>
                <a:gd name="T6" fmla="*/ 848 w 913"/>
                <a:gd name="T7" fmla="*/ 979 h 995"/>
                <a:gd name="T8" fmla="*/ 866 w 913"/>
                <a:gd name="T9" fmla="*/ 968 h 995"/>
                <a:gd name="T10" fmla="*/ 882 w 913"/>
                <a:gd name="T11" fmla="*/ 954 h 995"/>
                <a:gd name="T12" fmla="*/ 895 w 913"/>
                <a:gd name="T13" fmla="*/ 938 h 995"/>
                <a:gd name="T14" fmla="*/ 905 w 913"/>
                <a:gd name="T15" fmla="*/ 920 h 995"/>
                <a:gd name="T16" fmla="*/ 911 w 913"/>
                <a:gd name="T17" fmla="*/ 901 h 995"/>
                <a:gd name="T18" fmla="*/ 913 w 913"/>
                <a:gd name="T19" fmla="*/ 882 h 995"/>
                <a:gd name="T20" fmla="*/ 913 w 913"/>
                <a:gd name="T21" fmla="*/ 113 h 995"/>
                <a:gd name="T22" fmla="*/ 911 w 913"/>
                <a:gd name="T23" fmla="*/ 94 h 995"/>
                <a:gd name="T24" fmla="*/ 905 w 913"/>
                <a:gd name="T25" fmla="*/ 74 h 995"/>
                <a:gd name="T26" fmla="*/ 895 w 913"/>
                <a:gd name="T27" fmla="*/ 56 h 995"/>
                <a:gd name="T28" fmla="*/ 882 w 913"/>
                <a:gd name="T29" fmla="*/ 40 h 995"/>
                <a:gd name="T30" fmla="*/ 866 w 913"/>
                <a:gd name="T31" fmla="*/ 27 h 995"/>
                <a:gd name="T32" fmla="*/ 848 w 913"/>
                <a:gd name="T33" fmla="*/ 15 h 995"/>
                <a:gd name="T34" fmla="*/ 827 w 913"/>
                <a:gd name="T35" fmla="*/ 6 h 995"/>
                <a:gd name="T36" fmla="*/ 804 w 913"/>
                <a:gd name="T37" fmla="*/ 2 h 995"/>
                <a:gd name="T38" fmla="*/ 782 w 913"/>
                <a:gd name="T39" fmla="*/ 0 h 995"/>
                <a:gd name="T40" fmla="*/ 131 w 913"/>
                <a:gd name="T41" fmla="*/ 0 h 995"/>
                <a:gd name="T42" fmla="*/ 108 w 913"/>
                <a:gd name="T43" fmla="*/ 2 h 995"/>
                <a:gd name="T44" fmla="*/ 86 w 913"/>
                <a:gd name="T45" fmla="*/ 6 h 995"/>
                <a:gd name="T46" fmla="*/ 65 w 913"/>
                <a:gd name="T47" fmla="*/ 15 h 995"/>
                <a:gd name="T48" fmla="*/ 46 w 913"/>
                <a:gd name="T49" fmla="*/ 27 h 995"/>
                <a:gd name="T50" fmla="*/ 31 w 913"/>
                <a:gd name="T51" fmla="*/ 40 h 995"/>
                <a:gd name="T52" fmla="*/ 17 w 913"/>
                <a:gd name="T53" fmla="*/ 56 h 995"/>
                <a:gd name="T54" fmla="*/ 7 w 913"/>
                <a:gd name="T55" fmla="*/ 74 h 995"/>
                <a:gd name="T56" fmla="*/ 2 w 913"/>
                <a:gd name="T57" fmla="*/ 94 h 995"/>
                <a:gd name="T58" fmla="*/ 0 w 913"/>
                <a:gd name="T59" fmla="*/ 113 h 995"/>
                <a:gd name="T60" fmla="*/ 0 w 913"/>
                <a:gd name="T61" fmla="*/ 882 h 995"/>
                <a:gd name="T62" fmla="*/ 2 w 913"/>
                <a:gd name="T63" fmla="*/ 901 h 995"/>
                <a:gd name="T64" fmla="*/ 7 w 913"/>
                <a:gd name="T65" fmla="*/ 920 h 995"/>
                <a:gd name="T66" fmla="*/ 17 w 913"/>
                <a:gd name="T67" fmla="*/ 938 h 995"/>
                <a:gd name="T68" fmla="*/ 31 w 913"/>
                <a:gd name="T69" fmla="*/ 954 h 995"/>
                <a:gd name="T70" fmla="*/ 46 w 913"/>
                <a:gd name="T71" fmla="*/ 968 h 995"/>
                <a:gd name="T72" fmla="*/ 65 w 913"/>
                <a:gd name="T73" fmla="*/ 979 h 995"/>
                <a:gd name="T74" fmla="*/ 86 w 913"/>
                <a:gd name="T75" fmla="*/ 988 h 995"/>
                <a:gd name="T76" fmla="*/ 108 w 913"/>
                <a:gd name="T77" fmla="*/ 993 h 995"/>
                <a:gd name="T78" fmla="*/ 131 w 913"/>
                <a:gd name="T79" fmla="*/ 995 h 995"/>
                <a:gd name="T80" fmla="*/ 782 w 913"/>
                <a:gd name="T81" fmla="*/ 995 h 99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13"/>
                <a:gd name="T124" fmla="*/ 0 h 995"/>
                <a:gd name="T125" fmla="*/ 913 w 913"/>
                <a:gd name="T126" fmla="*/ 995 h 99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13" h="995">
                  <a:moveTo>
                    <a:pt x="782" y="995"/>
                  </a:moveTo>
                  <a:lnTo>
                    <a:pt x="804" y="993"/>
                  </a:lnTo>
                  <a:lnTo>
                    <a:pt x="827" y="988"/>
                  </a:lnTo>
                  <a:lnTo>
                    <a:pt x="848" y="979"/>
                  </a:lnTo>
                  <a:lnTo>
                    <a:pt x="866" y="968"/>
                  </a:lnTo>
                  <a:lnTo>
                    <a:pt x="882" y="954"/>
                  </a:lnTo>
                  <a:lnTo>
                    <a:pt x="895" y="938"/>
                  </a:lnTo>
                  <a:lnTo>
                    <a:pt x="905" y="920"/>
                  </a:lnTo>
                  <a:lnTo>
                    <a:pt x="911" y="901"/>
                  </a:lnTo>
                  <a:lnTo>
                    <a:pt x="913" y="882"/>
                  </a:lnTo>
                  <a:lnTo>
                    <a:pt x="913" y="113"/>
                  </a:lnTo>
                  <a:lnTo>
                    <a:pt x="911" y="94"/>
                  </a:lnTo>
                  <a:lnTo>
                    <a:pt x="905" y="74"/>
                  </a:lnTo>
                  <a:lnTo>
                    <a:pt x="895" y="56"/>
                  </a:lnTo>
                  <a:lnTo>
                    <a:pt x="882" y="40"/>
                  </a:lnTo>
                  <a:lnTo>
                    <a:pt x="866" y="27"/>
                  </a:lnTo>
                  <a:lnTo>
                    <a:pt x="848" y="15"/>
                  </a:lnTo>
                  <a:lnTo>
                    <a:pt x="827" y="6"/>
                  </a:lnTo>
                  <a:lnTo>
                    <a:pt x="804" y="2"/>
                  </a:lnTo>
                  <a:lnTo>
                    <a:pt x="782" y="0"/>
                  </a:lnTo>
                  <a:lnTo>
                    <a:pt x="131" y="0"/>
                  </a:lnTo>
                  <a:lnTo>
                    <a:pt x="108" y="2"/>
                  </a:lnTo>
                  <a:lnTo>
                    <a:pt x="86" y="6"/>
                  </a:lnTo>
                  <a:lnTo>
                    <a:pt x="65" y="15"/>
                  </a:lnTo>
                  <a:lnTo>
                    <a:pt x="46" y="27"/>
                  </a:lnTo>
                  <a:lnTo>
                    <a:pt x="31" y="40"/>
                  </a:lnTo>
                  <a:lnTo>
                    <a:pt x="17" y="56"/>
                  </a:lnTo>
                  <a:lnTo>
                    <a:pt x="7" y="74"/>
                  </a:lnTo>
                  <a:lnTo>
                    <a:pt x="2" y="94"/>
                  </a:lnTo>
                  <a:lnTo>
                    <a:pt x="0" y="113"/>
                  </a:lnTo>
                  <a:lnTo>
                    <a:pt x="0" y="882"/>
                  </a:lnTo>
                  <a:lnTo>
                    <a:pt x="2" y="901"/>
                  </a:lnTo>
                  <a:lnTo>
                    <a:pt x="7" y="920"/>
                  </a:lnTo>
                  <a:lnTo>
                    <a:pt x="17" y="938"/>
                  </a:lnTo>
                  <a:lnTo>
                    <a:pt x="31" y="954"/>
                  </a:lnTo>
                  <a:lnTo>
                    <a:pt x="46" y="968"/>
                  </a:lnTo>
                  <a:lnTo>
                    <a:pt x="65" y="979"/>
                  </a:lnTo>
                  <a:lnTo>
                    <a:pt x="86" y="988"/>
                  </a:lnTo>
                  <a:lnTo>
                    <a:pt x="108" y="993"/>
                  </a:lnTo>
                  <a:lnTo>
                    <a:pt x="131" y="995"/>
                  </a:lnTo>
                  <a:lnTo>
                    <a:pt x="782" y="995"/>
                  </a:lnTo>
                  <a:close/>
                </a:path>
              </a:pathLst>
            </a:custGeom>
            <a:solidFill>
              <a:srgbClr val="969696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52" name="Rectangle 174"/>
            <p:cNvSpPr>
              <a:spLocks noChangeArrowheads="1"/>
            </p:cNvSpPr>
            <p:nvPr/>
          </p:nvSpPr>
          <p:spPr bwMode="auto">
            <a:xfrm>
              <a:off x="830" y="1002"/>
              <a:ext cx="254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Main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21053" name="Rectangle 175"/>
            <p:cNvSpPr>
              <a:spLocks noChangeArrowheads="1"/>
            </p:cNvSpPr>
            <p:nvPr/>
          </p:nvSpPr>
          <p:spPr bwMode="auto">
            <a:xfrm>
              <a:off x="650" y="1136"/>
              <a:ext cx="620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Component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21054" name="Rectangle 176"/>
            <p:cNvSpPr>
              <a:spLocks noChangeArrowheads="1"/>
            </p:cNvSpPr>
            <p:nvPr/>
          </p:nvSpPr>
          <p:spPr bwMode="auto">
            <a:xfrm>
              <a:off x="719" y="1270"/>
              <a:ext cx="47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400" b="1" i="0">
                  <a:solidFill>
                    <a:schemeClr val="bg1"/>
                  </a:solidFill>
                  <a:ea typeface="宋体" pitchFamily="2" charset="-122"/>
                </a:rPr>
                <a:t>Executor</a:t>
              </a:r>
              <a:endParaRPr lang="en-US" altLang="zh-CN" sz="3200" b="1" i="0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121055" name="Freeform 177"/>
            <p:cNvSpPr>
              <a:spLocks/>
            </p:cNvSpPr>
            <p:nvPr/>
          </p:nvSpPr>
          <p:spPr bwMode="auto">
            <a:xfrm>
              <a:off x="1259" y="1550"/>
              <a:ext cx="65" cy="55"/>
            </a:xfrm>
            <a:custGeom>
              <a:avLst/>
              <a:gdLst>
                <a:gd name="T0" fmla="*/ 0 w 65"/>
                <a:gd name="T1" fmla="*/ 27 h 55"/>
                <a:gd name="T2" fmla="*/ 2 w 65"/>
                <a:gd name="T3" fmla="*/ 18 h 55"/>
                <a:gd name="T4" fmla="*/ 7 w 65"/>
                <a:gd name="T5" fmla="*/ 9 h 55"/>
                <a:gd name="T6" fmla="*/ 16 w 65"/>
                <a:gd name="T7" fmla="*/ 3 h 55"/>
                <a:gd name="T8" fmla="*/ 26 w 65"/>
                <a:gd name="T9" fmla="*/ 0 h 55"/>
                <a:gd name="T10" fmla="*/ 38 w 65"/>
                <a:gd name="T11" fmla="*/ 0 h 55"/>
                <a:gd name="T12" fmla="*/ 48 w 65"/>
                <a:gd name="T13" fmla="*/ 3 h 55"/>
                <a:gd name="T14" fmla="*/ 57 w 65"/>
                <a:gd name="T15" fmla="*/ 9 h 55"/>
                <a:gd name="T16" fmla="*/ 63 w 65"/>
                <a:gd name="T17" fmla="*/ 18 h 55"/>
                <a:gd name="T18" fmla="*/ 65 w 65"/>
                <a:gd name="T19" fmla="*/ 27 h 55"/>
                <a:gd name="T20" fmla="*/ 63 w 65"/>
                <a:gd name="T21" fmla="*/ 37 h 55"/>
                <a:gd name="T22" fmla="*/ 57 w 65"/>
                <a:gd name="T23" fmla="*/ 45 h 55"/>
                <a:gd name="T24" fmla="*/ 48 w 65"/>
                <a:gd name="T25" fmla="*/ 52 h 55"/>
                <a:gd name="T26" fmla="*/ 38 w 65"/>
                <a:gd name="T27" fmla="*/ 55 h 55"/>
                <a:gd name="T28" fmla="*/ 26 w 65"/>
                <a:gd name="T29" fmla="*/ 55 h 55"/>
                <a:gd name="T30" fmla="*/ 16 w 65"/>
                <a:gd name="T31" fmla="*/ 52 h 55"/>
                <a:gd name="T32" fmla="*/ 7 w 65"/>
                <a:gd name="T33" fmla="*/ 45 h 55"/>
                <a:gd name="T34" fmla="*/ 2 w 65"/>
                <a:gd name="T35" fmla="*/ 37 h 55"/>
                <a:gd name="T36" fmla="*/ 0 w 65"/>
                <a:gd name="T37" fmla="*/ 27 h 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"/>
                <a:gd name="T58" fmla="*/ 0 h 55"/>
                <a:gd name="T59" fmla="*/ 65 w 65"/>
                <a:gd name="T60" fmla="*/ 55 h 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" h="55">
                  <a:moveTo>
                    <a:pt x="0" y="27"/>
                  </a:moveTo>
                  <a:lnTo>
                    <a:pt x="2" y="18"/>
                  </a:lnTo>
                  <a:lnTo>
                    <a:pt x="7" y="9"/>
                  </a:lnTo>
                  <a:lnTo>
                    <a:pt x="16" y="3"/>
                  </a:lnTo>
                  <a:lnTo>
                    <a:pt x="26" y="0"/>
                  </a:lnTo>
                  <a:lnTo>
                    <a:pt x="38" y="0"/>
                  </a:lnTo>
                  <a:lnTo>
                    <a:pt x="48" y="3"/>
                  </a:lnTo>
                  <a:lnTo>
                    <a:pt x="57" y="9"/>
                  </a:lnTo>
                  <a:lnTo>
                    <a:pt x="63" y="18"/>
                  </a:lnTo>
                  <a:lnTo>
                    <a:pt x="65" y="27"/>
                  </a:lnTo>
                  <a:lnTo>
                    <a:pt x="63" y="37"/>
                  </a:lnTo>
                  <a:lnTo>
                    <a:pt x="57" y="45"/>
                  </a:lnTo>
                  <a:lnTo>
                    <a:pt x="48" y="52"/>
                  </a:lnTo>
                  <a:lnTo>
                    <a:pt x="38" y="55"/>
                  </a:lnTo>
                  <a:lnTo>
                    <a:pt x="26" y="55"/>
                  </a:lnTo>
                  <a:lnTo>
                    <a:pt x="16" y="52"/>
                  </a:lnTo>
                  <a:lnTo>
                    <a:pt x="7" y="45"/>
                  </a:lnTo>
                  <a:lnTo>
                    <a:pt x="2" y="3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56" name="Rectangle 178"/>
            <p:cNvSpPr>
              <a:spLocks noChangeArrowheads="1"/>
            </p:cNvSpPr>
            <p:nvPr/>
          </p:nvSpPr>
          <p:spPr bwMode="auto">
            <a:xfrm>
              <a:off x="577" y="1945"/>
              <a:ext cx="104" cy="45"/>
            </a:xfrm>
            <a:prstGeom prst="rect">
              <a:avLst/>
            </a:prstGeom>
            <a:solidFill>
              <a:srgbClr val="00FFFF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57" name="Freeform 179"/>
            <p:cNvSpPr>
              <a:spLocks/>
            </p:cNvSpPr>
            <p:nvPr/>
          </p:nvSpPr>
          <p:spPr bwMode="auto">
            <a:xfrm>
              <a:off x="1049" y="566"/>
              <a:ext cx="52" cy="45"/>
            </a:xfrm>
            <a:custGeom>
              <a:avLst/>
              <a:gdLst>
                <a:gd name="T0" fmla="*/ 0 w 52"/>
                <a:gd name="T1" fmla="*/ 22 h 45"/>
                <a:gd name="T2" fmla="*/ 2 w 52"/>
                <a:gd name="T3" fmla="*/ 14 h 45"/>
                <a:gd name="T4" fmla="*/ 8 w 52"/>
                <a:gd name="T5" fmla="*/ 7 h 45"/>
                <a:gd name="T6" fmla="*/ 16 w 52"/>
                <a:gd name="T7" fmla="*/ 2 h 45"/>
                <a:gd name="T8" fmla="*/ 26 w 52"/>
                <a:gd name="T9" fmla="*/ 0 h 45"/>
                <a:gd name="T10" fmla="*/ 36 w 52"/>
                <a:gd name="T11" fmla="*/ 2 h 45"/>
                <a:gd name="T12" fmla="*/ 44 w 52"/>
                <a:gd name="T13" fmla="*/ 7 h 45"/>
                <a:gd name="T14" fmla="*/ 50 w 52"/>
                <a:gd name="T15" fmla="*/ 14 h 45"/>
                <a:gd name="T16" fmla="*/ 52 w 52"/>
                <a:gd name="T17" fmla="*/ 22 h 45"/>
                <a:gd name="T18" fmla="*/ 50 w 52"/>
                <a:gd name="T19" fmla="*/ 31 h 45"/>
                <a:gd name="T20" fmla="*/ 44 w 52"/>
                <a:gd name="T21" fmla="*/ 39 h 45"/>
                <a:gd name="T22" fmla="*/ 36 w 52"/>
                <a:gd name="T23" fmla="*/ 43 h 45"/>
                <a:gd name="T24" fmla="*/ 26 w 52"/>
                <a:gd name="T25" fmla="*/ 45 h 45"/>
                <a:gd name="T26" fmla="*/ 16 w 52"/>
                <a:gd name="T27" fmla="*/ 43 h 45"/>
                <a:gd name="T28" fmla="*/ 8 w 52"/>
                <a:gd name="T29" fmla="*/ 39 h 45"/>
                <a:gd name="T30" fmla="*/ 2 w 52"/>
                <a:gd name="T31" fmla="*/ 31 h 45"/>
                <a:gd name="T32" fmla="*/ 0 w 52"/>
                <a:gd name="T33" fmla="*/ 22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2"/>
                <a:gd name="T52" fmla="*/ 0 h 45"/>
                <a:gd name="T53" fmla="*/ 52 w 52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2" h="45">
                  <a:moveTo>
                    <a:pt x="0" y="22"/>
                  </a:moveTo>
                  <a:lnTo>
                    <a:pt x="2" y="14"/>
                  </a:lnTo>
                  <a:lnTo>
                    <a:pt x="8" y="7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44" y="7"/>
                  </a:lnTo>
                  <a:lnTo>
                    <a:pt x="50" y="14"/>
                  </a:lnTo>
                  <a:lnTo>
                    <a:pt x="52" y="22"/>
                  </a:lnTo>
                  <a:lnTo>
                    <a:pt x="50" y="31"/>
                  </a:lnTo>
                  <a:lnTo>
                    <a:pt x="44" y="39"/>
                  </a:lnTo>
                  <a:lnTo>
                    <a:pt x="36" y="43"/>
                  </a:lnTo>
                  <a:lnTo>
                    <a:pt x="26" y="45"/>
                  </a:lnTo>
                  <a:lnTo>
                    <a:pt x="16" y="43"/>
                  </a:lnTo>
                  <a:lnTo>
                    <a:pt x="8" y="39"/>
                  </a:lnTo>
                  <a:lnTo>
                    <a:pt x="2" y="3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58" name="Freeform 180"/>
            <p:cNvSpPr>
              <a:spLocks/>
            </p:cNvSpPr>
            <p:nvPr/>
          </p:nvSpPr>
          <p:spPr bwMode="auto">
            <a:xfrm>
              <a:off x="1075" y="2057"/>
              <a:ext cx="53" cy="46"/>
            </a:xfrm>
            <a:custGeom>
              <a:avLst/>
              <a:gdLst>
                <a:gd name="T0" fmla="*/ 0 w 53"/>
                <a:gd name="T1" fmla="*/ 23 h 46"/>
                <a:gd name="T2" fmla="*/ 2 w 53"/>
                <a:gd name="T3" fmla="*/ 15 h 46"/>
                <a:gd name="T4" fmla="*/ 7 w 53"/>
                <a:gd name="T5" fmla="*/ 7 h 46"/>
                <a:gd name="T6" fmla="*/ 16 w 53"/>
                <a:gd name="T7" fmla="*/ 2 h 46"/>
                <a:gd name="T8" fmla="*/ 26 w 53"/>
                <a:gd name="T9" fmla="*/ 0 h 46"/>
                <a:gd name="T10" fmla="*/ 36 w 53"/>
                <a:gd name="T11" fmla="*/ 2 h 46"/>
                <a:gd name="T12" fmla="*/ 45 w 53"/>
                <a:gd name="T13" fmla="*/ 7 h 46"/>
                <a:gd name="T14" fmla="*/ 50 w 53"/>
                <a:gd name="T15" fmla="*/ 15 h 46"/>
                <a:gd name="T16" fmla="*/ 53 w 53"/>
                <a:gd name="T17" fmla="*/ 23 h 46"/>
                <a:gd name="T18" fmla="*/ 50 w 53"/>
                <a:gd name="T19" fmla="*/ 32 h 46"/>
                <a:gd name="T20" fmla="*/ 45 w 53"/>
                <a:gd name="T21" fmla="*/ 40 h 46"/>
                <a:gd name="T22" fmla="*/ 36 w 53"/>
                <a:gd name="T23" fmla="*/ 44 h 46"/>
                <a:gd name="T24" fmla="*/ 26 w 53"/>
                <a:gd name="T25" fmla="*/ 46 h 46"/>
                <a:gd name="T26" fmla="*/ 16 w 53"/>
                <a:gd name="T27" fmla="*/ 44 h 46"/>
                <a:gd name="T28" fmla="*/ 7 w 53"/>
                <a:gd name="T29" fmla="*/ 40 h 46"/>
                <a:gd name="T30" fmla="*/ 2 w 53"/>
                <a:gd name="T31" fmla="*/ 32 h 46"/>
                <a:gd name="T32" fmla="*/ 0 w 53"/>
                <a:gd name="T33" fmla="*/ 23 h 4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3"/>
                <a:gd name="T52" fmla="*/ 0 h 46"/>
                <a:gd name="T53" fmla="*/ 53 w 53"/>
                <a:gd name="T54" fmla="*/ 46 h 4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3" h="46">
                  <a:moveTo>
                    <a:pt x="0" y="23"/>
                  </a:moveTo>
                  <a:lnTo>
                    <a:pt x="2" y="15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0" y="15"/>
                  </a:lnTo>
                  <a:lnTo>
                    <a:pt x="53" y="23"/>
                  </a:lnTo>
                  <a:lnTo>
                    <a:pt x="50" y="32"/>
                  </a:lnTo>
                  <a:lnTo>
                    <a:pt x="45" y="40"/>
                  </a:lnTo>
                  <a:lnTo>
                    <a:pt x="36" y="44"/>
                  </a:lnTo>
                  <a:lnTo>
                    <a:pt x="26" y="46"/>
                  </a:lnTo>
                  <a:lnTo>
                    <a:pt x="16" y="44"/>
                  </a:lnTo>
                  <a:lnTo>
                    <a:pt x="7" y="40"/>
                  </a:lnTo>
                  <a:lnTo>
                    <a:pt x="2" y="3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59" name="Line 181"/>
            <p:cNvSpPr>
              <a:spLocks noChangeShapeType="1"/>
            </p:cNvSpPr>
            <p:nvPr/>
          </p:nvSpPr>
          <p:spPr bwMode="auto">
            <a:xfrm>
              <a:off x="1075" y="611"/>
              <a:ext cx="1" cy="15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60" name="Line 182"/>
            <p:cNvSpPr>
              <a:spLocks noChangeShapeType="1"/>
            </p:cNvSpPr>
            <p:nvPr/>
          </p:nvSpPr>
          <p:spPr bwMode="auto">
            <a:xfrm>
              <a:off x="79" y="973"/>
              <a:ext cx="165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61" name="Line 183"/>
            <p:cNvSpPr>
              <a:spLocks noChangeShapeType="1"/>
            </p:cNvSpPr>
            <p:nvPr/>
          </p:nvSpPr>
          <p:spPr bwMode="auto">
            <a:xfrm>
              <a:off x="79" y="1106"/>
              <a:ext cx="165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62" name="Line 184"/>
            <p:cNvSpPr>
              <a:spLocks noChangeShapeType="1"/>
            </p:cNvSpPr>
            <p:nvPr/>
          </p:nvSpPr>
          <p:spPr bwMode="auto">
            <a:xfrm>
              <a:off x="79" y="1244"/>
              <a:ext cx="165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63" name="Line 185"/>
            <p:cNvSpPr>
              <a:spLocks noChangeShapeType="1"/>
            </p:cNvSpPr>
            <p:nvPr/>
          </p:nvSpPr>
          <p:spPr bwMode="auto">
            <a:xfrm>
              <a:off x="124" y="1470"/>
              <a:ext cx="1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64" name="Line 186"/>
            <p:cNvSpPr>
              <a:spLocks noChangeShapeType="1"/>
            </p:cNvSpPr>
            <p:nvPr/>
          </p:nvSpPr>
          <p:spPr bwMode="auto">
            <a:xfrm>
              <a:off x="124" y="1606"/>
              <a:ext cx="1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65" name="Line 187"/>
            <p:cNvSpPr>
              <a:spLocks noChangeShapeType="1"/>
            </p:cNvSpPr>
            <p:nvPr/>
          </p:nvSpPr>
          <p:spPr bwMode="auto">
            <a:xfrm>
              <a:off x="124" y="1742"/>
              <a:ext cx="1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66" name="Line 188"/>
            <p:cNvSpPr>
              <a:spLocks noChangeShapeType="1"/>
            </p:cNvSpPr>
            <p:nvPr/>
          </p:nvSpPr>
          <p:spPr bwMode="auto">
            <a:xfrm flipV="1">
              <a:off x="1101" y="1968"/>
              <a:ext cx="1" cy="8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67" name="Line 189"/>
            <p:cNvSpPr>
              <a:spLocks noChangeShapeType="1"/>
            </p:cNvSpPr>
            <p:nvPr/>
          </p:nvSpPr>
          <p:spPr bwMode="auto">
            <a:xfrm>
              <a:off x="1324" y="1577"/>
              <a:ext cx="275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68" name="Freeform 190"/>
            <p:cNvSpPr>
              <a:spLocks/>
            </p:cNvSpPr>
            <p:nvPr/>
          </p:nvSpPr>
          <p:spPr bwMode="auto">
            <a:xfrm>
              <a:off x="1088" y="826"/>
              <a:ext cx="53" cy="45"/>
            </a:xfrm>
            <a:custGeom>
              <a:avLst/>
              <a:gdLst>
                <a:gd name="T0" fmla="*/ 0 w 53"/>
                <a:gd name="T1" fmla="*/ 22 h 45"/>
                <a:gd name="T2" fmla="*/ 2 w 53"/>
                <a:gd name="T3" fmla="*/ 14 h 45"/>
                <a:gd name="T4" fmla="*/ 7 w 53"/>
                <a:gd name="T5" fmla="*/ 6 h 45"/>
                <a:gd name="T6" fmla="*/ 16 w 53"/>
                <a:gd name="T7" fmla="*/ 1 h 45"/>
                <a:gd name="T8" fmla="*/ 26 w 53"/>
                <a:gd name="T9" fmla="*/ 0 h 45"/>
                <a:gd name="T10" fmla="*/ 36 w 53"/>
                <a:gd name="T11" fmla="*/ 1 h 45"/>
                <a:gd name="T12" fmla="*/ 45 w 53"/>
                <a:gd name="T13" fmla="*/ 6 h 45"/>
                <a:gd name="T14" fmla="*/ 51 w 53"/>
                <a:gd name="T15" fmla="*/ 14 h 45"/>
                <a:gd name="T16" fmla="*/ 53 w 53"/>
                <a:gd name="T17" fmla="*/ 22 h 45"/>
                <a:gd name="T18" fmla="*/ 51 w 53"/>
                <a:gd name="T19" fmla="*/ 31 h 45"/>
                <a:gd name="T20" fmla="*/ 45 w 53"/>
                <a:gd name="T21" fmla="*/ 39 h 45"/>
                <a:gd name="T22" fmla="*/ 36 w 53"/>
                <a:gd name="T23" fmla="*/ 43 h 45"/>
                <a:gd name="T24" fmla="*/ 26 w 53"/>
                <a:gd name="T25" fmla="*/ 45 h 45"/>
                <a:gd name="T26" fmla="*/ 16 w 53"/>
                <a:gd name="T27" fmla="*/ 43 h 45"/>
                <a:gd name="T28" fmla="*/ 7 w 53"/>
                <a:gd name="T29" fmla="*/ 39 h 45"/>
                <a:gd name="T30" fmla="*/ 2 w 53"/>
                <a:gd name="T31" fmla="*/ 31 h 45"/>
                <a:gd name="T32" fmla="*/ 0 w 53"/>
                <a:gd name="T33" fmla="*/ 22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3"/>
                <a:gd name="T52" fmla="*/ 0 h 45"/>
                <a:gd name="T53" fmla="*/ 53 w 53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3" h="45">
                  <a:moveTo>
                    <a:pt x="0" y="22"/>
                  </a:moveTo>
                  <a:lnTo>
                    <a:pt x="2" y="14"/>
                  </a:lnTo>
                  <a:lnTo>
                    <a:pt x="7" y="6"/>
                  </a:lnTo>
                  <a:lnTo>
                    <a:pt x="16" y="1"/>
                  </a:lnTo>
                  <a:lnTo>
                    <a:pt x="26" y="0"/>
                  </a:lnTo>
                  <a:lnTo>
                    <a:pt x="36" y="1"/>
                  </a:lnTo>
                  <a:lnTo>
                    <a:pt x="45" y="6"/>
                  </a:lnTo>
                  <a:lnTo>
                    <a:pt x="51" y="14"/>
                  </a:lnTo>
                  <a:lnTo>
                    <a:pt x="53" y="22"/>
                  </a:lnTo>
                  <a:lnTo>
                    <a:pt x="51" y="31"/>
                  </a:lnTo>
                  <a:lnTo>
                    <a:pt x="45" y="39"/>
                  </a:lnTo>
                  <a:lnTo>
                    <a:pt x="36" y="43"/>
                  </a:lnTo>
                  <a:lnTo>
                    <a:pt x="26" y="45"/>
                  </a:lnTo>
                  <a:lnTo>
                    <a:pt x="16" y="43"/>
                  </a:lnTo>
                  <a:lnTo>
                    <a:pt x="7" y="39"/>
                  </a:lnTo>
                  <a:lnTo>
                    <a:pt x="2" y="3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69" name="Line 191"/>
            <p:cNvSpPr>
              <a:spLocks noChangeShapeType="1"/>
            </p:cNvSpPr>
            <p:nvPr/>
          </p:nvSpPr>
          <p:spPr bwMode="auto">
            <a:xfrm>
              <a:off x="1114" y="871"/>
              <a:ext cx="1" cy="10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70" name="Line 192"/>
            <p:cNvSpPr>
              <a:spLocks noChangeShapeType="1"/>
            </p:cNvSpPr>
            <p:nvPr/>
          </p:nvSpPr>
          <p:spPr bwMode="auto">
            <a:xfrm flipH="1">
              <a:off x="565" y="1968"/>
              <a:ext cx="12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71" name="Line 193"/>
            <p:cNvSpPr>
              <a:spLocks noChangeShapeType="1"/>
            </p:cNvSpPr>
            <p:nvPr/>
          </p:nvSpPr>
          <p:spPr bwMode="auto">
            <a:xfrm flipH="1">
              <a:off x="539" y="1974"/>
              <a:ext cx="13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72" name="Line 194"/>
            <p:cNvSpPr>
              <a:spLocks noChangeShapeType="1"/>
            </p:cNvSpPr>
            <p:nvPr/>
          </p:nvSpPr>
          <p:spPr bwMode="auto">
            <a:xfrm flipH="1">
              <a:off x="514" y="1982"/>
              <a:ext cx="13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73" name="Line 195"/>
            <p:cNvSpPr>
              <a:spLocks noChangeShapeType="1"/>
            </p:cNvSpPr>
            <p:nvPr/>
          </p:nvSpPr>
          <p:spPr bwMode="auto">
            <a:xfrm flipH="1">
              <a:off x="488" y="1989"/>
              <a:ext cx="14" cy="2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74" name="Line 196"/>
            <p:cNvSpPr>
              <a:spLocks noChangeShapeType="1"/>
            </p:cNvSpPr>
            <p:nvPr/>
          </p:nvSpPr>
          <p:spPr bwMode="auto">
            <a:xfrm flipH="1">
              <a:off x="464" y="1995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75" name="Line 197"/>
            <p:cNvSpPr>
              <a:spLocks noChangeShapeType="1"/>
            </p:cNvSpPr>
            <p:nvPr/>
          </p:nvSpPr>
          <p:spPr bwMode="auto">
            <a:xfrm flipH="1">
              <a:off x="438" y="2002"/>
              <a:ext cx="13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76" name="Line 198"/>
            <p:cNvSpPr>
              <a:spLocks noChangeShapeType="1"/>
            </p:cNvSpPr>
            <p:nvPr/>
          </p:nvSpPr>
          <p:spPr bwMode="auto">
            <a:xfrm flipH="1">
              <a:off x="413" y="2010"/>
              <a:ext cx="13" cy="2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77" name="Line 199"/>
            <p:cNvSpPr>
              <a:spLocks noChangeShapeType="1"/>
            </p:cNvSpPr>
            <p:nvPr/>
          </p:nvSpPr>
          <p:spPr bwMode="auto">
            <a:xfrm flipH="1">
              <a:off x="388" y="2016"/>
              <a:ext cx="13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78" name="Line 200"/>
            <p:cNvSpPr>
              <a:spLocks noChangeShapeType="1"/>
            </p:cNvSpPr>
            <p:nvPr/>
          </p:nvSpPr>
          <p:spPr bwMode="auto">
            <a:xfrm flipH="1">
              <a:off x="363" y="2023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79" name="Line 201"/>
            <p:cNvSpPr>
              <a:spLocks noChangeShapeType="1"/>
            </p:cNvSpPr>
            <p:nvPr/>
          </p:nvSpPr>
          <p:spPr bwMode="auto">
            <a:xfrm flipH="1">
              <a:off x="337" y="2030"/>
              <a:ext cx="13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80" name="Line 202"/>
            <p:cNvSpPr>
              <a:spLocks noChangeShapeType="1"/>
            </p:cNvSpPr>
            <p:nvPr/>
          </p:nvSpPr>
          <p:spPr bwMode="auto">
            <a:xfrm flipH="1">
              <a:off x="312" y="2037"/>
              <a:ext cx="13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81" name="Line 203"/>
            <p:cNvSpPr>
              <a:spLocks noChangeShapeType="1"/>
            </p:cNvSpPr>
            <p:nvPr/>
          </p:nvSpPr>
          <p:spPr bwMode="auto">
            <a:xfrm flipH="1">
              <a:off x="287" y="2044"/>
              <a:ext cx="13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82" name="Line 204"/>
            <p:cNvSpPr>
              <a:spLocks noChangeShapeType="1"/>
            </p:cNvSpPr>
            <p:nvPr/>
          </p:nvSpPr>
          <p:spPr bwMode="auto">
            <a:xfrm flipH="1">
              <a:off x="262" y="2051"/>
              <a:ext cx="12" cy="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83" name="Line 205"/>
            <p:cNvSpPr>
              <a:spLocks noChangeShapeType="1"/>
            </p:cNvSpPr>
            <p:nvPr/>
          </p:nvSpPr>
          <p:spPr bwMode="auto">
            <a:xfrm>
              <a:off x="1075" y="759"/>
              <a:ext cx="10" cy="1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84" name="Line 206"/>
            <p:cNvSpPr>
              <a:spLocks noChangeShapeType="1"/>
            </p:cNvSpPr>
            <p:nvPr/>
          </p:nvSpPr>
          <p:spPr bwMode="auto">
            <a:xfrm>
              <a:off x="1095" y="793"/>
              <a:ext cx="10" cy="1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85" name="Line 207"/>
            <p:cNvSpPr>
              <a:spLocks noChangeShapeType="1"/>
            </p:cNvSpPr>
            <p:nvPr/>
          </p:nvSpPr>
          <p:spPr bwMode="auto">
            <a:xfrm>
              <a:off x="244" y="978"/>
              <a:ext cx="19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86" name="Line 208"/>
            <p:cNvSpPr>
              <a:spLocks noChangeShapeType="1"/>
            </p:cNvSpPr>
            <p:nvPr/>
          </p:nvSpPr>
          <p:spPr bwMode="auto">
            <a:xfrm>
              <a:off x="282" y="998"/>
              <a:ext cx="19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87" name="Line 209"/>
            <p:cNvSpPr>
              <a:spLocks noChangeShapeType="1"/>
            </p:cNvSpPr>
            <p:nvPr/>
          </p:nvSpPr>
          <p:spPr bwMode="auto">
            <a:xfrm>
              <a:off x="320" y="1017"/>
              <a:ext cx="19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88" name="Line 210"/>
            <p:cNvSpPr>
              <a:spLocks noChangeShapeType="1"/>
            </p:cNvSpPr>
            <p:nvPr/>
          </p:nvSpPr>
          <p:spPr bwMode="auto">
            <a:xfrm>
              <a:off x="357" y="1037"/>
              <a:ext cx="19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89" name="Line 211"/>
            <p:cNvSpPr>
              <a:spLocks noChangeShapeType="1"/>
            </p:cNvSpPr>
            <p:nvPr/>
          </p:nvSpPr>
          <p:spPr bwMode="auto">
            <a:xfrm>
              <a:off x="395" y="1057"/>
              <a:ext cx="19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90" name="Line 212"/>
            <p:cNvSpPr>
              <a:spLocks noChangeShapeType="1"/>
            </p:cNvSpPr>
            <p:nvPr/>
          </p:nvSpPr>
          <p:spPr bwMode="auto">
            <a:xfrm>
              <a:off x="433" y="1077"/>
              <a:ext cx="19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91" name="Line 213"/>
            <p:cNvSpPr>
              <a:spLocks noChangeShapeType="1"/>
            </p:cNvSpPr>
            <p:nvPr/>
          </p:nvSpPr>
          <p:spPr bwMode="auto">
            <a:xfrm>
              <a:off x="471" y="1096"/>
              <a:ext cx="1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92" name="Line 214"/>
            <p:cNvSpPr>
              <a:spLocks noChangeShapeType="1"/>
            </p:cNvSpPr>
            <p:nvPr/>
          </p:nvSpPr>
          <p:spPr bwMode="auto">
            <a:xfrm>
              <a:off x="244" y="1104"/>
              <a:ext cx="20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93" name="Line 215"/>
            <p:cNvSpPr>
              <a:spLocks noChangeShapeType="1"/>
            </p:cNvSpPr>
            <p:nvPr/>
          </p:nvSpPr>
          <p:spPr bwMode="auto">
            <a:xfrm>
              <a:off x="284" y="1119"/>
              <a:ext cx="21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94" name="Line 216"/>
            <p:cNvSpPr>
              <a:spLocks noChangeShapeType="1"/>
            </p:cNvSpPr>
            <p:nvPr/>
          </p:nvSpPr>
          <p:spPr bwMode="auto">
            <a:xfrm>
              <a:off x="325" y="1133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95" name="Line 217"/>
            <p:cNvSpPr>
              <a:spLocks noChangeShapeType="1"/>
            </p:cNvSpPr>
            <p:nvPr/>
          </p:nvSpPr>
          <p:spPr bwMode="auto">
            <a:xfrm>
              <a:off x="365" y="1149"/>
              <a:ext cx="20" cy="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96" name="Line 218"/>
            <p:cNvSpPr>
              <a:spLocks noChangeShapeType="1"/>
            </p:cNvSpPr>
            <p:nvPr/>
          </p:nvSpPr>
          <p:spPr bwMode="auto">
            <a:xfrm>
              <a:off x="406" y="1163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97" name="Line 219"/>
            <p:cNvSpPr>
              <a:spLocks noChangeShapeType="1"/>
            </p:cNvSpPr>
            <p:nvPr/>
          </p:nvSpPr>
          <p:spPr bwMode="auto">
            <a:xfrm>
              <a:off x="446" y="1178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98" name="Line 220"/>
            <p:cNvSpPr>
              <a:spLocks noChangeShapeType="1"/>
            </p:cNvSpPr>
            <p:nvPr/>
          </p:nvSpPr>
          <p:spPr bwMode="auto">
            <a:xfrm>
              <a:off x="244" y="1248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099" name="Line 221"/>
            <p:cNvSpPr>
              <a:spLocks noChangeShapeType="1"/>
            </p:cNvSpPr>
            <p:nvPr/>
          </p:nvSpPr>
          <p:spPr bwMode="auto">
            <a:xfrm>
              <a:off x="289" y="1247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00" name="Line 222"/>
            <p:cNvSpPr>
              <a:spLocks noChangeShapeType="1"/>
            </p:cNvSpPr>
            <p:nvPr/>
          </p:nvSpPr>
          <p:spPr bwMode="auto">
            <a:xfrm>
              <a:off x="333" y="1246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01" name="Line 223"/>
            <p:cNvSpPr>
              <a:spLocks noChangeShapeType="1"/>
            </p:cNvSpPr>
            <p:nvPr/>
          </p:nvSpPr>
          <p:spPr bwMode="auto">
            <a:xfrm flipV="1">
              <a:off x="377" y="1245"/>
              <a:ext cx="23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02" name="Line 224"/>
            <p:cNvSpPr>
              <a:spLocks noChangeShapeType="1"/>
            </p:cNvSpPr>
            <p:nvPr/>
          </p:nvSpPr>
          <p:spPr bwMode="auto">
            <a:xfrm flipV="1">
              <a:off x="422" y="1244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03" name="Line 225"/>
            <p:cNvSpPr>
              <a:spLocks noChangeShapeType="1"/>
            </p:cNvSpPr>
            <p:nvPr/>
          </p:nvSpPr>
          <p:spPr bwMode="auto">
            <a:xfrm>
              <a:off x="466" y="1244"/>
              <a:ext cx="6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04" name="Line 226"/>
            <p:cNvSpPr>
              <a:spLocks noChangeShapeType="1"/>
            </p:cNvSpPr>
            <p:nvPr/>
          </p:nvSpPr>
          <p:spPr bwMode="auto">
            <a:xfrm flipV="1">
              <a:off x="244" y="1461"/>
              <a:ext cx="21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05" name="Line 227"/>
            <p:cNvSpPr>
              <a:spLocks noChangeShapeType="1"/>
            </p:cNvSpPr>
            <p:nvPr/>
          </p:nvSpPr>
          <p:spPr bwMode="auto">
            <a:xfrm flipV="1">
              <a:off x="286" y="1451"/>
              <a:ext cx="21" cy="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06" name="Line 228"/>
            <p:cNvSpPr>
              <a:spLocks noChangeShapeType="1"/>
            </p:cNvSpPr>
            <p:nvPr/>
          </p:nvSpPr>
          <p:spPr bwMode="auto">
            <a:xfrm flipV="1">
              <a:off x="329" y="1441"/>
              <a:ext cx="21" cy="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07" name="Line 229"/>
            <p:cNvSpPr>
              <a:spLocks noChangeShapeType="1"/>
            </p:cNvSpPr>
            <p:nvPr/>
          </p:nvSpPr>
          <p:spPr bwMode="auto">
            <a:xfrm flipV="1">
              <a:off x="371" y="1432"/>
              <a:ext cx="21" cy="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08" name="Line 230"/>
            <p:cNvSpPr>
              <a:spLocks noChangeShapeType="1"/>
            </p:cNvSpPr>
            <p:nvPr/>
          </p:nvSpPr>
          <p:spPr bwMode="auto">
            <a:xfrm flipV="1">
              <a:off x="413" y="1422"/>
              <a:ext cx="21" cy="5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09" name="Line 231"/>
            <p:cNvSpPr>
              <a:spLocks noChangeShapeType="1"/>
            </p:cNvSpPr>
            <p:nvPr/>
          </p:nvSpPr>
          <p:spPr bwMode="auto">
            <a:xfrm flipV="1">
              <a:off x="455" y="1414"/>
              <a:ext cx="17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10" name="Line 232"/>
            <p:cNvSpPr>
              <a:spLocks noChangeShapeType="1"/>
            </p:cNvSpPr>
            <p:nvPr/>
          </p:nvSpPr>
          <p:spPr bwMode="auto">
            <a:xfrm flipV="1">
              <a:off x="244" y="1601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11" name="Line 233"/>
            <p:cNvSpPr>
              <a:spLocks noChangeShapeType="1"/>
            </p:cNvSpPr>
            <p:nvPr/>
          </p:nvSpPr>
          <p:spPr bwMode="auto">
            <a:xfrm flipV="1">
              <a:off x="284" y="1585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12" name="Line 234"/>
            <p:cNvSpPr>
              <a:spLocks noChangeShapeType="1"/>
            </p:cNvSpPr>
            <p:nvPr/>
          </p:nvSpPr>
          <p:spPr bwMode="auto">
            <a:xfrm flipV="1">
              <a:off x="324" y="1568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13" name="Line 235"/>
            <p:cNvSpPr>
              <a:spLocks noChangeShapeType="1"/>
            </p:cNvSpPr>
            <p:nvPr/>
          </p:nvSpPr>
          <p:spPr bwMode="auto">
            <a:xfrm flipV="1">
              <a:off x="364" y="1551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14" name="Line 236"/>
            <p:cNvSpPr>
              <a:spLocks noChangeShapeType="1"/>
            </p:cNvSpPr>
            <p:nvPr/>
          </p:nvSpPr>
          <p:spPr bwMode="auto">
            <a:xfrm flipV="1">
              <a:off x="404" y="1535"/>
              <a:ext cx="20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15" name="Line 237"/>
            <p:cNvSpPr>
              <a:spLocks noChangeShapeType="1"/>
            </p:cNvSpPr>
            <p:nvPr/>
          </p:nvSpPr>
          <p:spPr bwMode="auto">
            <a:xfrm flipV="1">
              <a:off x="444" y="1518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16" name="Line 238"/>
            <p:cNvSpPr>
              <a:spLocks noChangeShapeType="1"/>
            </p:cNvSpPr>
            <p:nvPr/>
          </p:nvSpPr>
          <p:spPr bwMode="auto">
            <a:xfrm flipV="1">
              <a:off x="244" y="1727"/>
              <a:ext cx="19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17" name="Line 239"/>
            <p:cNvSpPr>
              <a:spLocks noChangeShapeType="1"/>
            </p:cNvSpPr>
            <p:nvPr/>
          </p:nvSpPr>
          <p:spPr bwMode="auto">
            <a:xfrm flipV="1">
              <a:off x="283" y="1709"/>
              <a:ext cx="19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18" name="Line 240"/>
            <p:cNvSpPr>
              <a:spLocks noChangeShapeType="1"/>
            </p:cNvSpPr>
            <p:nvPr/>
          </p:nvSpPr>
          <p:spPr bwMode="auto">
            <a:xfrm flipV="1">
              <a:off x="322" y="1690"/>
              <a:ext cx="20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19" name="Line 241"/>
            <p:cNvSpPr>
              <a:spLocks noChangeShapeType="1"/>
            </p:cNvSpPr>
            <p:nvPr/>
          </p:nvSpPr>
          <p:spPr bwMode="auto">
            <a:xfrm flipV="1">
              <a:off x="362" y="1671"/>
              <a:ext cx="20" cy="10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20" name="Line 242"/>
            <p:cNvSpPr>
              <a:spLocks noChangeShapeType="1"/>
            </p:cNvSpPr>
            <p:nvPr/>
          </p:nvSpPr>
          <p:spPr bwMode="auto">
            <a:xfrm flipV="1">
              <a:off x="402" y="1652"/>
              <a:ext cx="19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21" name="Line 243"/>
            <p:cNvSpPr>
              <a:spLocks noChangeShapeType="1"/>
            </p:cNvSpPr>
            <p:nvPr/>
          </p:nvSpPr>
          <p:spPr bwMode="auto">
            <a:xfrm flipV="1">
              <a:off x="441" y="1634"/>
              <a:ext cx="18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22" name="Line 244"/>
            <p:cNvSpPr>
              <a:spLocks noChangeShapeType="1"/>
            </p:cNvSpPr>
            <p:nvPr/>
          </p:nvSpPr>
          <p:spPr bwMode="auto">
            <a:xfrm flipH="1">
              <a:off x="2495" y="978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23" name="Line 245"/>
            <p:cNvSpPr>
              <a:spLocks noChangeShapeType="1"/>
            </p:cNvSpPr>
            <p:nvPr/>
          </p:nvSpPr>
          <p:spPr bwMode="auto">
            <a:xfrm flipH="1">
              <a:off x="2451" y="981"/>
              <a:ext cx="22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24" name="Line 246"/>
            <p:cNvSpPr>
              <a:spLocks noChangeShapeType="1"/>
            </p:cNvSpPr>
            <p:nvPr/>
          </p:nvSpPr>
          <p:spPr bwMode="auto">
            <a:xfrm flipH="1">
              <a:off x="2406" y="986"/>
              <a:ext cx="22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25" name="Line 247"/>
            <p:cNvSpPr>
              <a:spLocks noChangeShapeType="1"/>
            </p:cNvSpPr>
            <p:nvPr/>
          </p:nvSpPr>
          <p:spPr bwMode="auto">
            <a:xfrm flipH="1">
              <a:off x="2495" y="1104"/>
              <a:ext cx="22" cy="3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26" name="Line 248"/>
            <p:cNvSpPr>
              <a:spLocks noChangeShapeType="1"/>
            </p:cNvSpPr>
            <p:nvPr/>
          </p:nvSpPr>
          <p:spPr bwMode="auto">
            <a:xfrm flipH="1">
              <a:off x="2451" y="1110"/>
              <a:ext cx="22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27" name="Line 249"/>
            <p:cNvSpPr>
              <a:spLocks noChangeShapeType="1"/>
            </p:cNvSpPr>
            <p:nvPr/>
          </p:nvSpPr>
          <p:spPr bwMode="auto">
            <a:xfrm flipH="1">
              <a:off x="2406" y="1115"/>
              <a:ext cx="22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28" name="Line 250"/>
            <p:cNvSpPr>
              <a:spLocks noChangeShapeType="1"/>
            </p:cNvSpPr>
            <p:nvPr/>
          </p:nvSpPr>
          <p:spPr bwMode="auto">
            <a:xfrm flipH="1">
              <a:off x="2495" y="1244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29" name="Line 251"/>
            <p:cNvSpPr>
              <a:spLocks noChangeShapeType="1"/>
            </p:cNvSpPr>
            <p:nvPr/>
          </p:nvSpPr>
          <p:spPr bwMode="auto">
            <a:xfrm flipH="1">
              <a:off x="2451" y="1244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30" name="Line 252"/>
            <p:cNvSpPr>
              <a:spLocks noChangeShapeType="1"/>
            </p:cNvSpPr>
            <p:nvPr/>
          </p:nvSpPr>
          <p:spPr bwMode="auto">
            <a:xfrm flipH="1">
              <a:off x="2406" y="1244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31" name="Line 253"/>
            <p:cNvSpPr>
              <a:spLocks noChangeShapeType="1"/>
            </p:cNvSpPr>
            <p:nvPr/>
          </p:nvSpPr>
          <p:spPr bwMode="auto">
            <a:xfrm flipH="1" flipV="1">
              <a:off x="2495" y="1468"/>
              <a:ext cx="22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32" name="Line 254"/>
            <p:cNvSpPr>
              <a:spLocks noChangeShapeType="1"/>
            </p:cNvSpPr>
            <p:nvPr/>
          </p:nvSpPr>
          <p:spPr bwMode="auto">
            <a:xfrm flipH="1" flipV="1">
              <a:off x="2451" y="1464"/>
              <a:ext cx="22" cy="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33" name="Line 255"/>
            <p:cNvSpPr>
              <a:spLocks noChangeShapeType="1"/>
            </p:cNvSpPr>
            <p:nvPr/>
          </p:nvSpPr>
          <p:spPr bwMode="auto">
            <a:xfrm flipH="1" flipV="1">
              <a:off x="2406" y="1461"/>
              <a:ext cx="22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34" name="Line 256"/>
            <p:cNvSpPr>
              <a:spLocks noChangeShapeType="1"/>
            </p:cNvSpPr>
            <p:nvPr/>
          </p:nvSpPr>
          <p:spPr bwMode="auto">
            <a:xfrm flipH="1" flipV="1">
              <a:off x="2497" y="1597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35" name="Line 257"/>
            <p:cNvSpPr>
              <a:spLocks noChangeShapeType="1"/>
            </p:cNvSpPr>
            <p:nvPr/>
          </p:nvSpPr>
          <p:spPr bwMode="auto">
            <a:xfrm flipH="1" flipV="1">
              <a:off x="2457" y="1580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36" name="Line 258"/>
            <p:cNvSpPr>
              <a:spLocks noChangeShapeType="1"/>
            </p:cNvSpPr>
            <p:nvPr/>
          </p:nvSpPr>
          <p:spPr bwMode="auto">
            <a:xfrm flipH="1" flipV="1">
              <a:off x="2417" y="1563"/>
              <a:ext cx="20" cy="9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37" name="Line 259"/>
            <p:cNvSpPr>
              <a:spLocks noChangeShapeType="1"/>
            </p:cNvSpPr>
            <p:nvPr/>
          </p:nvSpPr>
          <p:spPr bwMode="auto">
            <a:xfrm flipH="1" flipV="1">
              <a:off x="2386" y="1550"/>
              <a:ext cx="11" cy="4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38" name="Line 260"/>
            <p:cNvSpPr>
              <a:spLocks noChangeShapeType="1"/>
            </p:cNvSpPr>
            <p:nvPr/>
          </p:nvSpPr>
          <p:spPr bwMode="auto">
            <a:xfrm flipH="1" flipV="1">
              <a:off x="2499" y="1730"/>
              <a:ext cx="18" cy="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39" name="Line 261"/>
            <p:cNvSpPr>
              <a:spLocks noChangeShapeType="1"/>
            </p:cNvSpPr>
            <p:nvPr/>
          </p:nvSpPr>
          <p:spPr bwMode="auto">
            <a:xfrm flipH="1" flipV="1">
              <a:off x="2463" y="1708"/>
              <a:ext cx="17" cy="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40" name="Line 262"/>
            <p:cNvSpPr>
              <a:spLocks noChangeShapeType="1"/>
            </p:cNvSpPr>
            <p:nvPr/>
          </p:nvSpPr>
          <p:spPr bwMode="auto">
            <a:xfrm flipH="1" flipV="1">
              <a:off x="2426" y="1686"/>
              <a:ext cx="18" cy="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41" name="Line 263"/>
            <p:cNvSpPr>
              <a:spLocks noChangeShapeType="1"/>
            </p:cNvSpPr>
            <p:nvPr/>
          </p:nvSpPr>
          <p:spPr bwMode="auto">
            <a:xfrm flipH="1" flipV="1">
              <a:off x="2389" y="1664"/>
              <a:ext cx="18" cy="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42" name="Freeform 264"/>
            <p:cNvSpPr>
              <a:spLocks/>
            </p:cNvSpPr>
            <p:nvPr/>
          </p:nvSpPr>
          <p:spPr bwMode="auto">
            <a:xfrm>
              <a:off x="564" y="1719"/>
              <a:ext cx="577" cy="124"/>
            </a:xfrm>
            <a:custGeom>
              <a:avLst/>
              <a:gdLst>
                <a:gd name="T0" fmla="*/ 505 w 577"/>
                <a:gd name="T1" fmla="*/ 124 h 124"/>
                <a:gd name="T2" fmla="*/ 520 w 577"/>
                <a:gd name="T3" fmla="*/ 122 h 124"/>
                <a:gd name="T4" fmla="*/ 536 w 577"/>
                <a:gd name="T5" fmla="*/ 117 h 124"/>
                <a:gd name="T6" fmla="*/ 549 w 577"/>
                <a:gd name="T7" fmla="*/ 111 h 124"/>
                <a:gd name="T8" fmla="*/ 560 w 577"/>
                <a:gd name="T9" fmla="*/ 100 h 124"/>
                <a:gd name="T10" fmla="*/ 569 w 577"/>
                <a:gd name="T11" fmla="*/ 89 h 124"/>
                <a:gd name="T12" fmla="*/ 575 w 577"/>
                <a:gd name="T13" fmla="*/ 75 h 124"/>
                <a:gd name="T14" fmla="*/ 577 w 577"/>
                <a:gd name="T15" fmla="*/ 62 h 124"/>
                <a:gd name="T16" fmla="*/ 575 w 577"/>
                <a:gd name="T17" fmla="*/ 48 h 124"/>
                <a:gd name="T18" fmla="*/ 569 w 577"/>
                <a:gd name="T19" fmla="*/ 35 h 124"/>
                <a:gd name="T20" fmla="*/ 560 w 577"/>
                <a:gd name="T21" fmla="*/ 23 h 124"/>
                <a:gd name="T22" fmla="*/ 549 w 577"/>
                <a:gd name="T23" fmla="*/ 13 h 124"/>
                <a:gd name="T24" fmla="*/ 536 w 577"/>
                <a:gd name="T25" fmla="*/ 6 h 124"/>
                <a:gd name="T26" fmla="*/ 520 w 577"/>
                <a:gd name="T27" fmla="*/ 2 h 124"/>
                <a:gd name="T28" fmla="*/ 505 w 577"/>
                <a:gd name="T29" fmla="*/ 0 h 124"/>
                <a:gd name="T30" fmla="*/ 72 w 577"/>
                <a:gd name="T31" fmla="*/ 0 h 124"/>
                <a:gd name="T32" fmla="*/ 55 w 577"/>
                <a:gd name="T33" fmla="*/ 2 h 124"/>
                <a:gd name="T34" fmla="*/ 41 w 577"/>
                <a:gd name="T35" fmla="*/ 6 h 124"/>
                <a:gd name="T36" fmla="*/ 26 w 577"/>
                <a:gd name="T37" fmla="*/ 13 h 124"/>
                <a:gd name="T38" fmla="*/ 15 w 577"/>
                <a:gd name="T39" fmla="*/ 23 h 124"/>
                <a:gd name="T40" fmla="*/ 6 w 577"/>
                <a:gd name="T41" fmla="*/ 35 h 124"/>
                <a:gd name="T42" fmla="*/ 1 w 577"/>
                <a:gd name="T43" fmla="*/ 48 h 124"/>
                <a:gd name="T44" fmla="*/ 0 w 577"/>
                <a:gd name="T45" fmla="*/ 62 h 124"/>
                <a:gd name="T46" fmla="*/ 1 w 577"/>
                <a:gd name="T47" fmla="*/ 75 h 124"/>
                <a:gd name="T48" fmla="*/ 6 w 577"/>
                <a:gd name="T49" fmla="*/ 89 h 124"/>
                <a:gd name="T50" fmla="*/ 15 w 577"/>
                <a:gd name="T51" fmla="*/ 100 h 124"/>
                <a:gd name="T52" fmla="*/ 26 w 577"/>
                <a:gd name="T53" fmla="*/ 111 h 124"/>
                <a:gd name="T54" fmla="*/ 41 w 577"/>
                <a:gd name="T55" fmla="*/ 117 h 124"/>
                <a:gd name="T56" fmla="*/ 55 w 577"/>
                <a:gd name="T57" fmla="*/ 122 h 124"/>
                <a:gd name="T58" fmla="*/ 72 w 577"/>
                <a:gd name="T59" fmla="*/ 124 h 124"/>
                <a:gd name="T60" fmla="*/ 505 w 577"/>
                <a:gd name="T61" fmla="*/ 124 h 12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7"/>
                <a:gd name="T94" fmla="*/ 0 h 124"/>
                <a:gd name="T95" fmla="*/ 577 w 577"/>
                <a:gd name="T96" fmla="*/ 124 h 12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7" h="124">
                  <a:moveTo>
                    <a:pt x="505" y="124"/>
                  </a:moveTo>
                  <a:lnTo>
                    <a:pt x="520" y="122"/>
                  </a:lnTo>
                  <a:lnTo>
                    <a:pt x="536" y="117"/>
                  </a:lnTo>
                  <a:lnTo>
                    <a:pt x="549" y="111"/>
                  </a:lnTo>
                  <a:lnTo>
                    <a:pt x="560" y="100"/>
                  </a:lnTo>
                  <a:lnTo>
                    <a:pt x="569" y="89"/>
                  </a:lnTo>
                  <a:lnTo>
                    <a:pt x="575" y="75"/>
                  </a:lnTo>
                  <a:lnTo>
                    <a:pt x="577" y="62"/>
                  </a:lnTo>
                  <a:lnTo>
                    <a:pt x="575" y="48"/>
                  </a:lnTo>
                  <a:lnTo>
                    <a:pt x="569" y="35"/>
                  </a:lnTo>
                  <a:lnTo>
                    <a:pt x="560" y="23"/>
                  </a:lnTo>
                  <a:lnTo>
                    <a:pt x="549" y="13"/>
                  </a:lnTo>
                  <a:lnTo>
                    <a:pt x="536" y="6"/>
                  </a:lnTo>
                  <a:lnTo>
                    <a:pt x="520" y="2"/>
                  </a:lnTo>
                  <a:lnTo>
                    <a:pt x="505" y="0"/>
                  </a:lnTo>
                  <a:lnTo>
                    <a:pt x="72" y="0"/>
                  </a:lnTo>
                  <a:lnTo>
                    <a:pt x="55" y="2"/>
                  </a:lnTo>
                  <a:lnTo>
                    <a:pt x="41" y="6"/>
                  </a:lnTo>
                  <a:lnTo>
                    <a:pt x="26" y="13"/>
                  </a:lnTo>
                  <a:lnTo>
                    <a:pt x="15" y="23"/>
                  </a:lnTo>
                  <a:lnTo>
                    <a:pt x="6" y="35"/>
                  </a:lnTo>
                  <a:lnTo>
                    <a:pt x="1" y="48"/>
                  </a:lnTo>
                  <a:lnTo>
                    <a:pt x="0" y="62"/>
                  </a:lnTo>
                  <a:lnTo>
                    <a:pt x="1" y="75"/>
                  </a:lnTo>
                  <a:lnTo>
                    <a:pt x="6" y="89"/>
                  </a:lnTo>
                  <a:lnTo>
                    <a:pt x="15" y="100"/>
                  </a:lnTo>
                  <a:lnTo>
                    <a:pt x="26" y="111"/>
                  </a:lnTo>
                  <a:lnTo>
                    <a:pt x="41" y="117"/>
                  </a:lnTo>
                  <a:lnTo>
                    <a:pt x="55" y="122"/>
                  </a:lnTo>
                  <a:lnTo>
                    <a:pt x="72" y="124"/>
                  </a:lnTo>
                  <a:lnTo>
                    <a:pt x="505" y="124"/>
                  </a:lnTo>
                  <a:close/>
                </a:path>
              </a:pathLst>
            </a:custGeom>
            <a:solidFill>
              <a:srgbClr val="FFBFB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43" name="Rectangle 265"/>
            <p:cNvSpPr>
              <a:spLocks noChangeArrowheads="1"/>
            </p:cNvSpPr>
            <p:nvPr/>
          </p:nvSpPr>
          <p:spPr bwMode="auto">
            <a:xfrm>
              <a:off x="725" y="1742"/>
              <a:ext cx="28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144" name="Freeform 266"/>
            <p:cNvSpPr>
              <a:spLocks/>
            </p:cNvSpPr>
            <p:nvPr/>
          </p:nvSpPr>
          <p:spPr bwMode="auto">
            <a:xfrm>
              <a:off x="589" y="1690"/>
              <a:ext cx="577" cy="124"/>
            </a:xfrm>
            <a:custGeom>
              <a:avLst/>
              <a:gdLst>
                <a:gd name="T0" fmla="*/ 505 w 577"/>
                <a:gd name="T1" fmla="*/ 124 h 124"/>
                <a:gd name="T2" fmla="*/ 522 w 577"/>
                <a:gd name="T3" fmla="*/ 124 h 124"/>
                <a:gd name="T4" fmla="*/ 536 w 577"/>
                <a:gd name="T5" fmla="*/ 119 h 124"/>
                <a:gd name="T6" fmla="*/ 551 w 577"/>
                <a:gd name="T7" fmla="*/ 111 h 124"/>
                <a:gd name="T8" fmla="*/ 562 w 577"/>
                <a:gd name="T9" fmla="*/ 102 h 124"/>
                <a:gd name="T10" fmla="*/ 571 w 577"/>
                <a:gd name="T11" fmla="*/ 90 h 124"/>
                <a:gd name="T12" fmla="*/ 576 w 577"/>
                <a:gd name="T13" fmla="*/ 77 h 124"/>
                <a:gd name="T14" fmla="*/ 577 w 577"/>
                <a:gd name="T15" fmla="*/ 62 h 124"/>
                <a:gd name="T16" fmla="*/ 576 w 577"/>
                <a:gd name="T17" fmla="*/ 49 h 124"/>
                <a:gd name="T18" fmla="*/ 571 w 577"/>
                <a:gd name="T19" fmla="*/ 36 h 124"/>
                <a:gd name="T20" fmla="*/ 562 w 577"/>
                <a:gd name="T21" fmla="*/ 24 h 124"/>
                <a:gd name="T22" fmla="*/ 551 w 577"/>
                <a:gd name="T23" fmla="*/ 14 h 124"/>
                <a:gd name="T24" fmla="*/ 536 w 577"/>
                <a:gd name="T25" fmla="*/ 7 h 124"/>
                <a:gd name="T26" fmla="*/ 522 w 577"/>
                <a:gd name="T27" fmla="*/ 2 h 124"/>
                <a:gd name="T28" fmla="*/ 505 w 577"/>
                <a:gd name="T29" fmla="*/ 0 h 124"/>
                <a:gd name="T30" fmla="*/ 72 w 577"/>
                <a:gd name="T31" fmla="*/ 0 h 124"/>
                <a:gd name="T32" fmla="*/ 57 w 577"/>
                <a:gd name="T33" fmla="*/ 2 h 124"/>
                <a:gd name="T34" fmla="*/ 41 w 577"/>
                <a:gd name="T35" fmla="*/ 7 h 124"/>
                <a:gd name="T36" fmla="*/ 28 w 577"/>
                <a:gd name="T37" fmla="*/ 14 h 124"/>
                <a:gd name="T38" fmla="*/ 17 w 577"/>
                <a:gd name="T39" fmla="*/ 24 h 124"/>
                <a:gd name="T40" fmla="*/ 8 w 577"/>
                <a:gd name="T41" fmla="*/ 36 h 124"/>
                <a:gd name="T42" fmla="*/ 3 w 577"/>
                <a:gd name="T43" fmla="*/ 49 h 124"/>
                <a:gd name="T44" fmla="*/ 0 w 577"/>
                <a:gd name="T45" fmla="*/ 62 h 124"/>
                <a:gd name="T46" fmla="*/ 3 w 577"/>
                <a:gd name="T47" fmla="*/ 77 h 124"/>
                <a:gd name="T48" fmla="*/ 8 w 577"/>
                <a:gd name="T49" fmla="*/ 90 h 124"/>
                <a:gd name="T50" fmla="*/ 17 w 577"/>
                <a:gd name="T51" fmla="*/ 102 h 124"/>
                <a:gd name="T52" fmla="*/ 28 w 577"/>
                <a:gd name="T53" fmla="*/ 111 h 124"/>
                <a:gd name="T54" fmla="*/ 41 w 577"/>
                <a:gd name="T55" fmla="*/ 119 h 124"/>
                <a:gd name="T56" fmla="*/ 57 w 577"/>
                <a:gd name="T57" fmla="*/ 124 h 124"/>
                <a:gd name="T58" fmla="*/ 72 w 577"/>
                <a:gd name="T59" fmla="*/ 124 h 124"/>
                <a:gd name="T60" fmla="*/ 505 w 577"/>
                <a:gd name="T61" fmla="*/ 124 h 12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7"/>
                <a:gd name="T94" fmla="*/ 0 h 124"/>
                <a:gd name="T95" fmla="*/ 577 w 577"/>
                <a:gd name="T96" fmla="*/ 124 h 12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7" h="124">
                  <a:moveTo>
                    <a:pt x="505" y="124"/>
                  </a:moveTo>
                  <a:lnTo>
                    <a:pt x="522" y="124"/>
                  </a:lnTo>
                  <a:lnTo>
                    <a:pt x="536" y="119"/>
                  </a:lnTo>
                  <a:lnTo>
                    <a:pt x="551" y="111"/>
                  </a:lnTo>
                  <a:lnTo>
                    <a:pt x="562" y="102"/>
                  </a:lnTo>
                  <a:lnTo>
                    <a:pt x="571" y="90"/>
                  </a:lnTo>
                  <a:lnTo>
                    <a:pt x="576" y="77"/>
                  </a:lnTo>
                  <a:lnTo>
                    <a:pt x="577" y="62"/>
                  </a:lnTo>
                  <a:lnTo>
                    <a:pt x="576" y="49"/>
                  </a:lnTo>
                  <a:lnTo>
                    <a:pt x="571" y="36"/>
                  </a:lnTo>
                  <a:lnTo>
                    <a:pt x="562" y="24"/>
                  </a:lnTo>
                  <a:lnTo>
                    <a:pt x="551" y="14"/>
                  </a:lnTo>
                  <a:lnTo>
                    <a:pt x="536" y="7"/>
                  </a:lnTo>
                  <a:lnTo>
                    <a:pt x="522" y="2"/>
                  </a:lnTo>
                  <a:lnTo>
                    <a:pt x="505" y="0"/>
                  </a:lnTo>
                  <a:lnTo>
                    <a:pt x="72" y="0"/>
                  </a:lnTo>
                  <a:lnTo>
                    <a:pt x="57" y="2"/>
                  </a:lnTo>
                  <a:lnTo>
                    <a:pt x="41" y="7"/>
                  </a:lnTo>
                  <a:lnTo>
                    <a:pt x="28" y="14"/>
                  </a:lnTo>
                  <a:lnTo>
                    <a:pt x="17" y="24"/>
                  </a:lnTo>
                  <a:lnTo>
                    <a:pt x="8" y="36"/>
                  </a:lnTo>
                  <a:lnTo>
                    <a:pt x="3" y="49"/>
                  </a:lnTo>
                  <a:lnTo>
                    <a:pt x="0" y="62"/>
                  </a:lnTo>
                  <a:lnTo>
                    <a:pt x="3" y="77"/>
                  </a:lnTo>
                  <a:lnTo>
                    <a:pt x="8" y="90"/>
                  </a:lnTo>
                  <a:lnTo>
                    <a:pt x="17" y="102"/>
                  </a:lnTo>
                  <a:lnTo>
                    <a:pt x="28" y="111"/>
                  </a:lnTo>
                  <a:lnTo>
                    <a:pt x="41" y="119"/>
                  </a:lnTo>
                  <a:lnTo>
                    <a:pt x="57" y="124"/>
                  </a:lnTo>
                  <a:lnTo>
                    <a:pt x="72" y="124"/>
                  </a:lnTo>
                  <a:lnTo>
                    <a:pt x="505" y="124"/>
                  </a:lnTo>
                  <a:close/>
                </a:path>
              </a:pathLst>
            </a:custGeom>
            <a:solidFill>
              <a:srgbClr val="FFBFB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45" name="Rectangle 267"/>
            <p:cNvSpPr>
              <a:spLocks noChangeArrowheads="1"/>
            </p:cNvSpPr>
            <p:nvPr/>
          </p:nvSpPr>
          <p:spPr bwMode="auto">
            <a:xfrm>
              <a:off x="752" y="1713"/>
              <a:ext cx="286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146" name="Freeform 268"/>
            <p:cNvSpPr>
              <a:spLocks/>
            </p:cNvSpPr>
            <p:nvPr/>
          </p:nvSpPr>
          <p:spPr bwMode="auto">
            <a:xfrm>
              <a:off x="616" y="1662"/>
              <a:ext cx="577" cy="125"/>
            </a:xfrm>
            <a:custGeom>
              <a:avLst/>
              <a:gdLst>
                <a:gd name="T0" fmla="*/ 505 w 577"/>
                <a:gd name="T1" fmla="*/ 125 h 125"/>
                <a:gd name="T2" fmla="*/ 520 w 577"/>
                <a:gd name="T3" fmla="*/ 123 h 125"/>
                <a:gd name="T4" fmla="*/ 536 w 577"/>
                <a:gd name="T5" fmla="*/ 118 h 125"/>
                <a:gd name="T6" fmla="*/ 549 w 577"/>
                <a:gd name="T7" fmla="*/ 111 h 125"/>
                <a:gd name="T8" fmla="*/ 562 w 577"/>
                <a:gd name="T9" fmla="*/ 101 h 125"/>
                <a:gd name="T10" fmla="*/ 569 w 577"/>
                <a:gd name="T11" fmla="*/ 89 h 125"/>
                <a:gd name="T12" fmla="*/ 575 w 577"/>
                <a:gd name="T13" fmla="*/ 76 h 125"/>
                <a:gd name="T14" fmla="*/ 577 w 577"/>
                <a:gd name="T15" fmla="*/ 63 h 125"/>
                <a:gd name="T16" fmla="*/ 575 w 577"/>
                <a:gd name="T17" fmla="*/ 48 h 125"/>
                <a:gd name="T18" fmla="*/ 569 w 577"/>
                <a:gd name="T19" fmla="*/ 36 h 125"/>
                <a:gd name="T20" fmla="*/ 562 w 577"/>
                <a:gd name="T21" fmla="*/ 23 h 125"/>
                <a:gd name="T22" fmla="*/ 549 w 577"/>
                <a:gd name="T23" fmla="*/ 14 h 125"/>
                <a:gd name="T24" fmla="*/ 536 w 577"/>
                <a:gd name="T25" fmla="*/ 6 h 125"/>
                <a:gd name="T26" fmla="*/ 520 w 577"/>
                <a:gd name="T27" fmla="*/ 1 h 125"/>
                <a:gd name="T28" fmla="*/ 505 w 577"/>
                <a:gd name="T29" fmla="*/ 0 h 125"/>
                <a:gd name="T30" fmla="*/ 72 w 577"/>
                <a:gd name="T31" fmla="*/ 0 h 125"/>
                <a:gd name="T32" fmla="*/ 57 w 577"/>
                <a:gd name="T33" fmla="*/ 1 h 125"/>
                <a:gd name="T34" fmla="*/ 41 w 577"/>
                <a:gd name="T35" fmla="*/ 6 h 125"/>
                <a:gd name="T36" fmla="*/ 28 w 577"/>
                <a:gd name="T37" fmla="*/ 14 h 125"/>
                <a:gd name="T38" fmla="*/ 15 w 577"/>
                <a:gd name="T39" fmla="*/ 23 h 125"/>
                <a:gd name="T40" fmla="*/ 8 w 577"/>
                <a:gd name="T41" fmla="*/ 36 h 125"/>
                <a:gd name="T42" fmla="*/ 2 w 577"/>
                <a:gd name="T43" fmla="*/ 48 h 125"/>
                <a:gd name="T44" fmla="*/ 0 w 577"/>
                <a:gd name="T45" fmla="*/ 63 h 125"/>
                <a:gd name="T46" fmla="*/ 2 w 577"/>
                <a:gd name="T47" fmla="*/ 76 h 125"/>
                <a:gd name="T48" fmla="*/ 8 w 577"/>
                <a:gd name="T49" fmla="*/ 89 h 125"/>
                <a:gd name="T50" fmla="*/ 15 w 577"/>
                <a:gd name="T51" fmla="*/ 101 h 125"/>
                <a:gd name="T52" fmla="*/ 28 w 577"/>
                <a:gd name="T53" fmla="*/ 111 h 125"/>
                <a:gd name="T54" fmla="*/ 41 w 577"/>
                <a:gd name="T55" fmla="*/ 118 h 125"/>
                <a:gd name="T56" fmla="*/ 57 w 577"/>
                <a:gd name="T57" fmla="*/ 123 h 125"/>
                <a:gd name="T58" fmla="*/ 72 w 577"/>
                <a:gd name="T59" fmla="*/ 125 h 125"/>
                <a:gd name="T60" fmla="*/ 505 w 577"/>
                <a:gd name="T61" fmla="*/ 125 h 12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77"/>
                <a:gd name="T94" fmla="*/ 0 h 125"/>
                <a:gd name="T95" fmla="*/ 577 w 577"/>
                <a:gd name="T96" fmla="*/ 125 h 12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77" h="125">
                  <a:moveTo>
                    <a:pt x="505" y="125"/>
                  </a:moveTo>
                  <a:lnTo>
                    <a:pt x="520" y="123"/>
                  </a:lnTo>
                  <a:lnTo>
                    <a:pt x="536" y="118"/>
                  </a:lnTo>
                  <a:lnTo>
                    <a:pt x="549" y="111"/>
                  </a:lnTo>
                  <a:lnTo>
                    <a:pt x="562" y="101"/>
                  </a:lnTo>
                  <a:lnTo>
                    <a:pt x="569" y="89"/>
                  </a:lnTo>
                  <a:lnTo>
                    <a:pt x="575" y="76"/>
                  </a:lnTo>
                  <a:lnTo>
                    <a:pt x="577" y="63"/>
                  </a:lnTo>
                  <a:lnTo>
                    <a:pt x="575" y="48"/>
                  </a:lnTo>
                  <a:lnTo>
                    <a:pt x="569" y="36"/>
                  </a:lnTo>
                  <a:lnTo>
                    <a:pt x="562" y="23"/>
                  </a:lnTo>
                  <a:lnTo>
                    <a:pt x="549" y="14"/>
                  </a:lnTo>
                  <a:lnTo>
                    <a:pt x="536" y="6"/>
                  </a:lnTo>
                  <a:lnTo>
                    <a:pt x="520" y="1"/>
                  </a:lnTo>
                  <a:lnTo>
                    <a:pt x="505" y="0"/>
                  </a:lnTo>
                  <a:lnTo>
                    <a:pt x="72" y="0"/>
                  </a:lnTo>
                  <a:lnTo>
                    <a:pt x="57" y="1"/>
                  </a:lnTo>
                  <a:lnTo>
                    <a:pt x="41" y="6"/>
                  </a:lnTo>
                  <a:lnTo>
                    <a:pt x="28" y="14"/>
                  </a:lnTo>
                  <a:lnTo>
                    <a:pt x="15" y="23"/>
                  </a:lnTo>
                  <a:lnTo>
                    <a:pt x="8" y="36"/>
                  </a:lnTo>
                  <a:lnTo>
                    <a:pt x="2" y="48"/>
                  </a:lnTo>
                  <a:lnTo>
                    <a:pt x="0" y="63"/>
                  </a:lnTo>
                  <a:lnTo>
                    <a:pt x="2" y="76"/>
                  </a:lnTo>
                  <a:lnTo>
                    <a:pt x="8" y="89"/>
                  </a:lnTo>
                  <a:lnTo>
                    <a:pt x="15" y="101"/>
                  </a:lnTo>
                  <a:lnTo>
                    <a:pt x="28" y="111"/>
                  </a:lnTo>
                  <a:lnTo>
                    <a:pt x="41" y="118"/>
                  </a:lnTo>
                  <a:lnTo>
                    <a:pt x="57" y="123"/>
                  </a:lnTo>
                  <a:lnTo>
                    <a:pt x="72" y="125"/>
                  </a:lnTo>
                  <a:lnTo>
                    <a:pt x="505" y="125"/>
                  </a:lnTo>
                  <a:close/>
                </a:path>
              </a:pathLst>
            </a:custGeom>
            <a:solidFill>
              <a:srgbClr val="FFBFB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47" name="Rectangle 269"/>
            <p:cNvSpPr>
              <a:spLocks noChangeArrowheads="1"/>
            </p:cNvSpPr>
            <p:nvPr/>
          </p:nvSpPr>
          <p:spPr bwMode="auto">
            <a:xfrm>
              <a:off x="716" y="1667"/>
              <a:ext cx="426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200" i="0">
                  <a:solidFill>
                    <a:srgbClr val="000000"/>
                  </a:solidFill>
                  <a:ea typeface="宋体" pitchFamily="2" charset="-122"/>
                </a:rPr>
                <a:t>Executors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148" name="Line 270"/>
            <p:cNvSpPr>
              <a:spLocks noChangeShapeType="1"/>
            </p:cNvSpPr>
            <p:nvPr/>
          </p:nvSpPr>
          <p:spPr bwMode="auto">
            <a:xfrm>
              <a:off x="131" y="2057"/>
              <a:ext cx="120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49" name="Freeform 271"/>
            <p:cNvSpPr>
              <a:spLocks/>
            </p:cNvSpPr>
            <p:nvPr/>
          </p:nvSpPr>
          <p:spPr bwMode="auto">
            <a:xfrm>
              <a:off x="1324" y="2397"/>
              <a:ext cx="1154" cy="226"/>
            </a:xfrm>
            <a:custGeom>
              <a:avLst/>
              <a:gdLst>
                <a:gd name="T0" fmla="*/ 1023 w 1154"/>
                <a:gd name="T1" fmla="*/ 226 h 226"/>
                <a:gd name="T2" fmla="*/ 1046 w 1154"/>
                <a:gd name="T3" fmla="*/ 224 h 226"/>
                <a:gd name="T4" fmla="*/ 1068 w 1154"/>
                <a:gd name="T5" fmla="*/ 219 h 226"/>
                <a:gd name="T6" fmla="*/ 1089 w 1154"/>
                <a:gd name="T7" fmla="*/ 210 h 226"/>
                <a:gd name="T8" fmla="*/ 1108 w 1154"/>
                <a:gd name="T9" fmla="*/ 199 h 226"/>
                <a:gd name="T10" fmla="*/ 1123 w 1154"/>
                <a:gd name="T11" fmla="*/ 186 h 226"/>
                <a:gd name="T12" fmla="*/ 1137 w 1154"/>
                <a:gd name="T13" fmla="*/ 169 h 226"/>
                <a:gd name="T14" fmla="*/ 1147 w 1154"/>
                <a:gd name="T15" fmla="*/ 151 h 226"/>
                <a:gd name="T16" fmla="*/ 1152 w 1154"/>
                <a:gd name="T17" fmla="*/ 132 h 226"/>
                <a:gd name="T18" fmla="*/ 1154 w 1154"/>
                <a:gd name="T19" fmla="*/ 113 h 226"/>
                <a:gd name="T20" fmla="*/ 1154 w 1154"/>
                <a:gd name="T21" fmla="*/ 113 h 226"/>
                <a:gd name="T22" fmla="*/ 1152 w 1154"/>
                <a:gd name="T23" fmla="*/ 93 h 226"/>
                <a:gd name="T24" fmla="*/ 1147 w 1154"/>
                <a:gd name="T25" fmla="*/ 75 h 226"/>
                <a:gd name="T26" fmla="*/ 1137 w 1154"/>
                <a:gd name="T27" fmla="*/ 56 h 226"/>
                <a:gd name="T28" fmla="*/ 1123 w 1154"/>
                <a:gd name="T29" fmla="*/ 40 h 226"/>
                <a:gd name="T30" fmla="*/ 1108 w 1154"/>
                <a:gd name="T31" fmla="*/ 26 h 226"/>
                <a:gd name="T32" fmla="*/ 1089 w 1154"/>
                <a:gd name="T33" fmla="*/ 15 h 226"/>
                <a:gd name="T34" fmla="*/ 1068 w 1154"/>
                <a:gd name="T35" fmla="*/ 7 h 226"/>
                <a:gd name="T36" fmla="*/ 1046 w 1154"/>
                <a:gd name="T37" fmla="*/ 2 h 226"/>
                <a:gd name="T38" fmla="*/ 1023 w 1154"/>
                <a:gd name="T39" fmla="*/ 0 h 226"/>
                <a:gd name="T40" fmla="*/ 131 w 1154"/>
                <a:gd name="T41" fmla="*/ 0 h 226"/>
                <a:gd name="T42" fmla="*/ 109 w 1154"/>
                <a:gd name="T43" fmla="*/ 2 h 226"/>
                <a:gd name="T44" fmla="*/ 87 w 1154"/>
                <a:gd name="T45" fmla="*/ 7 h 226"/>
                <a:gd name="T46" fmla="*/ 66 w 1154"/>
                <a:gd name="T47" fmla="*/ 15 h 226"/>
                <a:gd name="T48" fmla="*/ 47 w 1154"/>
                <a:gd name="T49" fmla="*/ 26 h 226"/>
                <a:gd name="T50" fmla="*/ 31 w 1154"/>
                <a:gd name="T51" fmla="*/ 40 h 226"/>
                <a:gd name="T52" fmla="*/ 18 w 1154"/>
                <a:gd name="T53" fmla="*/ 56 h 226"/>
                <a:gd name="T54" fmla="*/ 8 w 1154"/>
                <a:gd name="T55" fmla="*/ 75 h 226"/>
                <a:gd name="T56" fmla="*/ 2 w 1154"/>
                <a:gd name="T57" fmla="*/ 93 h 226"/>
                <a:gd name="T58" fmla="*/ 0 w 1154"/>
                <a:gd name="T59" fmla="*/ 113 h 226"/>
                <a:gd name="T60" fmla="*/ 0 w 1154"/>
                <a:gd name="T61" fmla="*/ 113 h 226"/>
                <a:gd name="T62" fmla="*/ 2 w 1154"/>
                <a:gd name="T63" fmla="*/ 132 h 226"/>
                <a:gd name="T64" fmla="*/ 8 w 1154"/>
                <a:gd name="T65" fmla="*/ 151 h 226"/>
                <a:gd name="T66" fmla="*/ 18 w 1154"/>
                <a:gd name="T67" fmla="*/ 169 h 226"/>
                <a:gd name="T68" fmla="*/ 31 w 1154"/>
                <a:gd name="T69" fmla="*/ 186 h 226"/>
                <a:gd name="T70" fmla="*/ 47 w 1154"/>
                <a:gd name="T71" fmla="*/ 199 h 226"/>
                <a:gd name="T72" fmla="*/ 66 w 1154"/>
                <a:gd name="T73" fmla="*/ 210 h 226"/>
                <a:gd name="T74" fmla="*/ 87 w 1154"/>
                <a:gd name="T75" fmla="*/ 219 h 226"/>
                <a:gd name="T76" fmla="*/ 109 w 1154"/>
                <a:gd name="T77" fmla="*/ 224 h 226"/>
                <a:gd name="T78" fmla="*/ 131 w 1154"/>
                <a:gd name="T79" fmla="*/ 226 h 226"/>
                <a:gd name="T80" fmla="*/ 1023 w 1154"/>
                <a:gd name="T81" fmla="*/ 226 h 2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154"/>
                <a:gd name="T124" fmla="*/ 0 h 226"/>
                <a:gd name="T125" fmla="*/ 1154 w 1154"/>
                <a:gd name="T126" fmla="*/ 226 h 2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154" h="226">
                  <a:moveTo>
                    <a:pt x="1023" y="226"/>
                  </a:moveTo>
                  <a:lnTo>
                    <a:pt x="1046" y="224"/>
                  </a:lnTo>
                  <a:lnTo>
                    <a:pt x="1068" y="219"/>
                  </a:lnTo>
                  <a:lnTo>
                    <a:pt x="1089" y="210"/>
                  </a:lnTo>
                  <a:lnTo>
                    <a:pt x="1108" y="199"/>
                  </a:lnTo>
                  <a:lnTo>
                    <a:pt x="1123" y="186"/>
                  </a:lnTo>
                  <a:lnTo>
                    <a:pt x="1137" y="169"/>
                  </a:lnTo>
                  <a:lnTo>
                    <a:pt x="1147" y="151"/>
                  </a:lnTo>
                  <a:lnTo>
                    <a:pt x="1152" y="132"/>
                  </a:lnTo>
                  <a:lnTo>
                    <a:pt x="1154" y="113"/>
                  </a:lnTo>
                  <a:lnTo>
                    <a:pt x="1152" y="93"/>
                  </a:lnTo>
                  <a:lnTo>
                    <a:pt x="1147" y="75"/>
                  </a:lnTo>
                  <a:lnTo>
                    <a:pt x="1137" y="56"/>
                  </a:lnTo>
                  <a:lnTo>
                    <a:pt x="1123" y="40"/>
                  </a:lnTo>
                  <a:lnTo>
                    <a:pt x="1108" y="26"/>
                  </a:lnTo>
                  <a:lnTo>
                    <a:pt x="1089" y="15"/>
                  </a:lnTo>
                  <a:lnTo>
                    <a:pt x="1068" y="7"/>
                  </a:lnTo>
                  <a:lnTo>
                    <a:pt x="1046" y="2"/>
                  </a:lnTo>
                  <a:lnTo>
                    <a:pt x="1023" y="0"/>
                  </a:lnTo>
                  <a:lnTo>
                    <a:pt x="131" y="0"/>
                  </a:lnTo>
                  <a:lnTo>
                    <a:pt x="109" y="2"/>
                  </a:lnTo>
                  <a:lnTo>
                    <a:pt x="87" y="7"/>
                  </a:lnTo>
                  <a:lnTo>
                    <a:pt x="66" y="15"/>
                  </a:lnTo>
                  <a:lnTo>
                    <a:pt x="47" y="26"/>
                  </a:lnTo>
                  <a:lnTo>
                    <a:pt x="31" y="40"/>
                  </a:lnTo>
                  <a:lnTo>
                    <a:pt x="18" y="56"/>
                  </a:lnTo>
                  <a:lnTo>
                    <a:pt x="8" y="75"/>
                  </a:lnTo>
                  <a:lnTo>
                    <a:pt x="2" y="93"/>
                  </a:lnTo>
                  <a:lnTo>
                    <a:pt x="0" y="113"/>
                  </a:lnTo>
                  <a:lnTo>
                    <a:pt x="2" y="132"/>
                  </a:lnTo>
                  <a:lnTo>
                    <a:pt x="8" y="151"/>
                  </a:lnTo>
                  <a:lnTo>
                    <a:pt x="18" y="169"/>
                  </a:lnTo>
                  <a:lnTo>
                    <a:pt x="31" y="186"/>
                  </a:lnTo>
                  <a:lnTo>
                    <a:pt x="47" y="199"/>
                  </a:lnTo>
                  <a:lnTo>
                    <a:pt x="66" y="210"/>
                  </a:lnTo>
                  <a:lnTo>
                    <a:pt x="87" y="219"/>
                  </a:lnTo>
                  <a:lnTo>
                    <a:pt x="109" y="224"/>
                  </a:lnTo>
                  <a:lnTo>
                    <a:pt x="131" y="226"/>
                  </a:lnTo>
                  <a:lnTo>
                    <a:pt x="1023" y="226"/>
                  </a:lnTo>
                  <a:close/>
                </a:path>
              </a:pathLst>
            </a:custGeom>
            <a:solidFill>
              <a:srgbClr val="CCFFFF"/>
            </a:solidFill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21150" name="Rectangle 272"/>
            <p:cNvSpPr>
              <a:spLocks noChangeArrowheads="1"/>
            </p:cNvSpPr>
            <p:nvPr/>
          </p:nvSpPr>
          <p:spPr bwMode="auto">
            <a:xfrm>
              <a:off x="1785" y="2329"/>
              <a:ext cx="30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i="0">
                  <a:solidFill>
                    <a:srgbClr val="000000"/>
                  </a:solidFill>
                  <a:ea typeface="宋体" pitchFamily="2" charset="-122"/>
                </a:rPr>
                <a:t>POA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151" name="Rectangle 273"/>
            <p:cNvSpPr>
              <a:spLocks noChangeArrowheads="1"/>
            </p:cNvSpPr>
            <p:nvPr/>
          </p:nvSpPr>
          <p:spPr bwMode="auto">
            <a:xfrm>
              <a:off x="713" y="2113"/>
              <a:ext cx="77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i="0">
                  <a:solidFill>
                    <a:srgbClr val="000000"/>
                  </a:solidFill>
                  <a:ea typeface="宋体" pitchFamily="2" charset="-122"/>
                </a:rPr>
                <a:t>EnterpriseComponent</a:t>
              </a:r>
              <a:endParaRPr lang="en-US" altLang="zh-CN" sz="3200" b="1" i="0">
                <a:ea typeface="宋体" pitchFamily="2" charset="-122"/>
              </a:endParaRPr>
            </a:p>
          </p:txBody>
        </p:sp>
        <p:sp>
          <p:nvSpPr>
            <p:cNvPr id="121152" name="Rectangle 274"/>
            <p:cNvSpPr>
              <a:spLocks noChangeArrowheads="1"/>
            </p:cNvSpPr>
            <p:nvPr/>
          </p:nvSpPr>
          <p:spPr bwMode="auto">
            <a:xfrm>
              <a:off x="1696" y="1544"/>
              <a:ext cx="367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800" i="0">
                  <a:solidFill>
                    <a:srgbClr val="000000"/>
                  </a:solidFill>
                  <a:ea typeface="宋体" pitchFamily="2" charset="-122"/>
                </a:rPr>
                <a:t>CCMContext</a:t>
              </a:r>
              <a:endParaRPr lang="en-US" altLang="zh-CN" sz="3200" b="1" i="0">
                <a:ea typeface="宋体" pitchFamily="2" charset="-122"/>
              </a:endParaRPr>
            </a:p>
          </p:txBody>
        </p:sp>
      </p:grpSp>
      <p:sp>
        <p:nvSpPr>
          <p:cNvPr id="12083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Executors (&amp; Servants) Are Hosted by Containers</a:t>
            </a:r>
          </a:p>
        </p:txBody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990600"/>
            <a:ext cx="4356100" cy="5181600"/>
          </a:xfrm>
        </p:spPr>
        <p:txBody>
          <a:bodyPr/>
          <a:lstStyle/>
          <a:p>
            <a:pPr marL="174625" indent="-174625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Containers intercept invocations on executors &amp; manage activation, security, transactions, persistency, etc.</a:t>
            </a:r>
          </a:p>
          <a:p>
            <a:pPr marL="174625" indent="-174625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Component executors must implement a </a:t>
            </a:r>
            <a:r>
              <a:rPr lang="en-US" altLang="zh-CN" sz="2000" i="1" smtClean="0">
                <a:ea typeface="宋体" pitchFamily="2" charset="-122"/>
              </a:rPr>
              <a:t>local callback lifecycle interface</a:t>
            </a:r>
            <a:r>
              <a:rPr lang="en-US" altLang="zh-CN" sz="2000" smtClean="0">
                <a:ea typeface="宋体" pitchFamily="2" charset="-122"/>
              </a:rPr>
              <a:t> used by the container</a:t>
            </a:r>
          </a:p>
          <a:p>
            <a:pPr marL="511175" lvl="1" indent="-222250" eaLnBrk="1" hangingPunct="1">
              <a:spcBef>
                <a:spcPct val="35000"/>
              </a:spcBef>
            </a:pPr>
            <a:r>
              <a:rPr lang="en-US" altLang="zh-CN" sz="2000" b="1" smtClean="0">
                <a:latin typeface="Courier New" pitchFamily="49" charset="0"/>
                <a:ea typeface="宋体" pitchFamily="2" charset="-122"/>
                <a:cs typeface="Courier New" pitchFamily="49" charset="0"/>
              </a:rPr>
              <a:t>SessionComponent</a:t>
            </a:r>
            <a:r>
              <a:rPr lang="en-US" altLang="zh-CN" sz="2000" smtClean="0">
                <a:ea typeface="宋体" pitchFamily="2" charset="-122"/>
              </a:rPr>
              <a:t> for transient components </a:t>
            </a:r>
          </a:p>
          <a:p>
            <a:pPr marL="511175" lvl="1" indent="-222250" eaLnBrk="1" hangingPunct="1">
              <a:spcBef>
                <a:spcPct val="35000"/>
              </a:spcBef>
            </a:pP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EntityComponent</a:t>
            </a:r>
            <a:r>
              <a:rPr lang="en-US" altLang="zh-CN" sz="2000" smtClean="0">
                <a:ea typeface="宋体" pitchFamily="2" charset="-122"/>
              </a:rPr>
              <a:t> for persistent components</a:t>
            </a:r>
          </a:p>
          <a:p>
            <a:pPr marL="174625" indent="-174625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Component executors can interact with their containers &amp; connected components through a </a:t>
            </a:r>
            <a:r>
              <a:rPr lang="en-US" altLang="zh-CN" sz="2000" i="1" smtClean="0">
                <a:ea typeface="宋体" pitchFamily="2" charset="-122"/>
              </a:rPr>
              <a:t>context interface</a:t>
            </a:r>
          </a:p>
        </p:txBody>
      </p:sp>
      <p:sp>
        <p:nvSpPr>
          <p:cNvPr id="120837" name="Line 7"/>
          <p:cNvSpPr>
            <a:spLocks noChangeShapeType="1"/>
          </p:cNvSpPr>
          <p:nvPr/>
        </p:nvSpPr>
        <p:spPr bwMode="auto">
          <a:xfrm flipH="1">
            <a:off x="5040313" y="2395538"/>
            <a:ext cx="1828800" cy="6096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>
            <a:spAutoFit/>
          </a:bodyPr>
          <a:lstStyle/>
          <a:p>
            <a:endParaRPr lang="nl-NL"/>
          </a:p>
        </p:txBody>
      </p:sp>
      <p:sp>
        <p:nvSpPr>
          <p:cNvPr id="120838" name="Line 8"/>
          <p:cNvSpPr>
            <a:spLocks noChangeShapeType="1"/>
          </p:cNvSpPr>
          <p:nvPr/>
        </p:nvSpPr>
        <p:spPr bwMode="auto">
          <a:xfrm>
            <a:off x="8164513" y="2395538"/>
            <a:ext cx="76200" cy="685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>
            <a:spAutoFit/>
          </a:bodyPr>
          <a:lstStyle/>
          <a:p>
            <a:endParaRPr lang="nl-NL"/>
          </a:p>
        </p:txBody>
      </p:sp>
      <p:sp>
        <p:nvSpPr>
          <p:cNvPr id="120839" name="Text Box 9"/>
          <p:cNvSpPr txBox="1">
            <a:spLocks noChangeArrowheads="1"/>
          </p:cNvSpPr>
          <p:nvPr/>
        </p:nvSpPr>
        <p:spPr bwMode="auto">
          <a:xfrm>
            <a:off x="4811713" y="1633538"/>
            <a:ext cx="16002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latin typeface="Arial Unicode MS" pitchFamily="34" charset="-128"/>
                <a:ea typeface="宋体" pitchFamily="2" charset="-122"/>
              </a:rPr>
              <a:t>user implemented code</a:t>
            </a:r>
          </a:p>
        </p:txBody>
      </p:sp>
      <p:sp>
        <p:nvSpPr>
          <p:cNvPr id="120840" name="AutoShape 10"/>
          <p:cNvSpPr>
            <a:spLocks noChangeArrowheads="1"/>
          </p:cNvSpPr>
          <p:nvPr/>
        </p:nvSpPr>
        <p:spPr bwMode="auto">
          <a:xfrm rot="4773131">
            <a:off x="5065713" y="2790825"/>
            <a:ext cx="1181100" cy="457200"/>
          </a:xfrm>
          <a:prstGeom prst="notchedRightArrow">
            <a:avLst>
              <a:gd name="adj1" fmla="val 50000"/>
              <a:gd name="adj2" fmla="val 64583"/>
            </a:avLst>
          </a:prstGeom>
          <a:solidFill>
            <a:srgbClr val="CCFFCC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20841" name="AutoShape 275"/>
          <p:cNvSpPr>
            <a:spLocks noChangeAspect="1" noChangeArrowheads="1" noTextEdit="1"/>
          </p:cNvSpPr>
          <p:nvPr/>
        </p:nvSpPr>
        <p:spPr bwMode="auto">
          <a:xfrm>
            <a:off x="6281738" y="1025525"/>
            <a:ext cx="1905000" cy="150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42" name="Rectangle 277"/>
          <p:cNvSpPr>
            <a:spLocks noChangeArrowheads="1"/>
          </p:cNvSpPr>
          <p:nvPr/>
        </p:nvSpPr>
        <p:spPr bwMode="auto">
          <a:xfrm>
            <a:off x="6864350" y="1076325"/>
            <a:ext cx="1309688" cy="1436688"/>
          </a:xfrm>
          <a:prstGeom prst="rect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43" name="Rectangle 278"/>
          <p:cNvSpPr>
            <a:spLocks noChangeArrowheads="1"/>
          </p:cNvSpPr>
          <p:nvPr/>
        </p:nvSpPr>
        <p:spPr bwMode="auto">
          <a:xfrm>
            <a:off x="6864350" y="1076325"/>
            <a:ext cx="1309688" cy="1436688"/>
          </a:xfrm>
          <a:prstGeom prst="rect">
            <a:avLst/>
          </a:pr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44" name="Rectangle 279"/>
          <p:cNvSpPr>
            <a:spLocks noChangeArrowheads="1"/>
          </p:cNvSpPr>
          <p:nvPr/>
        </p:nvSpPr>
        <p:spPr bwMode="auto">
          <a:xfrm>
            <a:off x="7269163" y="1116013"/>
            <a:ext cx="49530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900" i="0">
                <a:solidFill>
                  <a:srgbClr val="000000"/>
                </a:solidFill>
                <a:ea typeface="宋体" pitchFamily="2" charset="-122"/>
              </a:rPr>
              <a:t>Container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45" name="Freeform 280"/>
          <p:cNvSpPr>
            <a:spLocks/>
          </p:cNvSpPr>
          <p:nvPr/>
        </p:nvSpPr>
        <p:spPr bwMode="auto">
          <a:xfrm>
            <a:off x="6951663" y="1344613"/>
            <a:ext cx="698500" cy="1079500"/>
          </a:xfrm>
          <a:custGeom>
            <a:avLst/>
            <a:gdLst>
              <a:gd name="T0" fmla="*/ 2147483647 w 1538"/>
              <a:gd name="T1" fmla="*/ 2147483647 h 2308"/>
              <a:gd name="T2" fmla="*/ 2147483647 w 1538"/>
              <a:gd name="T3" fmla="*/ 2147483647 h 2308"/>
              <a:gd name="T4" fmla="*/ 2147483647 w 1538"/>
              <a:gd name="T5" fmla="*/ 2147483647 h 2308"/>
              <a:gd name="T6" fmla="*/ 2147483647 w 1538"/>
              <a:gd name="T7" fmla="*/ 2147483647 h 2308"/>
              <a:gd name="T8" fmla="*/ 2147483647 w 1538"/>
              <a:gd name="T9" fmla="*/ 0 h 2308"/>
              <a:gd name="T10" fmla="*/ 2147483647 w 1538"/>
              <a:gd name="T11" fmla="*/ 0 h 2308"/>
              <a:gd name="T12" fmla="*/ 2147483647 w 1538"/>
              <a:gd name="T13" fmla="*/ 0 h 2308"/>
              <a:gd name="T14" fmla="*/ 0 w 1538"/>
              <a:gd name="T15" fmla="*/ 2147483647 h 2308"/>
              <a:gd name="T16" fmla="*/ 0 w 1538"/>
              <a:gd name="T17" fmla="*/ 2147483647 h 2308"/>
              <a:gd name="T18" fmla="*/ 0 w 1538"/>
              <a:gd name="T19" fmla="*/ 2147483647 h 2308"/>
              <a:gd name="T20" fmla="*/ 2147483647 w 1538"/>
              <a:gd name="T21" fmla="*/ 2147483647 h 2308"/>
              <a:gd name="T22" fmla="*/ 2147483647 w 1538"/>
              <a:gd name="T23" fmla="*/ 2147483647 h 2308"/>
              <a:gd name="T24" fmla="*/ 2147483647 w 1538"/>
              <a:gd name="T25" fmla="*/ 2147483647 h 23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8"/>
              <a:gd name="T40" fmla="*/ 0 h 2308"/>
              <a:gd name="T41" fmla="*/ 1538 w 1538"/>
              <a:gd name="T42" fmla="*/ 2308 h 23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8" h="2308">
                <a:moveTo>
                  <a:pt x="1345" y="2308"/>
                </a:moveTo>
                <a:cubicBezTo>
                  <a:pt x="1451" y="2308"/>
                  <a:pt x="1538" y="2222"/>
                  <a:pt x="1538" y="2116"/>
                </a:cubicBezTo>
                <a:lnTo>
                  <a:pt x="1538" y="193"/>
                </a:lnTo>
                <a:cubicBezTo>
                  <a:pt x="1538" y="87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7"/>
                  <a:pt x="0" y="193"/>
                </a:cubicBezTo>
                <a:lnTo>
                  <a:pt x="0" y="2116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solidFill>
            <a:srgbClr val="EAEAEA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46" name="Freeform 281"/>
          <p:cNvSpPr>
            <a:spLocks/>
          </p:cNvSpPr>
          <p:nvPr/>
        </p:nvSpPr>
        <p:spPr bwMode="auto">
          <a:xfrm>
            <a:off x="6951663" y="1344613"/>
            <a:ext cx="698500" cy="1079500"/>
          </a:xfrm>
          <a:custGeom>
            <a:avLst/>
            <a:gdLst>
              <a:gd name="T0" fmla="*/ 2147483647 w 1538"/>
              <a:gd name="T1" fmla="*/ 2147483647 h 2308"/>
              <a:gd name="T2" fmla="*/ 2147483647 w 1538"/>
              <a:gd name="T3" fmla="*/ 2147483647 h 2308"/>
              <a:gd name="T4" fmla="*/ 2147483647 w 1538"/>
              <a:gd name="T5" fmla="*/ 2147483647 h 2308"/>
              <a:gd name="T6" fmla="*/ 2147483647 w 1538"/>
              <a:gd name="T7" fmla="*/ 2147483647 h 2308"/>
              <a:gd name="T8" fmla="*/ 2147483647 w 1538"/>
              <a:gd name="T9" fmla="*/ 0 h 2308"/>
              <a:gd name="T10" fmla="*/ 2147483647 w 1538"/>
              <a:gd name="T11" fmla="*/ 0 h 2308"/>
              <a:gd name="T12" fmla="*/ 2147483647 w 1538"/>
              <a:gd name="T13" fmla="*/ 0 h 2308"/>
              <a:gd name="T14" fmla="*/ 0 w 1538"/>
              <a:gd name="T15" fmla="*/ 2147483647 h 2308"/>
              <a:gd name="T16" fmla="*/ 0 w 1538"/>
              <a:gd name="T17" fmla="*/ 2147483647 h 2308"/>
              <a:gd name="T18" fmla="*/ 0 w 1538"/>
              <a:gd name="T19" fmla="*/ 2147483647 h 2308"/>
              <a:gd name="T20" fmla="*/ 2147483647 w 1538"/>
              <a:gd name="T21" fmla="*/ 2147483647 h 2308"/>
              <a:gd name="T22" fmla="*/ 2147483647 w 1538"/>
              <a:gd name="T23" fmla="*/ 2147483647 h 2308"/>
              <a:gd name="T24" fmla="*/ 2147483647 w 1538"/>
              <a:gd name="T25" fmla="*/ 2147483647 h 23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538"/>
              <a:gd name="T40" fmla="*/ 0 h 2308"/>
              <a:gd name="T41" fmla="*/ 1538 w 1538"/>
              <a:gd name="T42" fmla="*/ 2308 h 23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538" h="2308">
                <a:moveTo>
                  <a:pt x="1345" y="2308"/>
                </a:moveTo>
                <a:cubicBezTo>
                  <a:pt x="1451" y="2308"/>
                  <a:pt x="1538" y="2222"/>
                  <a:pt x="1538" y="2116"/>
                </a:cubicBezTo>
                <a:lnTo>
                  <a:pt x="1538" y="193"/>
                </a:lnTo>
                <a:cubicBezTo>
                  <a:pt x="1538" y="87"/>
                  <a:pt x="1451" y="0"/>
                  <a:pt x="1345" y="0"/>
                </a:cubicBezTo>
                <a:lnTo>
                  <a:pt x="192" y="0"/>
                </a:lnTo>
                <a:cubicBezTo>
                  <a:pt x="86" y="0"/>
                  <a:pt x="0" y="87"/>
                  <a:pt x="0" y="193"/>
                </a:cubicBezTo>
                <a:lnTo>
                  <a:pt x="0" y="2116"/>
                </a:lnTo>
                <a:cubicBezTo>
                  <a:pt x="0" y="2222"/>
                  <a:pt x="86" y="2308"/>
                  <a:pt x="192" y="2308"/>
                </a:cubicBezTo>
                <a:lnTo>
                  <a:pt x="1345" y="2308"/>
                </a:lnTo>
                <a:close/>
              </a:path>
            </a:pathLst>
          </a:cu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47" name="Rectangle 282"/>
          <p:cNvSpPr>
            <a:spLocks noChangeArrowheads="1"/>
          </p:cNvSpPr>
          <p:nvPr/>
        </p:nvSpPr>
        <p:spPr bwMode="auto">
          <a:xfrm>
            <a:off x="7096125" y="1384300"/>
            <a:ext cx="40640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900" i="0">
                <a:solidFill>
                  <a:srgbClr val="000000"/>
                </a:solidFill>
                <a:ea typeface="宋体" pitchFamily="2" charset="-122"/>
              </a:rPr>
              <a:t>CORBA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48" name="Rectangle 283"/>
          <p:cNvSpPr>
            <a:spLocks noChangeArrowheads="1"/>
          </p:cNvSpPr>
          <p:nvPr/>
        </p:nvSpPr>
        <p:spPr bwMode="auto">
          <a:xfrm>
            <a:off x="7000875" y="1533525"/>
            <a:ext cx="59055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900" i="0">
                <a:solidFill>
                  <a:srgbClr val="000000"/>
                </a:solidFill>
                <a:ea typeface="宋体" pitchFamily="2" charset="-122"/>
              </a:rPr>
              <a:t>Component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49" name="Rectangle 284"/>
          <p:cNvSpPr>
            <a:spLocks noChangeArrowheads="1"/>
          </p:cNvSpPr>
          <p:nvPr/>
        </p:nvSpPr>
        <p:spPr bwMode="auto">
          <a:xfrm>
            <a:off x="7737475" y="2109788"/>
            <a:ext cx="349250" cy="269875"/>
          </a:xfrm>
          <a:prstGeom prst="rect">
            <a:avLst/>
          </a:prstGeom>
          <a:solidFill>
            <a:srgbClr val="FFC6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50" name="Rectangle 285"/>
          <p:cNvSpPr>
            <a:spLocks noChangeArrowheads="1"/>
          </p:cNvSpPr>
          <p:nvPr/>
        </p:nvSpPr>
        <p:spPr bwMode="auto">
          <a:xfrm>
            <a:off x="7737475" y="2109788"/>
            <a:ext cx="349250" cy="269875"/>
          </a:xfrm>
          <a:prstGeom prst="rect">
            <a:avLst/>
          </a:prstGeom>
          <a:solidFill>
            <a:srgbClr val="E3FFFF"/>
          </a:solidFill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51" name="Rectangle 286"/>
          <p:cNvSpPr>
            <a:spLocks noChangeArrowheads="1"/>
          </p:cNvSpPr>
          <p:nvPr/>
        </p:nvSpPr>
        <p:spPr bwMode="auto">
          <a:xfrm>
            <a:off x="7785100" y="2178050"/>
            <a:ext cx="24130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900" i="0">
                <a:solidFill>
                  <a:srgbClr val="000000"/>
                </a:solidFill>
                <a:ea typeface="宋体" pitchFamily="2" charset="-122"/>
              </a:rPr>
              <a:t>POA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52" name="Freeform 287"/>
          <p:cNvSpPr>
            <a:spLocks/>
          </p:cNvSpPr>
          <p:nvPr/>
        </p:nvSpPr>
        <p:spPr bwMode="auto">
          <a:xfrm>
            <a:off x="6604000" y="1479550"/>
            <a:ext cx="85725" cy="90488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53" name="Freeform 288"/>
          <p:cNvSpPr>
            <a:spLocks/>
          </p:cNvSpPr>
          <p:nvPr/>
        </p:nvSpPr>
        <p:spPr bwMode="auto">
          <a:xfrm>
            <a:off x="6604000" y="1479550"/>
            <a:ext cx="85725" cy="90488"/>
          </a:xfrm>
          <a:custGeom>
            <a:avLst/>
            <a:gdLst>
              <a:gd name="T0" fmla="*/ 0 w 54"/>
              <a:gd name="T1" fmla="*/ 2147483647 h 57"/>
              <a:gd name="T2" fmla="*/ 2147483647 w 54"/>
              <a:gd name="T3" fmla="*/ 0 h 57"/>
              <a:gd name="T4" fmla="*/ 2147483647 w 54"/>
              <a:gd name="T5" fmla="*/ 2147483647 h 57"/>
              <a:gd name="T6" fmla="*/ 2147483647 w 54"/>
              <a:gd name="T7" fmla="*/ 2147483647 h 57"/>
              <a:gd name="T8" fmla="*/ 2147483647 w 54"/>
              <a:gd name="T9" fmla="*/ 2147483647 h 57"/>
              <a:gd name="T10" fmla="*/ 0 w 54"/>
              <a:gd name="T11" fmla="*/ 2147483647 h 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4"/>
              <a:gd name="T19" fmla="*/ 0 h 57"/>
              <a:gd name="T20" fmla="*/ 54 w 54"/>
              <a:gd name="T21" fmla="*/ 57 h 5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4" h="57">
                <a:moveTo>
                  <a:pt x="0" y="29"/>
                </a:move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4" y="13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44"/>
                  <a:pt x="42" y="57"/>
                  <a:pt x="27" y="57"/>
                </a:cubicBezTo>
                <a:cubicBezTo>
                  <a:pt x="12" y="57"/>
                  <a:pt x="0" y="44"/>
                  <a:pt x="0" y="29"/>
                </a:cubicBezTo>
              </a:path>
            </a:pathLst>
          </a:cu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54" name="Freeform 289"/>
          <p:cNvSpPr>
            <a:spLocks/>
          </p:cNvSpPr>
          <p:nvPr/>
        </p:nvSpPr>
        <p:spPr bwMode="auto">
          <a:xfrm>
            <a:off x="6604000" y="1749425"/>
            <a:ext cx="85725" cy="90488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55" name="Freeform 290"/>
          <p:cNvSpPr>
            <a:spLocks/>
          </p:cNvSpPr>
          <p:nvPr/>
        </p:nvSpPr>
        <p:spPr bwMode="auto">
          <a:xfrm>
            <a:off x="6604000" y="1749425"/>
            <a:ext cx="85725" cy="90488"/>
          </a:xfrm>
          <a:custGeom>
            <a:avLst/>
            <a:gdLst>
              <a:gd name="T0" fmla="*/ 0 w 54"/>
              <a:gd name="T1" fmla="*/ 2147483647 h 57"/>
              <a:gd name="T2" fmla="*/ 2147483647 w 54"/>
              <a:gd name="T3" fmla="*/ 0 h 57"/>
              <a:gd name="T4" fmla="*/ 2147483647 w 54"/>
              <a:gd name="T5" fmla="*/ 2147483647 h 57"/>
              <a:gd name="T6" fmla="*/ 2147483647 w 54"/>
              <a:gd name="T7" fmla="*/ 2147483647 h 57"/>
              <a:gd name="T8" fmla="*/ 2147483647 w 54"/>
              <a:gd name="T9" fmla="*/ 2147483647 h 57"/>
              <a:gd name="T10" fmla="*/ 0 w 54"/>
              <a:gd name="T11" fmla="*/ 2147483647 h 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4"/>
              <a:gd name="T19" fmla="*/ 0 h 57"/>
              <a:gd name="T20" fmla="*/ 54 w 54"/>
              <a:gd name="T21" fmla="*/ 57 h 5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4" h="57">
                <a:moveTo>
                  <a:pt x="0" y="28"/>
                </a:move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4" y="13"/>
                  <a:pt x="54" y="28"/>
                </a:cubicBezTo>
                <a:cubicBezTo>
                  <a:pt x="54" y="28"/>
                  <a:pt x="54" y="28"/>
                  <a:pt x="54" y="28"/>
                </a:cubicBezTo>
                <a:cubicBezTo>
                  <a:pt x="54" y="44"/>
                  <a:pt x="42" y="57"/>
                  <a:pt x="27" y="57"/>
                </a:cubicBezTo>
                <a:cubicBezTo>
                  <a:pt x="12" y="57"/>
                  <a:pt x="0" y="44"/>
                  <a:pt x="0" y="28"/>
                </a:cubicBezTo>
              </a:path>
            </a:pathLst>
          </a:cu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56" name="Freeform 291"/>
          <p:cNvSpPr>
            <a:spLocks/>
          </p:cNvSpPr>
          <p:nvPr/>
        </p:nvSpPr>
        <p:spPr bwMode="auto">
          <a:xfrm>
            <a:off x="7126288" y="2109788"/>
            <a:ext cx="87312" cy="8890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57" name="Freeform 292"/>
          <p:cNvSpPr>
            <a:spLocks/>
          </p:cNvSpPr>
          <p:nvPr/>
        </p:nvSpPr>
        <p:spPr bwMode="auto">
          <a:xfrm>
            <a:off x="7126288" y="2109788"/>
            <a:ext cx="87312" cy="88900"/>
          </a:xfrm>
          <a:custGeom>
            <a:avLst/>
            <a:gdLst>
              <a:gd name="T0" fmla="*/ 0 w 55"/>
              <a:gd name="T1" fmla="*/ 2147483647 h 56"/>
              <a:gd name="T2" fmla="*/ 2147483647 w 55"/>
              <a:gd name="T3" fmla="*/ 0 h 56"/>
              <a:gd name="T4" fmla="*/ 2147483647 w 55"/>
              <a:gd name="T5" fmla="*/ 2147483647 h 56"/>
              <a:gd name="T6" fmla="*/ 2147483647 w 55"/>
              <a:gd name="T7" fmla="*/ 2147483647 h 56"/>
              <a:gd name="T8" fmla="*/ 2147483647 w 55"/>
              <a:gd name="T9" fmla="*/ 2147483647 h 56"/>
              <a:gd name="T10" fmla="*/ 0 w 55"/>
              <a:gd name="T11" fmla="*/ 2147483647 h 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"/>
              <a:gd name="T19" fmla="*/ 0 h 56"/>
              <a:gd name="T20" fmla="*/ 55 w 55"/>
              <a:gd name="T21" fmla="*/ 56 h 5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" h="56">
                <a:moveTo>
                  <a:pt x="0" y="28"/>
                </a:moveTo>
                <a:cubicBezTo>
                  <a:pt x="0" y="12"/>
                  <a:pt x="13" y="0"/>
                  <a:pt x="28" y="0"/>
                </a:cubicBezTo>
                <a:cubicBezTo>
                  <a:pt x="43" y="0"/>
                  <a:pt x="55" y="12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44"/>
                  <a:pt x="43" y="56"/>
                  <a:pt x="28" y="56"/>
                </a:cubicBezTo>
                <a:cubicBezTo>
                  <a:pt x="13" y="56"/>
                  <a:pt x="0" y="44"/>
                  <a:pt x="0" y="28"/>
                </a:cubicBezTo>
              </a:path>
            </a:pathLst>
          </a:cu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58" name="Freeform 293"/>
          <p:cNvSpPr>
            <a:spLocks/>
          </p:cNvSpPr>
          <p:nvPr/>
        </p:nvSpPr>
        <p:spPr bwMode="auto">
          <a:xfrm>
            <a:off x="7388225" y="2109788"/>
            <a:ext cx="87313" cy="8890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59" name="Freeform 294"/>
          <p:cNvSpPr>
            <a:spLocks/>
          </p:cNvSpPr>
          <p:nvPr/>
        </p:nvSpPr>
        <p:spPr bwMode="auto">
          <a:xfrm>
            <a:off x="7388225" y="2109788"/>
            <a:ext cx="87313" cy="88900"/>
          </a:xfrm>
          <a:custGeom>
            <a:avLst/>
            <a:gdLst>
              <a:gd name="T0" fmla="*/ 0 w 55"/>
              <a:gd name="T1" fmla="*/ 2147483647 h 56"/>
              <a:gd name="T2" fmla="*/ 2147483647 w 55"/>
              <a:gd name="T3" fmla="*/ 0 h 56"/>
              <a:gd name="T4" fmla="*/ 2147483647 w 55"/>
              <a:gd name="T5" fmla="*/ 2147483647 h 56"/>
              <a:gd name="T6" fmla="*/ 2147483647 w 55"/>
              <a:gd name="T7" fmla="*/ 2147483647 h 56"/>
              <a:gd name="T8" fmla="*/ 2147483647 w 55"/>
              <a:gd name="T9" fmla="*/ 2147483647 h 56"/>
              <a:gd name="T10" fmla="*/ 0 w 55"/>
              <a:gd name="T11" fmla="*/ 2147483647 h 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"/>
              <a:gd name="T19" fmla="*/ 0 h 56"/>
              <a:gd name="T20" fmla="*/ 55 w 55"/>
              <a:gd name="T21" fmla="*/ 56 h 5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" h="56">
                <a:moveTo>
                  <a:pt x="0" y="28"/>
                </a:moveTo>
                <a:cubicBezTo>
                  <a:pt x="0" y="12"/>
                  <a:pt x="12" y="0"/>
                  <a:pt x="28" y="0"/>
                </a:cubicBezTo>
                <a:cubicBezTo>
                  <a:pt x="43" y="0"/>
                  <a:pt x="55" y="12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44"/>
                  <a:pt x="43" y="56"/>
                  <a:pt x="28" y="56"/>
                </a:cubicBezTo>
                <a:cubicBezTo>
                  <a:pt x="12" y="56"/>
                  <a:pt x="0" y="44"/>
                  <a:pt x="0" y="28"/>
                </a:cubicBezTo>
              </a:path>
            </a:pathLst>
          </a:cu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60" name="Freeform 295"/>
          <p:cNvSpPr>
            <a:spLocks/>
          </p:cNvSpPr>
          <p:nvPr/>
        </p:nvSpPr>
        <p:spPr bwMode="auto">
          <a:xfrm>
            <a:off x="7780338" y="1660525"/>
            <a:ext cx="87312" cy="8890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0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0 w 192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2"/>
              <a:gd name="T20" fmla="*/ 192 w 192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2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49"/>
                  <a:pt x="149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61" name="Freeform 296"/>
          <p:cNvSpPr>
            <a:spLocks/>
          </p:cNvSpPr>
          <p:nvPr/>
        </p:nvSpPr>
        <p:spPr bwMode="auto">
          <a:xfrm>
            <a:off x="7780338" y="1660525"/>
            <a:ext cx="87312" cy="88900"/>
          </a:xfrm>
          <a:custGeom>
            <a:avLst/>
            <a:gdLst>
              <a:gd name="T0" fmla="*/ 0 w 55"/>
              <a:gd name="T1" fmla="*/ 2147483647 h 56"/>
              <a:gd name="T2" fmla="*/ 2147483647 w 55"/>
              <a:gd name="T3" fmla="*/ 0 h 56"/>
              <a:gd name="T4" fmla="*/ 2147483647 w 55"/>
              <a:gd name="T5" fmla="*/ 2147483647 h 56"/>
              <a:gd name="T6" fmla="*/ 2147483647 w 55"/>
              <a:gd name="T7" fmla="*/ 2147483647 h 56"/>
              <a:gd name="T8" fmla="*/ 2147483647 w 55"/>
              <a:gd name="T9" fmla="*/ 2147483647 h 56"/>
              <a:gd name="T10" fmla="*/ 0 w 55"/>
              <a:gd name="T11" fmla="*/ 2147483647 h 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"/>
              <a:gd name="T19" fmla="*/ 0 h 56"/>
              <a:gd name="T20" fmla="*/ 55 w 55"/>
              <a:gd name="T21" fmla="*/ 56 h 5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" h="56">
                <a:moveTo>
                  <a:pt x="0" y="28"/>
                </a:moveTo>
                <a:cubicBezTo>
                  <a:pt x="0" y="12"/>
                  <a:pt x="13" y="0"/>
                  <a:pt x="28" y="0"/>
                </a:cubicBezTo>
                <a:cubicBezTo>
                  <a:pt x="43" y="0"/>
                  <a:pt x="55" y="12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44"/>
                  <a:pt x="43" y="56"/>
                  <a:pt x="28" y="56"/>
                </a:cubicBezTo>
                <a:cubicBezTo>
                  <a:pt x="13" y="56"/>
                  <a:pt x="0" y="44"/>
                  <a:pt x="0" y="28"/>
                </a:cubicBezTo>
              </a:path>
            </a:pathLst>
          </a:cu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62" name="Freeform 297"/>
          <p:cNvSpPr>
            <a:spLocks/>
          </p:cNvSpPr>
          <p:nvPr/>
        </p:nvSpPr>
        <p:spPr bwMode="auto">
          <a:xfrm>
            <a:off x="7780338" y="1884363"/>
            <a:ext cx="87312" cy="90487"/>
          </a:xfrm>
          <a:custGeom>
            <a:avLst/>
            <a:gdLst>
              <a:gd name="T0" fmla="*/ 0 w 192"/>
              <a:gd name="T1" fmla="*/ 2147483647 h 193"/>
              <a:gd name="T2" fmla="*/ 2147483647 w 192"/>
              <a:gd name="T3" fmla="*/ 0 h 193"/>
              <a:gd name="T4" fmla="*/ 2147483647 w 192"/>
              <a:gd name="T5" fmla="*/ 2147483647 h 193"/>
              <a:gd name="T6" fmla="*/ 2147483647 w 192"/>
              <a:gd name="T7" fmla="*/ 2147483647 h 193"/>
              <a:gd name="T8" fmla="*/ 2147483647 w 192"/>
              <a:gd name="T9" fmla="*/ 2147483647 h 193"/>
              <a:gd name="T10" fmla="*/ 0 w 192"/>
              <a:gd name="T11" fmla="*/ 2147483647 h 1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"/>
              <a:gd name="T19" fmla="*/ 0 h 193"/>
              <a:gd name="T20" fmla="*/ 192 w 192"/>
              <a:gd name="T21" fmla="*/ 193 h 19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" h="193">
                <a:moveTo>
                  <a:pt x="0" y="96"/>
                </a:move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50"/>
                  <a:pt x="149" y="193"/>
                  <a:pt x="96" y="193"/>
                </a:cubicBezTo>
                <a:cubicBezTo>
                  <a:pt x="43" y="193"/>
                  <a:pt x="0" y="150"/>
                  <a:pt x="0" y="96"/>
                </a:cubicBezTo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63" name="Freeform 298"/>
          <p:cNvSpPr>
            <a:spLocks/>
          </p:cNvSpPr>
          <p:nvPr/>
        </p:nvSpPr>
        <p:spPr bwMode="auto">
          <a:xfrm>
            <a:off x="7780338" y="1884363"/>
            <a:ext cx="87312" cy="90487"/>
          </a:xfrm>
          <a:custGeom>
            <a:avLst/>
            <a:gdLst>
              <a:gd name="T0" fmla="*/ 0 w 55"/>
              <a:gd name="T1" fmla="*/ 2147483647 h 57"/>
              <a:gd name="T2" fmla="*/ 2147483647 w 55"/>
              <a:gd name="T3" fmla="*/ 0 h 57"/>
              <a:gd name="T4" fmla="*/ 2147483647 w 55"/>
              <a:gd name="T5" fmla="*/ 2147483647 h 57"/>
              <a:gd name="T6" fmla="*/ 2147483647 w 55"/>
              <a:gd name="T7" fmla="*/ 2147483647 h 57"/>
              <a:gd name="T8" fmla="*/ 2147483647 w 55"/>
              <a:gd name="T9" fmla="*/ 2147483647 h 57"/>
              <a:gd name="T10" fmla="*/ 0 w 55"/>
              <a:gd name="T11" fmla="*/ 2147483647 h 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"/>
              <a:gd name="T19" fmla="*/ 0 h 57"/>
              <a:gd name="T20" fmla="*/ 55 w 55"/>
              <a:gd name="T21" fmla="*/ 57 h 5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" h="57">
                <a:moveTo>
                  <a:pt x="0" y="28"/>
                </a:moveTo>
                <a:cubicBezTo>
                  <a:pt x="0" y="13"/>
                  <a:pt x="13" y="0"/>
                  <a:pt x="28" y="0"/>
                </a:cubicBezTo>
                <a:cubicBezTo>
                  <a:pt x="43" y="0"/>
                  <a:pt x="55" y="13"/>
                  <a:pt x="5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44"/>
                  <a:pt x="43" y="57"/>
                  <a:pt x="28" y="57"/>
                </a:cubicBezTo>
                <a:cubicBezTo>
                  <a:pt x="13" y="57"/>
                  <a:pt x="0" y="44"/>
                  <a:pt x="0" y="28"/>
                </a:cubicBezTo>
              </a:path>
            </a:pathLst>
          </a:cu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64" name="Line 299"/>
          <p:cNvSpPr>
            <a:spLocks noChangeShapeType="1"/>
          </p:cNvSpPr>
          <p:nvPr/>
        </p:nvSpPr>
        <p:spPr bwMode="auto">
          <a:xfrm>
            <a:off x="6689725" y="1525588"/>
            <a:ext cx="261938" cy="1587"/>
          </a:xfrm>
          <a:prstGeom prst="line">
            <a:avLst/>
          </a:pr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65" name="Line 300"/>
          <p:cNvSpPr>
            <a:spLocks noChangeShapeType="1"/>
          </p:cNvSpPr>
          <p:nvPr/>
        </p:nvSpPr>
        <p:spPr bwMode="auto">
          <a:xfrm>
            <a:off x="6689725" y="1793875"/>
            <a:ext cx="261938" cy="1588"/>
          </a:xfrm>
          <a:prstGeom prst="line">
            <a:avLst/>
          </a:pr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66" name="Line 301"/>
          <p:cNvSpPr>
            <a:spLocks noChangeShapeType="1"/>
          </p:cNvSpPr>
          <p:nvPr/>
        </p:nvSpPr>
        <p:spPr bwMode="auto">
          <a:xfrm>
            <a:off x="7170738" y="2198688"/>
            <a:ext cx="1587" cy="225425"/>
          </a:xfrm>
          <a:prstGeom prst="line">
            <a:avLst/>
          </a:pr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67" name="Line 302"/>
          <p:cNvSpPr>
            <a:spLocks noChangeShapeType="1"/>
          </p:cNvSpPr>
          <p:nvPr/>
        </p:nvSpPr>
        <p:spPr bwMode="auto">
          <a:xfrm>
            <a:off x="7432675" y="2198688"/>
            <a:ext cx="1588" cy="225425"/>
          </a:xfrm>
          <a:prstGeom prst="line">
            <a:avLst/>
          </a:pr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68" name="Line 303"/>
          <p:cNvSpPr>
            <a:spLocks noChangeShapeType="1"/>
          </p:cNvSpPr>
          <p:nvPr/>
        </p:nvSpPr>
        <p:spPr bwMode="auto">
          <a:xfrm flipH="1">
            <a:off x="7650163" y="1704975"/>
            <a:ext cx="130175" cy="1588"/>
          </a:xfrm>
          <a:prstGeom prst="line">
            <a:avLst/>
          </a:pr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69" name="Line 304"/>
          <p:cNvSpPr>
            <a:spLocks noChangeShapeType="1"/>
          </p:cNvSpPr>
          <p:nvPr/>
        </p:nvSpPr>
        <p:spPr bwMode="auto">
          <a:xfrm flipH="1">
            <a:off x="7650163" y="1928813"/>
            <a:ext cx="130175" cy="1587"/>
          </a:xfrm>
          <a:prstGeom prst="line">
            <a:avLst/>
          </a:prstGeom>
          <a:noFill/>
          <a:ln w="1588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nl-NL"/>
          </a:p>
        </p:txBody>
      </p:sp>
      <p:sp>
        <p:nvSpPr>
          <p:cNvPr id="120870" name="Rectangle 305"/>
          <p:cNvSpPr>
            <a:spLocks noChangeArrowheads="1"/>
          </p:cNvSpPr>
          <p:nvPr/>
        </p:nvSpPr>
        <p:spPr bwMode="auto">
          <a:xfrm rot="-5400000">
            <a:off x="6327776" y="1457325"/>
            <a:ext cx="68262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71" name="Rectangle 306"/>
          <p:cNvSpPr>
            <a:spLocks noChangeArrowheads="1"/>
          </p:cNvSpPr>
          <p:nvPr/>
        </p:nvSpPr>
        <p:spPr bwMode="auto">
          <a:xfrm rot="-5400000">
            <a:off x="6336507" y="1397794"/>
            <a:ext cx="508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x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72" name="Rectangle 307"/>
          <p:cNvSpPr>
            <a:spLocks noChangeArrowheads="1"/>
          </p:cNvSpPr>
          <p:nvPr/>
        </p:nvSpPr>
        <p:spPr bwMode="auto">
          <a:xfrm rot="-5400000">
            <a:off x="6347619" y="1358107"/>
            <a:ext cx="28575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73" name="Rectangle 308"/>
          <p:cNvSpPr>
            <a:spLocks noChangeArrowheads="1"/>
          </p:cNvSpPr>
          <p:nvPr/>
        </p:nvSpPr>
        <p:spPr bwMode="auto">
          <a:xfrm rot="-5400000">
            <a:off x="6333332" y="1313656"/>
            <a:ext cx="5715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74" name="Rectangle 309"/>
          <p:cNvSpPr>
            <a:spLocks noChangeArrowheads="1"/>
          </p:cNvSpPr>
          <p:nvPr/>
        </p:nvSpPr>
        <p:spPr bwMode="auto">
          <a:xfrm rot="-5400000">
            <a:off x="6345238" y="1273175"/>
            <a:ext cx="33338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r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75" name="Rectangle 310"/>
          <p:cNvSpPr>
            <a:spLocks noChangeArrowheads="1"/>
          </p:cNvSpPr>
          <p:nvPr/>
        </p:nvSpPr>
        <p:spPr bwMode="auto">
          <a:xfrm rot="-5400000">
            <a:off x="6333332" y="1224756"/>
            <a:ext cx="5715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n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76" name="Rectangle 311"/>
          <p:cNvSpPr>
            <a:spLocks noChangeArrowheads="1"/>
          </p:cNvSpPr>
          <p:nvPr/>
        </p:nvSpPr>
        <p:spPr bwMode="auto">
          <a:xfrm rot="-5400000">
            <a:off x="6333332" y="1172369"/>
            <a:ext cx="5715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77" name="Rectangle 312"/>
          <p:cNvSpPr>
            <a:spLocks noChangeArrowheads="1"/>
          </p:cNvSpPr>
          <p:nvPr/>
        </p:nvSpPr>
        <p:spPr bwMode="auto">
          <a:xfrm rot="-5400000">
            <a:off x="6350794" y="1127919"/>
            <a:ext cx="22225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l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78" name="Rectangle 313"/>
          <p:cNvSpPr>
            <a:spLocks noChangeArrowheads="1"/>
          </p:cNvSpPr>
          <p:nvPr/>
        </p:nvSpPr>
        <p:spPr bwMode="auto">
          <a:xfrm rot="-5400000">
            <a:off x="6463506" y="1507332"/>
            <a:ext cx="28575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I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79" name="Rectangle 314"/>
          <p:cNvSpPr>
            <a:spLocks noChangeArrowheads="1"/>
          </p:cNvSpPr>
          <p:nvPr/>
        </p:nvSpPr>
        <p:spPr bwMode="auto">
          <a:xfrm rot="-5400000">
            <a:off x="6449219" y="1470819"/>
            <a:ext cx="57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n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80" name="Rectangle 315"/>
          <p:cNvSpPr>
            <a:spLocks noChangeArrowheads="1"/>
          </p:cNvSpPr>
          <p:nvPr/>
        </p:nvSpPr>
        <p:spPr bwMode="auto">
          <a:xfrm rot="-5400000">
            <a:off x="6463506" y="1426369"/>
            <a:ext cx="28575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t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81" name="Rectangle 316"/>
          <p:cNvSpPr>
            <a:spLocks noChangeArrowheads="1"/>
          </p:cNvSpPr>
          <p:nvPr/>
        </p:nvSpPr>
        <p:spPr bwMode="auto">
          <a:xfrm rot="-5400000">
            <a:off x="6449219" y="1381919"/>
            <a:ext cx="57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82" name="Rectangle 317"/>
          <p:cNvSpPr>
            <a:spLocks noChangeArrowheads="1"/>
          </p:cNvSpPr>
          <p:nvPr/>
        </p:nvSpPr>
        <p:spPr bwMode="auto">
          <a:xfrm rot="-5400000">
            <a:off x="6461125" y="1341438"/>
            <a:ext cx="33337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r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83" name="Rectangle 318"/>
          <p:cNvSpPr>
            <a:spLocks noChangeArrowheads="1"/>
          </p:cNvSpPr>
          <p:nvPr/>
        </p:nvSpPr>
        <p:spPr bwMode="auto">
          <a:xfrm rot="-5400000">
            <a:off x="6463506" y="1313657"/>
            <a:ext cx="28575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f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84" name="Rectangle 319"/>
          <p:cNvSpPr>
            <a:spLocks noChangeArrowheads="1"/>
          </p:cNvSpPr>
          <p:nvPr/>
        </p:nvSpPr>
        <p:spPr bwMode="auto">
          <a:xfrm rot="-5400000">
            <a:off x="6449219" y="1269206"/>
            <a:ext cx="57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a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85" name="Rectangle 320"/>
          <p:cNvSpPr>
            <a:spLocks noChangeArrowheads="1"/>
          </p:cNvSpPr>
          <p:nvPr/>
        </p:nvSpPr>
        <p:spPr bwMode="auto">
          <a:xfrm rot="-5400000">
            <a:off x="6452394" y="1210469"/>
            <a:ext cx="508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c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86" name="Rectangle 321"/>
          <p:cNvSpPr>
            <a:spLocks noChangeArrowheads="1"/>
          </p:cNvSpPr>
          <p:nvPr/>
        </p:nvSpPr>
        <p:spPr bwMode="auto">
          <a:xfrm rot="-5400000">
            <a:off x="6449219" y="1164431"/>
            <a:ext cx="57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e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87" name="Rectangle 322"/>
          <p:cNvSpPr>
            <a:spLocks noChangeArrowheads="1"/>
          </p:cNvSpPr>
          <p:nvPr/>
        </p:nvSpPr>
        <p:spPr bwMode="auto">
          <a:xfrm rot="-5400000">
            <a:off x="6452394" y="1105694"/>
            <a:ext cx="508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s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88" name="Rectangle 323"/>
          <p:cNvSpPr>
            <a:spLocks noChangeArrowheads="1"/>
          </p:cNvSpPr>
          <p:nvPr/>
        </p:nvSpPr>
        <p:spPr bwMode="auto">
          <a:xfrm>
            <a:off x="7138988" y="1844675"/>
            <a:ext cx="341312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Internal</a:t>
            </a:r>
            <a:endParaRPr lang="en-US" altLang="zh-CN" i="0">
              <a:ea typeface="宋体" pitchFamily="2" charset="-122"/>
            </a:endParaRPr>
          </a:p>
        </p:txBody>
      </p:sp>
      <p:sp>
        <p:nvSpPr>
          <p:cNvPr id="120889" name="Rectangle 324"/>
          <p:cNvSpPr>
            <a:spLocks noChangeArrowheads="1"/>
          </p:cNvSpPr>
          <p:nvPr/>
        </p:nvSpPr>
        <p:spPr bwMode="auto">
          <a:xfrm>
            <a:off x="7088188" y="1973263"/>
            <a:ext cx="449262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800">
                <a:solidFill>
                  <a:srgbClr val="000000"/>
                </a:solidFill>
                <a:ea typeface="宋体" pitchFamily="2" charset="-122"/>
              </a:rPr>
              <a:t>Interfaces</a:t>
            </a:r>
            <a:endParaRPr lang="en-US" altLang="zh-CN" i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93713"/>
            <a:ext cx="9144000" cy="5715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Example: Applying OO to Network Programming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017588"/>
            <a:ext cx="8839200" cy="5010150"/>
          </a:xfrm>
        </p:spPr>
        <p:txBody>
          <a:bodyPr/>
          <a:lstStyle/>
          <a:p>
            <a:pPr marL="169863" indent="-169863" eaLnBrk="1" hangingPunct="1"/>
            <a:r>
              <a:rPr lang="en-US" altLang="zh-CN" sz="2000" dirty="0" smtClean="0">
                <a:ea typeface="宋体" pitchFamily="2" charset="-122"/>
              </a:rPr>
              <a:t>CORBA 2.x IDL specifies </a:t>
            </a:r>
            <a:r>
              <a:rPr lang="en-US" altLang="zh-CN" sz="2000" i="1" dirty="0" smtClean="0">
                <a:ea typeface="宋体" pitchFamily="2" charset="-122"/>
              </a:rPr>
              <a:t>interfaces</a:t>
            </a:r>
            <a:r>
              <a:rPr lang="en-US" altLang="zh-CN" sz="2000" dirty="0" smtClean="0">
                <a:ea typeface="宋体" pitchFamily="2" charset="-122"/>
              </a:rPr>
              <a:t> with operations</a:t>
            </a:r>
          </a:p>
          <a:p>
            <a:pPr marL="573088" lvl="1" indent="-231775" eaLnBrk="1" hangingPunct="1"/>
            <a:r>
              <a:rPr lang="en-US" altLang="zh-CN" dirty="0" smtClean="0">
                <a:ea typeface="宋体" pitchFamily="2" charset="-122"/>
              </a:rPr>
              <a:t> Interfaces map to objects in OO programming languages </a:t>
            </a:r>
          </a:p>
          <a:p>
            <a:pPr lvl="2" eaLnBrk="1" hangingPunct="1"/>
            <a:r>
              <a:rPr lang="en-US" altLang="zh-CN" dirty="0" smtClean="0">
                <a:ea typeface="宋体" pitchFamily="2" charset="-122"/>
              </a:rPr>
              <a:t>e.g., C++, Java, Ada95, Ruby, etc.</a:t>
            </a:r>
            <a:br>
              <a:rPr lang="en-US" altLang="zh-CN" dirty="0" smtClean="0">
                <a:ea typeface="宋体" pitchFamily="2" charset="-122"/>
              </a:rPr>
            </a:br>
            <a:r>
              <a:rPr lang="en-US" altLang="zh-CN" dirty="0" smtClean="0">
                <a:ea typeface="宋体" pitchFamily="2" charset="-122"/>
              </a:rPr>
              <a:t/>
            </a:r>
            <a:br>
              <a:rPr lang="en-US" altLang="zh-CN" dirty="0" smtClean="0">
                <a:ea typeface="宋体" pitchFamily="2" charset="-122"/>
              </a:rPr>
            </a:br>
            <a:r>
              <a:rPr lang="en-US" altLang="zh-CN" dirty="0" smtClean="0">
                <a:ea typeface="宋体" pitchFamily="2" charset="-122"/>
              </a:rPr>
              <a:t/>
            </a:r>
            <a:br>
              <a:rPr lang="en-US" altLang="zh-CN" dirty="0" smtClean="0">
                <a:ea typeface="宋体" pitchFamily="2" charset="-122"/>
              </a:rPr>
            </a:br>
            <a:r>
              <a:rPr lang="en-US" altLang="zh-CN" dirty="0" smtClean="0">
                <a:ea typeface="宋体" pitchFamily="2" charset="-122"/>
              </a:rPr>
              <a:t/>
            </a:r>
            <a:br>
              <a:rPr lang="en-US" altLang="zh-CN" dirty="0" smtClean="0">
                <a:ea typeface="宋体" pitchFamily="2" charset="-122"/>
              </a:rPr>
            </a:br>
            <a:r>
              <a:rPr lang="en-US" altLang="zh-CN" dirty="0" smtClean="0">
                <a:ea typeface="宋体" pitchFamily="2" charset="-122"/>
              </a:rPr>
              <a:t/>
            </a:r>
            <a:br>
              <a:rPr lang="en-US" altLang="zh-CN" dirty="0" smtClean="0">
                <a:ea typeface="宋体" pitchFamily="2" charset="-122"/>
              </a:rPr>
            </a:br>
            <a:r>
              <a:rPr lang="en-US" altLang="zh-CN" dirty="0" smtClean="0">
                <a:ea typeface="宋体" pitchFamily="2" charset="-122"/>
              </a:rPr>
              <a:t/>
            </a:r>
            <a:br>
              <a:rPr lang="en-US" altLang="zh-CN" dirty="0" smtClean="0">
                <a:ea typeface="宋体" pitchFamily="2" charset="-122"/>
              </a:rPr>
            </a:br>
            <a:r>
              <a:rPr lang="en-US" altLang="zh-CN" dirty="0" smtClean="0">
                <a:ea typeface="宋体" pitchFamily="2" charset="-122"/>
              </a:rPr>
              <a:t/>
            </a:r>
            <a:br>
              <a:rPr lang="en-US" altLang="zh-CN" dirty="0" smtClean="0">
                <a:ea typeface="宋体" pitchFamily="2" charset="-122"/>
              </a:rPr>
            </a:br>
            <a:endParaRPr lang="en-US" altLang="zh-CN" dirty="0" smtClean="0">
              <a:ea typeface="宋体" pitchFamily="2" charset="-122"/>
            </a:endParaRPr>
          </a:p>
          <a:p>
            <a:pPr marL="573088" lvl="1" indent="-231775" eaLnBrk="1" hangingPunct="1"/>
            <a:endParaRPr lang="en-US" altLang="zh-CN" dirty="0" smtClean="0">
              <a:ea typeface="宋体" pitchFamily="2" charset="-122"/>
            </a:endParaRPr>
          </a:p>
          <a:p>
            <a:pPr marL="573088" lvl="1" indent="-231775" eaLnBrk="1" hangingPunct="1"/>
            <a:endParaRPr lang="en-US" altLang="zh-CN" dirty="0" smtClean="0">
              <a:ea typeface="宋体" pitchFamily="2" charset="-122"/>
            </a:endParaRPr>
          </a:p>
          <a:p>
            <a:pPr marL="573088" lvl="1" indent="-231775" eaLnBrk="1" hangingPunct="1"/>
            <a:endParaRPr lang="en-US" altLang="zh-CN" dirty="0" smtClean="0">
              <a:ea typeface="宋体" pitchFamily="2" charset="-122"/>
            </a:endParaRPr>
          </a:p>
          <a:p>
            <a:pPr marL="573088" lvl="1" indent="-231775" eaLnBrk="1" hangingPunct="1"/>
            <a:r>
              <a:rPr lang="en-US" altLang="zh-CN" dirty="0" smtClean="0">
                <a:ea typeface="宋体" pitchFamily="2" charset="-122"/>
              </a:rPr>
              <a:t>Operations defined in interfaces can be invoked on local or remote objects</a:t>
            </a:r>
          </a:p>
          <a:p>
            <a:pPr marL="169863" indent="-169863" eaLnBrk="1" hangingPunct="1">
              <a:buFontTx/>
              <a:buNone/>
            </a:pPr>
            <a:endParaRPr lang="zh-CN" altLang="en-US" sz="2000" dirty="0" smtClean="0">
              <a:ea typeface="宋体" pitchFamily="2" charset="-122"/>
            </a:endParaRPr>
          </a:p>
        </p:txBody>
      </p:sp>
      <p:sp>
        <p:nvSpPr>
          <p:cNvPr id="81924" name="Text Box 4"/>
          <p:cNvSpPr txBox="1">
            <a:spLocks noChangeArrowheads="1"/>
          </p:cNvSpPr>
          <p:nvPr/>
        </p:nvSpPr>
        <p:spPr bwMode="auto">
          <a:xfrm>
            <a:off x="120650" y="2319338"/>
            <a:ext cx="3832225" cy="12001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interface Foo </a:t>
            </a:r>
          </a:p>
          <a:p>
            <a:pPr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  void bar (in long arg);</a:t>
            </a:r>
          </a:p>
          <a:p>
            <a:pPr>
              <a:spcBef>
                <a:spcPct val="0"/>
              </a:spcBef>
            </a:pPr>
            <a:r>
              <a:rPr lang="en-US" altLang="zh-CN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81925" name="Text Box 6"/>
          <p:cNvSpPr txBox="1">
            <a:spLocks noChangeArrowheads="1"/>
          </p:cNvSpPr>
          <p:nvPr/>
        </p:nvSpPr>
        <p:spPr bwMode="auto">
          <a:xfrm>
            <a:off x="1503363" y="3571875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 i="0">
                <a:latin typeface="Arial Unicode MS" pitchFamily="34" charset="-128"/>
                <a:ea typeface="宋体" pitchFamily="2" charset="-122"/>
              </a:rPr>
              <a:t>IDL</a:t>
            </a:r>
          </a:p>
        </p:txBody>
      </p:sp>
      <p:sp>
        <p:nvSpPr>
          <p:cNvPr id="81926" name="Text Box 5"/>
          <p:cNvSpPr txBox="1">
            <a:spLocks noChangeArrowheads="1"/>
          </p:cNvSpPr>
          <p:nvPr/>
        </p:nvSpPr>
        <p:spPr bwMode="auto">
          <a:xfrm>
            <a:off x="3184525" y="4165600"/>
            <a:ext cx="5835650" cy="14773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b="1" i="0" dirty="0">
                <a:latin typeface="Courier New" pitchFamily="49" charset="0"/>
                <a:ea typeface="宋体" pitchFamily="2" charset="-122"/>
              </a:rPr>
              <a:t>class </a:t>
            </a:r>
            <a:r>
              <a:rPr lang="en-US" altLang="zh-CN" b="1" i="0" dirty="0" err="1">
                <a:latin typeface="Courier New" pitchFamily="49" charset="0"/>
                <a:ea typeface="宋体" pitchFamily="2" charset="-122"/>
              </a:rPr>
              <a:t>Foo</a:t>
            </a:r>
            <a:r>
              <a:rPr lang="en-US" altLang="zh-CN" b="1" i="0" dirty="0">
                <a:latin typeface="Courier New" pitchFamily="49" charset="0"/>
                <a:ea typeface="宋体" pitchFamily="2" charset="-122"/>
              </a:rPr>
              <a:t> : public </a:t>
            </a:r>
            <a:r>
              <a:rPr lang="en-US" altLang="zh-CN" b="1" i="0" dirty="0" smtClean="0">
                <a:latin typeface="Courier New" pitchFamily="49" charset="0"/>
                <a:ea typeface="宋体" pitchFamily="2" charset="-122"/>
              </a:rPr>
              <a:t>virtual ::CORBA::</a:t>
            </a:r>
            <a:r>
              <a:rPr lang="en-US" altLang="zh-CN" b="1" i="0" dirty="0">
                <a:latin typeface="Courier New" pitchFamily="49" charset="0"/>
                <a:ea typeface="宋体" pitchFamily="2" charset="-122"/>
              </a:rPr>
              <a:t>Object </a:t>
            </a:r>
          </a:p>
          <a:p>
            <a:pPr>
              <a:spcBef>
                <a:spcPct val="0"/>
              </a:spcBef>
            </a:pPr>
            <a:r>
              <a:rPr lang="en-US" altLang="zh-CN" b="1" i="0" dirty="0">
                <a:latin typeface="Courier New" pitchFamily="49" charset="0"/>
                <a:ea typeface="宋体" pitchFamily="2" charset="-122"/>
              </a:rPr>
              <a:t>{</a:t>
            </a:r>
          </a:p>
          <a:p>
            <a:pPr>
              <a:spcBef>
                <a:spcPct val="0"/>
              </a:spcBef>
            </a:pPr>
            <a:r>
              <a:rPr lang="en-US" altLang="zh-CN" b="1" i="0" dirty="0">
                <a:latin typeface="Courier New" pitchFamily="49" charset="0"/>
                <a:ea typeface="宋体" pitchFamily="2" charset="-122"/>
              </a:rPr>
              <a:t>  virtual void bar (CORBA::Long </a:t>
            </a:r>
            <a:r>
              <a:rPr lang="en-US" altLang="zh-CN" b="1" i="0" dirty="0" err="1">
                <a:latin typeface="Courier New" pitchFamily="49" charset="0"/>
                <a:ea typeface="宋体" pitchFamily="2" charset="-122"/>
              </a:rPr>
              <a:t>arg</a:t>
            </a:r>
            <a:r>
              <a:rPr lang="en-US" altLang="zh-CN" b="1" i="0" dirty="0">
                <a:latin typeface="Courier New" pitchFamily="49" charset="0"/>
                <a:ea typeface="宋体" pitchFamily="2" charset="-122"/>
              </a:rPr>
              <a:t>);</a:t>
            </a:r>
          </a:p>
          <a:p>
            <a:pPr>
              <a:spcBef>
                <a:spcPct val="0"/>
              </a:spcBef>
            </a:pPr>
            <a:r>
              <a:rPr lang="en-US" altLang="zh-CN" b="1" i="0" dirty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81927" name="Text Box 7"/>
          <p:cNvSpPr txBox="1">
            <a:spLocks noChangeArrowheads="1"/>
          </p:cNvSpPr>
          <p:nvPr/>
        </p:nvSpPr>
        <p:spPr bwMode="auto">
          <a:xfrm>
            <a:off x="5599113" y="3724275"/>
            <a:ext cx="11414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 i="0">
                <a:latin typeface="Arial Unicode MS" pitchFamily="34" charset="-128"/>
                <a:ea typeface="宋体" pitchFamily="2" charset="-122"/>
              </a:rPr>
              <a:t>C++</a:t>
            </a:r>
          </a:p>
        </p:txBody>
      </p:sp>
      <p:sp>
        <p:nvSpPr>
          <p:cNvPr id="81928" name="AutoShape 11"/>
          <p:cNvSpPr>
            <a:spLocks noChangeArrowheads="1"/>
          </p:cNvSpPr>
          <p:nvPr/>
        </p:nvSpPr>
        <p:spPr bwMode="auto">
          <a:xfrm rot="2835928">
            <a:off x="4070350" y="3251200"/>
            <a:ext cx="869950" cy="349250"/>
          </a:xfrm>
          <a:prstGeom prst="rightArrow">
            <a:avLst>
              <a:gd name="adj1" fmla="val 50000"/>
              <a:gd name="adj2" fmla="val 62273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A Monolithic Component Executor</a:t>
            </a:r>
          </a:p>
        </p:txBody>
      </p:sp>
      <p:sp>
        <p:nvSpPr>
          <p:cNvPr id="121859" name="AutoShape 3"/>
          <p:cNvSpPr>
            <a:spLocks noChangeArrowheads="1"/>
          </p:cNvSpPr>
          <p:nvPr/>
        </p:nvSpPr>
        <p:spPr bwMode="auto">
          <a:xfrm>
            <a:off x="987425" y="1239838"/>
            <a:ext cx="7345363" cy="3384550"/>
          </a:xfrm>
          <a:prstGeom prst="roundRect">
            <a:avLst>
              <a:gd name="adj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b" anchorCtr="1"/>
          <a:lstStyle/>
          <a:p>
            <a:pPr algn="ctr" eaLnBrk="0" hangingPunct="0">
              <a:spcBef>
                <a:spcPct val="0"/>
              </a:spcBef>
            </a:pPr>
            <a:endParaRPr lang="en-GB" sz="2400" b="1" i="0"/>
          </a:p>
        </p:txBody>
      </p:sp>
      <p:grpSp>
        <p:nvGrpSpPr>
          <p:cNvPr id="121860" name="Group 4"/>
          <p:cNvGrpSpPr>
            <a:grpSpLocks/>
          </p:cNvGrpSpPr>
          <p:nvPr/>
        </p:nvGrpSpPr>
        <p:grpSpPr bwMode="auto">
          <a:xfrm>
            <a:off x="506413" y="1671638"/>
            <a:ext cx="601662" cy="323850"/>
            <a:chOff x="1884" y="3349"/>
            <a:chExt cx="379" cy="204"/>
          </a:xfrm>
        </p:grpSpPr>
        <p:sp>
          <p:nvSpPr>
            <p:cNvPr id="121952" name="Line 5"/>
            <p:cNvSpPr>
              <a:spLocks noChangeShapeType="1"/>
            </p:cNvSpPr>
            <p:nvPr/>
          </p:nvSpPr>
          <p:spPr bwMode="auto">
            <a:xfrm flipH="1" flipV="1">
              <a:off x="20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53" name="Oval 6"/>
            <p:cNvSpPr>
              <a:spLocks noChangeArrowheads="1"/>
            </p:cNvSpPr>
            <p:nvPr/>
          </p:nvSpPr>
          <p:spPr bwMode="auto">
            <a:xfrm>
              <a:off x="1884" y="3349"/>
              <a:ext cx="203" cy="204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61" name="Group 7"/>
          <p:cNvGrpSpPr>
            <a:grpSpLocks/>
          </p:cNvGrpSpPr>
          <p:nvPr/>
        </p:nvGrpSpPr>
        <p:grpSpPr bwMode="auto">
          <a:xfrm rot="5400000">
            <a:off x="943769" y="1051719"/>
            <a:ext cx="411162" cy="323850"/>
            <a:chOff x="204" y="3349"/>
            <a:chExt cx="259" cy="204"/>
          </a:xfrm>
        </p:grpSpPr>
        <p:sp>
          <p:nvSpPr>
            <p:cNvPr id="121950" name="Line 8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51" name="Oval 9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rgbClr val="3333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62" name="Group 10"/>
          <p:cNvGrpSpPr>
            <a:grpSpLocks/>
          </p:cNvGrpSpPr>
          <p:nvPr/>
        </p:nvGrpSpPr>
        <p:grpSpPr bwMode="auto">
          <a:xfrm>
            <a:off x="531813" y="3689350"/>
            <a:ext cx="600075" cy="304800"/>
            <a:chOff x="2765" y="3760"/>
            <a:chExt cx="378" cy="192"/>
          </a:xfrm>
        </p:grpSpPr>
        <p:sp>
          <p:nvSpPr>
            <p:cNvPr id="121948" name="Line 11"/>
            <p:cNvSpPr>
              <a:spLocks noChangeShapeType="1"/>
            </p:cNvSpPr>
            <p:nvPr/>
          </p:nvSpPr>
          <p:spPr bwMode="auto">
            <a:xfrm flipH="1" flipV="1">
              <a:off x="2948" y="3855"/>
              <a:ext cx="1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49" name="AutoShape 12"/>
            <p:cNvSpPr>
              <a:spLocks noChangeArrowheads="1"/>
            </p:cNvSpPr>
            <p:nvPr/>
          </p:nvSpPr>
          <p:spPr bwMode="auto">
            <a:xfrm>
              <a:off x="2765" y="3760"/>
              <a:ext cx="195" cy="192"/>
            </a:xfrm>
            <a:prstGeom prst="chevron">
              <a:avLst>
                <a:gd name="adj" fmla="val 25391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63" name="Group 13"/>
          <p:cNvGrpSpPr>
            <a:grpSpLocks/>
          </p:cNvGrpSpPr>
          <p:nvPr/>
        </p:nvGrpSpPr>
        <p:grpSpPr bwMode="auto">
          <a:xfrm>
            <a:off x="506413" y="2349500"/>
            <a:ext cx="601662" cy="323850"/>
            <a:chOff x="1884" y="3349"/>
            <a:chExt cx="379" cy="204"/>
          </a:xfrm>
        </p:grpSpPr>
        <p:sp>
          <p:nvSpPr>
            <p:cNvPr id="121946" name="Line 14"/>
            <p:cNvSpPr>
              <a:spLocks noChangeShapeType="1"/>
            </p:cNvSpPr>
            <p:nvPr/>
          </p:nvSpPr>
          <p:spPr bwMode="auto">
            <a:xfrm flipH="1" flipV="1">
              <a:off x="20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47" name="Oval 15"/>
            <p:cNvSpPr>
              <a:spLocks noChangeArrowheads="1"/>
            </p:cNvSpPr>
            <p:nvPr/>
          </p:nvSpPr>
          <p:spPr bwMode="auto">
            <a:xfrm>
              <a:off x="1884" y="3349"/>
              <a:ext cx="203" cy="204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64" name="Group 16"/>
          <p:cNvGrpSpPr>
            <a:grpSpLocks/>
          </p:cNvGrpSpPr>
          <p:nvPr/>
        </p:nvGrpSpPr>
        <p:grpSpPr bwMode="auto">
          <a:xfrm>
            <a:off x="508000" y="3028950"/>
            <a:ext cx="600075" cy="304800"/>
            <a:chOff x="2765" y="3760"/>
            <a:chExt cx="378" cy="192"/>
          </a:xfrm>
        </p:grpSpPr>
        <p:sp>
          <p:nvSpPr>
            <p:cNvPr id="121944" name="Line 17"/>
            <p:cNvSpPr>
              <a:spLocks noChangeShapeType="1"/>
            </p:cNvSpPr>
            <p:nvPr/>
          </p:nvSpPr>
          <p:spPr bwMode="auto">
            <a:xfrm flipH="1" flipV="1">
              <a:off x="2948" y="3855"/>
              <a:ext cx="1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45" name="AutoShape 18"/>
            <p:cNvSpPr>
              <a:spLocks noChangeArrowheads="1"/>
            </p:cNvSpPr>
            <p:nvPr/>
          </p:nvSpPr>
          <p:spPr bwMode="auto">
            <a:xfrm>
              <a:off x="2765" y="3760"/>
              <a:ext cx="195" cy="192"/>
            </a:xfrm>
            <a:prstGeom prst="chevron">
              <a:avLst>
                <a:gd name="adj" fmla="val 25391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1865" name="Rectangle 19"/>
          <p:cNvSpPr>
            <a:spLocks noChangeArrowheads="1"/>
          </p:cNvSpPr>
          <p:nvPr/>
        </p:nvSpPr>
        <p:spPr bwMode="auto">
          <a:xfrm>
            <a:off x="2066925" y="2174875"/>
            <a:ext cx="4032250" cy="15144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zh-CN" sz="2400" b="1" i="0">
                <a:ea typeface="宋体" pitchFamily="2" charset="-122"/>
              </a:rPr>
              <a:t>Monolithic executor</a:t>
            </a:r>
          </a:p>
        </p:txBody>
      </p:sp>
      <p:sp>
        <p:nvSpPr>
          <p:cNvPr id="121866" name="Rectangle 20"/>
          <p:cNvSpPr>
            <a:spLocks noChangeArrowheads="1"/>
          </p:cNvSpPr>
          <p:nvPr/>
        </p:nvSpPr>
        <p:spPr bwMode="auto">
          <a:xfrm>
            <a:off x="1419225" y="4192588"/>
            <a:ext cx="5329238" cy="28892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CCM context</a:t>
            </a:r>
          </a:p>
        </p:txBody>
      </p:sp>
      <p:sp>
        <p:nvSpPr>
          <p:cNvPr id="121867" name="Rectangle 21"/>
          <p:cNvSpPr>
            <a:spLocks noChangeArrowheads="1"/>
          </p:cNvSpPr>
          <p:nvPr/>
        </p:nvSpPr>
        <p:spPr bwMode="auto">
          <a:xfrm>
            <a:off x="6748463" y="1528763"/>
            <a:ext cx="1368425" cy="2951162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Component</a:t>
            </a:r>
          </a:p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specific</a:t>
            </a:r>
          </a:p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context</a:t>
            </a:r>
          </a:p>
        </p:txBody>
      </p:sp>
      <p:grpSp>
        <p:nvGrpSpPr>
          <p:cNvPr id="121868" name="Group 22"/>
          <p:cNvGrpSpPr>
            <a:grpSpLocks/>
          </p:cNvGrpSpPr>
          <p:nvPr/>
        </p:nvGrpSpPr>
        <p:grpSpPr bwMode="auto">
          <a:xfrm>
            <a:off x="8050213" y="3760788"/>
            <a:ext cx="642937" cy="304800"/>
            <a:chOff x="2039" y="3708"/>
            <a:chExt cx="405" cy="192"/>
          </a:xfrm>
        </p:grpSpPr>
        <p:sp>
          <p:nvSpPr>
            <p:cNvPr id="121941" name="Line 23"/>
            <p:cNvSpPr>
              <a:spLocks noChangeShapeType="1"/>
            </p:cNvSpPr>
            <p:nvPr/>
          </p:nvSpPr>
          <p:spPr bwMode="auto">
            <a:xfrm flipH="1" flipV="1">
              <a:off x="2121" y="3804"/>
              <a:ext cx="16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42" name="Rectangle 24"/>
            <p:cNvSpPr>
              <a:spLocks noChangeArrowheads="1"/>
            </p:cNvSpPr>
            <p:nvPr/>
          </p:nvSpPr>
          <p:spPr bwMode="auto">
            <a:xfrm>
              <a:off x="2039" y="3758"/>
              <a:ext cx="81" cy="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43" name="AutoShape 25"/>
            <p:cNvSpPr>
              <a:spLocks noChangeArrowheads="1"/>
            </p:cNvSpPr>
            <p:nvPr/>
          </p:nvSpPr>
          <p:spPr bwMode="auto">
            <a:xfrm>
              <a:off x="2260" y="3708"/>
              <a:ext cx="184" cy="192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69" name="Group 26"/>
          <p:cNvGrpSpPr>
            <a:grpSpLocks/>
          </p:cNvGrpSpPr>
          <p:nvPr/>
        </p:nvGrpSpPr>
        <p:grpSpPr bwMode="auto">
          <a:xfrm>
            <a:off x="8116888" y="1598613"/>
            <a:ext cx="776287" cy="609600"/>
            <a:chOff x="1431" y="3508"/>
            <a:chExt cx="489" cy="384"/>
          </a:xfrm>
        </p:grpSpPr>
        <p:grpSp>
          <p:nvGrpSpPr>
            <p:cNvPr id="121937" name="Group 27"/>
            <p:cNvGrpSpPr>
              <a:grpSpLocks/>
            </p:cNvGrpSpPr>
            <p:nvPr/>
          </p:nvGrpSpPr>
          <p:grpSpPr bwMode="auto">
            <a:xfrm>
              <a:off x="1431" y="3679"/>
              <a:ext cx="151" cy="54"/>
              <a:chOff x="1431" y="3679"/>
              <a:chExt cx="151" cy="54"/>
            </a:xfrm>
          </p:grpSpPr>
          <p:sp>
            <p:nvSpPr>
              <p:cNvPr id="121939" name="Line 28"/>
              <p:cNvSpPr>
                <a:spLocks noChangeShapeType="1"/>
              </p:cNvSpPr>
              <p:nvPr/>
            </p:nvSpPr>
            <p:spPr bwMode="auto">
              <a:xfrm flipH="1">
                <a:off x="1469" y="3706"/>
                <a:ext cx="113" cy="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21940" name="Rectangle 29"/>
              <p:cNvSpPr>
                <a:spLocks noChangeArrowheads="1"/>
              </p:cNvSpPr>
              <p:nvPr/>
            </p:nvSpPr>
            <p:spPr bwMode="auto">
              <a:xfrm>
                <a:off x="1431" y="3679"/>
                <a:ext cx="56" cy="54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121938" name="AutoShape 30"/>
            <p:cNvSpPr>
              <a:spLocks noChangeArrowheads="1"/>
            </p:cNvSpPr>
            <p:nvPr/>
          </p:nvSpPr>
          <p:spPr bwMode="auto">
            <a:xfrm rot="-5400000">
              <a:off x="1560" y="3532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70" name="Group 31"/>
          <p:cNvGrpSpPr>
            <a:grpSpLocks/>
          </p:cNvGrpSpPr>
          <p:nvPr/>
        </p:nvGrpSpPr>
        <p:grpSpPr bwMode="auto">
          <a:xfrm>
            <a:off x="8050213" y="3113088"/>
            <a:ext cx="642937" cy="304800"/>
            <a:chOff x="2039" y="3708"/>
            <a:chExt cx="405" cy="192"/>
          </a:xfrm>
        </p:grpSpPr>
        <p:sp>
          <p:nvSpPr>
            <p:cNvPr id="121934" name="Line 32"/>
            <p:cNvSpPr>
              <a:spLocks noChangeShapeType="1"/>
            </p:cNvSpPr>
            <p:nvPr/>
          </p:nvSpPr>
          <p:spPr bwMode="auto">
            <a:xfrm flipH="1" flipV="1">
              <a:off x="2121" y="3804"/>
              <a:ext cx="16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35" name="Rectangle 33"/>
            <p:cNvSpPr>
              <a:spLocks noChangeArrowheads="1"/>
            </p:cNvSpPr>
            <p:nvPr/>
          </p:nvSpPr>
          <p:spPr bwMode="auto">
            <a:xfrm>
              <a:off x="2039" y="3758"/>
              <a:ext cx="81" cy="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36" name="AutoShape 34"/>
            <p:cNvSpPr>
              <a:spLocks noChangeArrowheads="1"/>
            </p:cNvSpPr>
            <p:nvPr/>
          </p:nvSpPr>
          <p:spPr bwMode="auto">
            <a:xfrm>
              <a:off x="2260" y="3708"/>
              <a:ext cx="184" cy="192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71" name="Group 35"/>
          <p:cNvGrpSpPr>
            <a:grpSpLocks/>
          </p:cNvGrpSpPr>
          <p:nvPr/>
        </p:nvGrpSpPr>
        <p:grpSpPr bwMode="auto">
          <a:xfrm>
            <a:off x="8116888" y="2320925"/>
            <a:ext cx="776287" cy="609600"/>
            <a:chOff x="1431" y="3508"/>
            <a:chExt cx="489" cy="384"/>
          </a:xfrm>
        </p:grpSpPr>
        <p:grpSp>
          <p:nvGrpSpPr>
            <p:cNvPr id="121930" name="Group 36"/>
            <p:cNvGrpSpPr>
              <a:grpSpLocks/>
            </p:cNvGrpSpPr>
            <p:nvPr/>
          </p:nvGrpSpPr>
          <p:grpSpPr bwMode="auto">
            <a:xfrm>
              <a:off x="1431" y="3679"/>
              <a:ext cx="151" cy="54"/>
              <a:chOff x="1431" y="3679"/>
              <a:chExt cx="151" cy="54"/>
            </a:xfrm>
          </p:grpSpPr>
          <p:sp>
            <p:nvSpPr>
              <p:cNvPr id="121932" name="Line 37"/>
              <p:cNvSpPr>
                <a:spLocks noChangeShapeType="1"/>
              </p:cNvSpPr>
              <p:nvPr/>
            </p:nvSpPr>
            <p:spPr bwMode="auto">
              <a:xfrm flipH="1">
                <a:off x="1469" y="3706"/>
                <a:ext cx="113" cy="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21933" name="Rectangle 38"/>
              <p:cNvSpPr>
                <a:spLocks noChangeArrowheads="1"/>
              </p:cNvSpPr>
              <p:nvPr/>
            </p:nvSpPr>
            <p:spPr bwMode="auto">
              <a:xfrm>
                <a:off x="1431" y="3679"/>
                <a:ext cx="56" cy="54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121931" name="AutoShape 39"/>
            <p:cNvSpPr>
              <a:spLocks noChangeArrowheads="1"/>
            </p:cNvSpPr>
            <p:nvPr/>
          </p:nvSpPr>
          <p:spPr bwMode="auto">
            <a:xfrm rot="-5400000">
              <a:off x="1560" y="3532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1872" name="Line 40"/>
          <p:cNvSpPr>
            <a:spLocks noChangeShapeType="1"/>
          </p:cNvSpPr>
          <p:nvPr/>
        </p:nvSpPr>
        <p:spPr bwMode="auto">
          <a:xfrm>
            <a:off x="1150938" y="1403350"/>
            <a:ext cx="1060450" cy="557213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1873" name="Text Box 41"/>
          <p:cNvSpPr txBox="1">
            <a:spLocks noChangeArrowheads="1"/>
          </p:cNvSpPr>
          <p:nvPr/>
        </p:nvSpPr>
        <p:spPr bwMode="auto">
          <a:xfrm>
            <a:off x="2916238" y="1243013"/>
            <a:ext cx="3101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400" i="0">
                <a:ea typeface="宋体" pitchFamily="2" charset="-122"/>
              </a:rPr>
              <a:t>Component container</a:t>
            </a:r>
          </a:p>
        </p:txBody>
      </p:sp>
      <p:grpSp>
        <p:nvGrpSpPr>
          <p:cNvPr id="121874" name="Group 42"/>
          <p:cNvGrpSpPr>
            <a:grpSpLocks/>
          </p:cNvGrpSpPr>
          <p:nvPr/>
        </p:nvGrpSpPr>
        <p:grpSpPr bwMode="auto">
          <a:xfrm>
            <a:off x="1779588" y="2247900"/>
            <a:ext cx="288925" cy="231775"/>
            <a:chOff x="204" y="3349"/>
            <a:chExt cx="259" cy="204"/>
          </a:xfrm>
        </p:grpSpPr>
        <p:sp>
          <p:nvSpPr>
            <p:cNvPr id="121928" name="Line 43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29" name="Oval 44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1875" name="Text Box 45"/>
          <p:cNvSpPr txBox="1">
            <a:spLocks noChangeArrowheads="1"/>
          </p:cNvSpPr>
          <p:nvPr/>
        </p:nvSpPr>
        <p:spPr bwMode="auto">
          <a:xfrm>
            <a:off x="468313" y="4783138"/>
            <a:ext cx="3752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i="0">
                <a:ea typeface="宋体" pitchFamily="2" charset="-122"/>
                <a:cs typeface="Times New Roman" pitchFamily="18" charset="0"/>
              </a:rPr>
              <a:t>Main component executor interface</a:t>
            </a:r>
          </a:p>
        </p:txBody>
      </p:sp>
      <p:sp>
        <p:nvSpPr>
          <p:cNvPr id="121876" name="Text Box 46"/>
          <p:cNvSpPr txBox="1">
            <a:spLocks noChangeArrowheads="1"/>
          </p:cNvSpPr>
          <p:nvPr/>
        </p:nvSpPr>
        <p:spPr bwMode="auto">
          <a:xfrm>
            <a:off x="468313" y="5254625"/>
            <a:ext cx="399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i="0">
                <a:ea typeface="宋体" pitchFamily="2" charset="-122"/>
                <a:cs typeface="Times New Roman" pitchFamily="18" charset="0"/>
              </a:rPr>
              <a:t>Facet or event sink executor interface</a:t>
            </a:r>
          </a:p>
        </p:txBody>
      </p:sp>
      <p:sp>
        <p:nvSpPr>
          <p:cNvPr id="121877" name="Text Box 47"/>
          <p:cNvSpPr txBox="1">
            <a:spLocks noChangeArrowheads="1"/>
          </p:cNvSpPr>
          <p:nvPr/>
        </p:nvSpPr>
        <p:spPr bwMode="auto">
          <a:xfrm>
            <a:off x="468313" y="5743575"/>
            <a:ext cx="4076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b="1" i="0">
                <a:ea typeface="宋体" pitchFamily="2" charset="-122"/>
                <a:cs typeface="Courier New" pitchFamily="49" charset="0"/>
              </a:rPr>
              <a:t>SessionComponent</a:t>
            </a:r>
            <a:r>
              <a:rPr lang="en-US" altLang="zh-CN" sz="1600" i="0">
                <a:ea typeface="宋体" pitchFamily="2" charset="-122"/>
                <a:cs typeface="Times New Roman" pitchFamily="18" charset="0"/>
              </a:rPr>
              <a:t> or </a:t>
            </a:r>
            <a:r>
              <a:rPr lang="en-US" altLang="zh-CN" sz="1600" b="1" i="0">
                <a:ea typeface="宋体" pitchFamily="2" charset="-122"/>
                <a:cs typeface="Courier New" pitchFamily="49" charset="0"/>
              </a:rPr>
              <a:t>EntityComponent</a:t>
            </a:r>
          </a:p>
        </p:txBody>
      </p:sp>
      <p:sp>
        <p:nvSpPr>
          <p:cNvPr id="121878" name="Text Box 48"/>
          <p:cNvSpPr txBox="1">
            <a:spLocks noChangeArrowheads="1"/>
          </p:cNvSpPr>
          <p:nvPr/>
        </p:nvSpPr>
        <p:spPr bwMode="auto">
          <a:xfrm>
            <a:off x="5086350" y="4772025"/>
            <a:ext cx="4006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i="0">
                <a:ea typeface="宋体" pitchFamily="2" charset="-122"/>
                <a:cs typeface="Times New Roman" pitchFamily="18" charset="0"/>
              </a:rPr>
              <a:t>Component-oriented context interface</a:t>
            </a:r>
          </a:p>
        </p:txBody>
      </p:sp>
      <p:sp>
        <p:nvSpPr>
          <p:cNvPr id="121879" name="Text Box 49"/>
          <p:cNvSpPr txBox="1">
            <a:spLocks noChangeArrowheads="1"/>
          </p:cNvSpPr>
          <p:nvPr/>
        </p:nvSpPr>
        <p:spPr bwMode="auto">
          <a:xfrm>
            <a:off x="5086350" y="5099050"/>
            <a:ext cx="3816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i="0">
                <a:ea typeface="宋体" pitchFamily="2" charset="-122"/>
                <a:cs typeface="Times New Roman" pitchFamily="18" charset="0"/>
              </a:rPr>
              <a:t>Container-oriented context interface</a:t>
            </a:r>
          </a:p>
        </p:txBody>
      </p:sp>
      <p:grpSp>
        <p:nvGrpSpPr>
          <p:cNvPr id="121880" name="Group 50"/>
          <p:cNvGrpSpPr>
            <a:grpSpLocks/>
          </p:cNvGrpSpPr>
          <p:nvPr/>
        </p:nvGrpSpPr>
        <p:grpSpPr bwMode="auto">
          <a:xfrm>
            <a:off x="1779588" y="2625725"/>
            <a:ext cx="288925" cy="231775"/>
            <a:chOff x="204" y="3349"/>
            <a:chExt cx="259" cy="204"/>
          </a:xfrm>
        </p:grpSpPr>
        <p:sp>
          <p:nvSpPr>
            <p:cNvPr id="121926" name="Line 51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27" name="Oval 52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81" name="Group 53"/>
          <p:cNvGrpSpPr>
            <a:grpSpLocks/>
          </p:cNvGrpSpPr>
          <p:nvPr/>
        </p:nvGrpSpPr>
        <p:grpSpPr bwMode="auto">
          <a:xfrm>
            <a:off x="1779588" y="3005138"/>
            <a:ext cx="288925" cy="231775"/>
            <a:chOff x="204" y="3349"/>
            <a:chExt cx="259" cy="204"/>
          </a:xfrm>
        </p:grpSpPr>
        <p:sp>
          <p:nvSpPr>
            <p:cNvPr id="121924" name="Line 54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25" name="Oval 55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82" name="Group 56"/>
          <p:cNvGrpSpPr>
            <a:grpSpLocks/>
          </p:cNvGrpSpPr>
          <p:nvPr/>
        </p:nvGrpSpPr>
        <p:grpSpPr bwMode="auto">
          <a:xfrm>
            <a:off x="1779588" y="3384550"/>
            <a:ext cx="288925" cy="231775"/>
            <a:chOff x="204" y="3349"/>
            <a:chExt cx="259" cy="204"/>
          </a:xfrm>
        </p:grpSpPr>
        <p:sp>
          <p:nvSpPr>
            <p:cNvPr id="121922" name="Line 57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23" name="Oval 58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83" name="Group 59"/>
          <p:cNvGrpSpPr>
            <a:grpSpLocks/>
          </p:cNvGrpSpPr>
          <p:nvPr/>
        </p:nvGrpSpPr>
        <p:grpSpPr bwMode="auto">
          <a:xfrm rot="5400000">
            <a:off x="2182813" y="1916113"/>
            <a:ext cx="288925" cy="231775"/>
            <a:chOff x="204" y="3349"/>
            <a:chExt cx="259" cy="204"/>
          </a:xfrm>
        </p:grpSpPr>
        <p:sp>
          <p:nvSpPr>
            <p:cNvPr id="121920" name="Line 60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21" name="Oval 61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84" name="Group 62"/>
          <p:cNvGrpSpPr>
            <a:grpSpLocks/>
          </p:cNvGrpSpPr>
          <p:nvPr/>
        </p:nvGrpSpPr>
        <p:grpSpPr bwMode="auto">
          <a:xfrm rot="5400000">
            <a:off x="3938588" y="1917700"/>
            <a:ext cx="288925" cy="231775"/>
            <a:chOff x="204" y="3349"/>
            <a:chExt cx="259" cy="204"/>
          </a:xfrm>
        </p:grpSpPr>
        <p:sp>
          <p:nvSpPr>
            <p:cNvPr id="121918" name="Line 63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19" name="Oval 64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85" name="Group 65"/>
          <p:cNvGrpSpPr>
            <a:grpSpLocks/>
          </p:cNvGrpSpPr>
          <p:nvPr/>
        </p:nvGrpSpPr>
        <p:grpSpPr bwMode="auto">
          <a:xfrm rot="5400000">
            <a:off x="3938588" y="3927475"/>
            <a:ext cx="288925" cy="231775"/>
            <a:chOff x="204" y="3349"/>
            <a:chExt cx="259" cy="204"/>
          </a:xfrm>
        </p:grpSpPr>
        <p:sp>
          <p:nvSpPr>
            <p:cNvPr id="121916" name="Line 66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17" name="Oval 67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86" name="Group 68"/>
          <p:cNvGrpSpPr>
            <a:grpSpLocks/>
          </p:cNvGrpSpPr>
          <p:nvPr/>
        </p:nvGrpSpPr>
        <p:grpSpPr bwMode="auto">
          <a:xfrm rot="5400000">
            <a:off x="4759325" y="5211763"/>
            <a:ext cx="288925" cy="231775"/>
            <a:chOff x="204" y="3349"/>
            <a:chExt cx="259" cy="204"/>
          </a:xfrm>
        </p:grpSpPr>
        <p:sp>
          <p:nvSpPr>
            <p:cNvPr id="121914" name="Line 69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15" name="Oval 70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87" name="Group 71"/>
          <p:cNvGrpSpPr>
            <a:grpSpLocks/>
          </p:cNvGrpSpPr>
          <p:nvPr/>
        </p:nvGrpSpPr>
        <p:grpSpPr bwMode="auto">
          <a:xfrm>
            <a:off x="4787900" y="4824413"/>
            <a:ext cx="288925" cy="231775"/>
            <a:chOff x="204" y="3349"/>
            <a:chExt cx="259" cy="204"/>
          </a:xfrm>
        </p:grpSpPr>
        <p:sp>
          <p:nvSpPr>
            <p:cNvPr id="121912" name="Line 72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13" name="Oval 73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88" name="Group 74"/>
          <p:cNvGrpSpPr>
            <a:grpSpLocks/>
          </p:cNvGrpSpPr>
          <p:nvPr/>
        </p:nvGrpSpPr>
        <p:grpSpPr bwMode="auto">
          <a:xfrm>
            <a:off x="6459538" y="2889250"/>
            <a:ext cx="288925" cy="231775"/>
            <a:chOff x="204" y="3349"/>
            <a:chExt cx="259" cy="204"/>
          </a:xfrm>
        </p:grpSpPr>
        <p:sp>
          <p:nvSpPr>
            <p:cNvPr id="121910" name="Line 75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11" name="Oval 76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1889" name="Line 77"/>
          <p:cNvSpPr>
            <a:spLocks noChangeShapeType="1"/>
          </p:cNvSpPr>
          <p:nvPr/>
        </p:nvSpPr>
        <p:spPr bwMode="auto">
          <a:xfrm>
            <a:off x="1119188" y="1831975"/>
            <a:ext cx="660400" cy="48895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1890" name="Line 78"/>
          <p:cNvSpPr>
            <a:spLocks noChangeShapeType="1"/>
          </p:cNvSpPr>
          <p:nvPr/>
        </p:nvSpPr>
        <p:spPr bwMode="auto">
          <a:xfrm>
            <a:off x="1125538" y="2517775"/>
            <a:ext cx="647700" cy="21590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1891" name="Line 79"/>
          <p:cNvSpPr>
            <a:spLocks noChangeShapeType="1"/>
          </p:cNvSpPr>
          <p:nvPr/>
        </p:nvSpPr>
        <p:spPr bwMode="auto">
          <a:xfrm flipV="1">
            <a:off x="1131888" y="3113088"/>
            <a:ext cx="647700" cy="71437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1892" name="Line 80"/>
          <p:cNvSpPr>
            <a:spLocks noChangeShapeType="1"/>
          </p:cNvSpPr>
          <p:nvPr/>
        </p:nvSpPr>
        <p:spPr bwMode="auto">
          <a:xfrm flipV="1">
            <a:off x="1131888" y="3544888"/>
            <a:ext cx="647700" cy="287337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1893" name="Line 81"/>
          <p:cNvSpPr>
            <a:spLocks noChangeShapeType="1"/>
          </p:cNvSpPr>
          <p:nvPr/>
        </p:nvSpPr>
        <p:spPr bwMode="auto">
          <a:xfrm>
            <a:off x="4716463" y="5832475"/>
            <a:ext cx="360362" cy="142875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1894" name="Text Box 82"/>
          <p:cNvSpPr txBox="1">
            <a:spLocks noChangeArrowheads="1"/>
          </p:cNvSpPr>
          <p:nvPr/>
        </p:nvSpPr>
        <p:spPr bwMode="auto">
          <a:xfrm>
            <a:off x="5086350" y="5751513"/>
            <a:ext cx="2470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i="0">
                <a:ea typeface="宋体" pitchFamily="2" charset="-122"/>
                <a:cs typeface="Times New Roman" pitchFamily="18" charset="0"/>
              </a:rPr>
              <a:t>Container interposition</a:t>
            </a:r>
          </a:p>
        </p:txBody>
      </p:sp>
      <p:grpSp>
        <p:nvGrpSpPr>
          <p:cNvPr id="121895" name="Group 83"/>
          <p:cNvGrpSpPr>
            <a:grpSpLocks/>
          </p:cNvGrpSpPr>
          <p:nvPr/>
        </p:nvGrpSpPr>
        <p:grpSpPr bwMode="auto">
          <a:xfrm rot="5400000">
            <a:off x="152400" y="4852988"/>
            <a:ext cx="288925" cy="231775"/>
            <a:chOff x="204" y="3349"/>
            <a:chExt cx="259" cy="204"/>
          </a:xfrm>
        </p:grpSpPr>
        <p:sp>
          <p:nvSpPr>
            <p:cNvPr id="121908" name="Line 84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09" name="Oval 85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96" name="Group 86"/>
          <p:cNvGrpSpPr>
            <a:grpSpLocks/>
          </p:cNvGrpSpPr>
          <p:nvPr/>
        </p:nvGrpSpPr>
        <p:grpSpPr bwMode="auto">
          <a:xfrm>
            <a:off x="180975" y="5322888"/>
            <a:ext cx="288925" cy="231775"/>
            <a:chOff x="204" y="3349"/>
            <a:chExt cx="259" cy="204"/>
          </a:xfrm>
        </p:grpSpPr>
        <p:sp>
          <p:nvSpPr>
            <p:cNvPr id="121906" name="Line 87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07" name="Oval 88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1897" name="Group 89"/>
          <p:cNvGrpSpPr>
            <a:grpSpLocks/>
          </p:cNvGrpSpPr>
          <p:nvPr/>
        </p:nvGrpSpPr>
        <p:grpSpPr bwMode="auto">
          <a:xfrm rot="5400000">
            <a:off x="152400" y="5788025"/>
            <a:ext cx="288925" cy="231775"/>
            <a:chOff x="204" y="3349"/>
            <a:chExt cx="259" cy="204"/>
          </a:xfrm>
        </p:grpSpPr>
        <p:sp>
          <p:nvSpPr>
            <p:cNvPr id="121904" name="Line 90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1905" name="Oval 91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1898" name="Line 92"/>
          <p:cNvSpPr>
            <a:spLocks noChangeShapeType="1"/>
          </p:cNvSpPr>
          <p:nvPr/>
        </p:nvSpPr>
        <p:spPr bwMode="auto">
          <a:xfrm>
            <a:off x="4716463" y="5543550"/>
            <a:ext cx="360362" cy="142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1899" name="Text Box 93"/>
          <p:cNvSpPr txBox="1">
            <a:spLocks noChangeArrowheads="1"/>
          </p:cNvSpPr>
          <p:nvPr/>
        </p:nvSpPr>
        <p:spPr bwMode="auto">
          <a:xfrm>
            <a:off x="5086350" y="5426075"/>
            <a:ext cx="1403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i="0">
                <a:ea typeface="宋体" pitchFamily="2" charset="-122"/>
                <a:cs typeface="Times New Roman" pitchFamily="18" charset="0"/>
              </a:rPr>
              <a:t>Context use</a:t>
            </a:r>
          </a:p>
        </p:txBody>
      </p:sp>
      <p:sp>
        <p:nvSpPr>
          <p:cNvPr id="121900" name="Line 94"/>
          <p:cNvSpPr>
            <a:spLocks noChangeShapeType="1"/>
          </p:cNvSpPr>
          <p:nvPr/>
        </p:nvSpPr>
        <p:spPr bwMode="auto">
          <a:xfrm>
            <a:off x="6027738" y="3001963"/>
            <a:ext cx="3603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1901" name="Line 95"/>
          <p:cNvSpPr>
            <a:spLocks noChangeShapeType="1"/>
          </p:cNvSpPr>
          <p:nvPr/>
        </p:nvSpPr>
        <p:spPr bwMode="auto">
          <a:xfrm>
            <a:off x="4083050" y="3689350"/>
            <a:ext cx="1588" cy="1825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1902" name="Line 96"/>
          <p:cNvSpPr>
            <a:spLocks noChangeShapeType="1"/>
          </p:cNvSpPr>
          <p:nvPr/>
        </p:nvSpPr>
        <p:spPr bwMode="auto">
          <a:xfrm>
            <a:off x="3592513" y="1804988"/>
            <a:ext cx="360362" cy="142875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1903" name="Rectangle 97"/>
          <p:cNvSpPr>
            <a:spLocks noChangeArrowheads="1"/>
          </p:cNvSpPr>
          <p:nvPr/>
        </p:nvSpPr>
        <p:spPr bwMode="auto">
          <a:xfrm>
            <a:off x="5951538" y="2935288"/>
            <a:ext cx="73025" cy="1444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A Segmented Component Executor</a:t>
            </a:r>
          </a:p>
        </p:txBody>
      </p:sp>
      <p:sp>
        <p:nvSpPr>
          <p:cNvPr id="122883" name="AutoShape 3"/>
          <p:cNvSpPr>
            <a:spLocks noChangeArrowheads="1"/>
          </p:cNvSpPr>
          <p:nvPr/>
        </p:nvSpPr>
        <p:spPr bwMode="auto">
          <a:xfrm>
            <a:off x="987425" y="1262063"/>
            <a:ext cx="7345363" cy="4087812"/>
          </a:xfrm>
          <a:prstGeom prst="roundRect">
            <a:avLst>
              <a:gd name="adj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b" anchorCtr="1"/>
          <a:lstStyle/>
          <a:p>
            <a:pPr algn="ctr" eaLnBrk="0" hangingPunct="0">
              <a:spcBef>
                <a:spcPct val="0"/>
              </a:spcBef>
            </a:pPr>
            <a:endParaRPr lang="en-GB" sz="2400" b="1" i="0"/>
          </a:p>
        </p:txBody>
      </p:sp>
      <p:grpSp>
        <p:nvGrpSpPr>
          <p:cNvPr id="122884" name="Group 4"/>
          <p:cNvGrpSpPr>
            <a:grpSpLocks/>
          </p:cNvGrpSpPr>
          <p:nvPr/>
        </p:nvGrpSpPr>
        <p:grpSpPr bwMode="auto">
          <a:xfrm>
            <a:off x="506413" y="1693863"/>
            <a:ext cx="601662" cy="323850"/>
            <a:chOff x="1884" y="3349"/>
            <a:chExt cx="379" cy="204"/>
          </a:xfrm>
        </p:grpSpPr>
        <p:sp>
          <p:nvSpPr>
            <p:cNvPr id="122964" name="Line 5"/>
            <p:cNvSpPr>
              <a:spLocks noChangeShapeType="1"/>
            </p:cNvSpPr>
            <p:nvPr/>
          </p:nvSpPr>
          <p:spPr bwMode="auto">
            <a:xfrm flipH="1" flipV="1">
              <a:off x="20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65" name="Oval 6"/>
            <p:cNvSpPr>
              <a:spLocks noChangeArrowheads="1"/>
            </p:cNvSpPr>
            <p:nvPr/>
          </p:nvSpPr>
          <p:spPr bwMode="auto">
            <a:xfrm>
              <a:off x="1884" y="3349"/>
              <a:ext cx="203" cy="204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885" name="Group 7"/>
          <p:cNvGrpSpPr>
            <a:grpSpLocks/>
          </p:cNvGrpSpPr>
          <p:nvPr/>
        </p:nvGrpSpPr>
        <p:grpSpPr bwMode="auto">
          <a:xfrm rot="5400000">
            <a:off x="902494" y="1156494"/>
            <a:ext cx="411162" cy="323850"/>
            <a:chOff x="204" y="3349"/>
            <a:chExt cx="259" cy="204"/>
          </a:xfrm>
        </p:grpSpPr>
        <p:sp>
          <p:nvSpPr>
            <p:cNvPr id="122962" name="Line 8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63" name="Oval 9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rgbClr val="3333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886" name="Group 10"/>
          <p:cNvGrpSpPr>
            <a:grpSpLocks/>
          </p:cNvGrpSpPr>
          <p:nvPr/>
        </p:nvGrpSpPr>
        <p:grpSpPr bwMode="auto">
          <a:xfrm>
            <a:off x="531813" y="4702175"/>
            <a:ext cx="600075" cy="304800"/>
            <a:chOff x="2765" y="3760"/>
            <a:chExt cx="378" cy="192"/>
          </a:xfrm>
        </p:grpSpPr>
        <p:sp>
          <p:nvSpPr>
            <p:cNvPr id="122960" name="Line 11"/>
            <p:cNvSpPr>
              <a:spLocks noChangeShapeType="1"/>
            </p:cNvSpPr>
            <p:nvPr/>
          </p:nvSpPr>
          <p:spPr bwMode="auto">
            <a:xfrm flipH="1" flipV="1">
              <a:off x="2948" y="3855"/>
              <a:ext cx="1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61" name="AutoShape 12"/>
            <p:cNvSpPr>
              <a:spLocks noChangeArrowheads="1"/>
            </p:cNvSpPr>
            <p:nvPr/>
          </p:nvSpPr>
          <p:spPr bwMode="auto">
            <a:xfrm>
              <a:off x="2765" y="3760"/>
              <a:ext cx="195" cy="192"/>
            </a:xfrm>
            <a:prstGeom prst="chevron">
              <a:avLst>
                <a:gd name="adj" fmla="val 25391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887" name="Group 13"/>
          <p:cNvGrpSpPr>
            <a:grpSpLocks/>
          </p:cNvGrpSpPr>
          <p:nvPr/>
        </p:nvGrpSpPr>
        <p:grpSpPr bwMode="auto">
          <a:xfrm>
            <a:off x="506413" y="2816225"/>
            <a:ext cx="601662" cy="323850"/>
            <a:chOff x="1884" y="3349"/>
            <a:chExt cx="379" cy="204"/>
          </a:xfrm>
        </p:grpSpPr>
        <p:sp>
          <p:nvSpPr>
            <p:cNvPr id="122958" name="Line 14"/>
            <p:cNvSpPr>
              <a:spLocks noChangeShapeType="1"/>
            </p:cNvSpPr>
            <p:nvPr/>
          </p:nvSpPr>
          <p:spPr bwMode="auto">
            <a:xfrm flipH="1" flipV="1">
              <a:off x="20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59" name="Oval 15"/>
            <p:cNvSpPr>
              <a:spLocks noChangeArrowheads="1"/>
            </p:cNvSpPr>
            <p:nvPr/>
          </p:nvSpPr>
          <p:spPr bwMode="auto">
            <a:xfrm>
              <a:off x="1884" y="3349"/>
              <a:ext cx="203" cy="204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888" name="Group 16"/>
          <p:cNvGrpSpPr>
            <a:grpSpLocks/>
          </p:cNvGrpSpPr>
          <p:nvPr/>
        </p:nvGrpSpPr>
        <p:grpSpPr bwMode="auto">
          <a:xfrm>
            <a:off x="508000" y="3940175"/>
            <a:ext cx="600075" cy="304800"/>
            <a:chOff x="2765" y="3760"/>
            <a:chExt cx="378" cy="192"/>
          </a:xfrm>
        </p:grpSpPr>
        <p:sp>
          <p:nvSpPr>
            <p:cNvPr id="122956" name="Line 17"/>
            <p:cNvSpPr>
              <a:spLocks noChangeShapeType="1"/>
            </p:cNvSpPr>
            <p:nvPr/>
          </p:nvSpPr>
          <p:spPr bwMode="auto">
            <a:xfrm flipH="1" flipV="1">
              <a:off x="2948" y="3855"/>
              <a:ext cx="1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57" name="AutoShape 18"/>
            <p:cNvSpPr>
              <a:spLocks noChangeArrowheads="1"/>
            </p:cNvSpPr>
            <p:nvPr/>
          </p:nvSpPr>
          <p:spPr bwMode="auto">
            <a:xfrm>
              <a:off x="2765" y="3760"/>
              <a:ext cx="195" cy="192"/>
            </a:xfrm>
            <a:prstGeom prst="chevron">
              <a:avLst>
                <a:gd name="adj" fmla="val 25391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2889" name="Rectangle 19"/>
          <p:cNvSpPr>
            <a:spLocks noChangeArrowheads="1"/>
          </p:cNvSpPr>
          <p:nvPr/>
        </p:nvSpPr>
        <p:spPr bwMode="auto">
          <a:xfrm>
            <a:off x="2066925" y="2052638"/>
            <a:ext cx="4032250" cy="5603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zh-CN" sz="2400" b="1" i="0">
                <a:ea typeface="宋体" pitchFamily="2" charset="-122"/>
              </a:rPr>
              <a:t>Main segment</a:t>
            </a:r>
          </a:p>
        </p:txBody>
      </p:sp>
      <p:sp>
        <p:nvSpPr>
          <p:cNvPr id="122890" name="Rectangle 20"/>
          <p:cNvSpPr>
            <a:spLocks noChangeArrowheads="1"/>
          </p:cNvSpPr>
          <p:nvPr/>
        </p:nvSpPr>
        <p:spPr bwMode="auto">
          <a:xfrm>
            <a:off x="1835150" y="4773613"/>
            <a:ext cx="5329238" cy="28892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CCM context</a:t>
            </a:r>
          </a:p>
        </p:txBody>
      </p:sp>
      <p:sp>
        <p:nvSpPr>
          <p:cNvPr id="122891" name="Rectangle 21"/>
          <p:cNvSpPr>
            <a:spLocks noChangeArrowheads="1"/>
          </p:cNvSpPr>
          <p:nvPr/>
        </p:nvSpPr>
        <p:spPr bwMode="auto">
          <a:xfrm>
            <a:off x="6748463" y="1550988"/>
            <a:ext cx="1368425" cy="351155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Component</a:t>
            </a:r>
          </a:p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specific</a:t>
            </a:r>
          </a:p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context</a:t>
            </a:r>
          </a:p>
        </p:txBody>
      </p:sp>
      <p:grpSp>
        <p:nvGrpSpPr>
          <p:cNvPr id="122892" name="Group 22"/>
          <p:cNvGrpSpPr>
            <a:grpSpLocks/>
          </p:cNvGrpSpPr>
          <p:nvPr/>
        </p:nvGrpSpPr>
        <p:grpSpPr bwMode="auto">
          <a:xfrm>
            <a:off x="8050213" y="4684713"/>
            <a:ext cx="642937" cy="304800"/>
            <a:chOff x="2039" y="3708"/>
            <a:chExt cx="405" cy="192"/>
          </a:xfrm>
        </p:grpSpPr>
        <p:sp>
          <p:nvSpPr>
            <p:cNvPr id="122953" name="Line 23"/>
            <p:cNvSpPr>
              <a:spLocks noChangeShapeType="1"/>
            </p:cNvSpPr>
            <p:nvPr/>
          </p:nvSpPr>
          <p:spPr bwMode="auto">
            <a:xfrm flipH="1" flipV="1">
              <a:off x="2121" y="3804"/>
              <a:ext cx="16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54" name="Rectangle 24"/>
            <p:cNvSpPr>
              <a:spLocks noChangeArrowheads="1"/>
            </p:cNvSpPr>
            <p:nvPr/>
          </p:nvSpPr>
          <p:spPr bwMode="auto">
            <a:xfrm>
              <a:off x="2039" y="3758"/>
              <a:ext cx="81" cy="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55" name="AutoShape 25"/>
            <p:cNvSpPr>
              <a:spLocks noChangeArrowheads="1"/>
            </p:cNvSpPr>
            <p:nvPr/>
          </p:nvSpPr>
          <p:spPr bwMode="auto">
            <a:xfrm>
              <a:off x="2260" y="3708"/>
              <a:ext cx="184" cy="192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893" name="Group 26"/>
          <p:cNvGrpSpPr>
            <a:grpSpLocks/>
          </p:cNvGrpSpPr>
          <p:nvPr/>
        </p:nvGrpSpPr>
        <p:grpSpPr bwMode="auto">
          <a:xfrm>
            <a:off x="8116888" y="1620838"/>
            <a:ext cx="776287" cy="609600"/>
            <a:chOff x="1431" y="3508"/>
            <a:chExt cx="489" cy="384"/>
          </a:xfrm>
        </p:grpSpPr>
        <p:grpSp>
          <p:nvGrpSpPr>
            <p:cNvPr id="122949" name="Group 27"/>
            <p:cNvGrpSpPr>
              <a:grpSpLocks/>
            </p:cNvGrpSpPr>
            <p:nvPr/>
          </p:nvGrpSpPr>
          <p:grpSpPr bwMode="auto">
            <a:xfrm>
              <a:off x="1431" y="3679"/>
              <a:ext cx="151" cy="54"/>
              <a:chOff x="1431" y="3679"/>
              <a:chExt cx="151" cy="54"/>
            </a:xfrm>
          </p:grpSpPr>
          <p:sp>
            <p:nvSpPr>
              <p:cNvPr id="122951" name="Line 28"/>
              <p:cNvSpPr>
                <a:spLocks noChangeShapeType="1"/>
              </p:cNvSpPr>
              <p:nvPr/>
            </p:nvSpPr>
            <p:spPr bwMode="auto">
              <a:xfrm flipH="1">
                <a:off x="1469" y="3706"/>
                <a:ext cx="113" cy="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22952" name="Rectangle 29"/>
              <p:cNvSpPr>
                <a:spLocks noChangeArrowheads="1"/>
              </p:cNvSpPr>
              <p:nvPr/>
            </p:nvSpPr>
            <p:spPr bwMode="auto">
              <a:xfrm>
                <a:off x="1431" y="3679"/>
                <a:ext cx="56" cy="54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122950" name="AutoShape 30"/>
            <p:cNvSpPr>
              <a:spLocks noChangeArrowheads="1"/>
            </p:cNvSpPr>
            <p:nvPr/>
          </p:nvSpPr>
          <p:spPr bwMode="auto">
            <a:xfrm rot="-5400000">
              <a:off x="1560" y="3532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894" name="Group 31"/>
          <p:cNvGrpSpPr>
            <a:grpSpLocks/>
          </p:cNvGrpSpPr>
          <p:nvPr/>
        </p:nvGrpSpPr>
        <p:grpSpPr bwMode="auto">
          <a:xfrm>
            <a:off x="8050213" y="3865563"/>
            <a:ext cx="642937" cy="304800"/>
            <a:chOff x="2039" y="3708"/>
            <a:chExt cx="405" cy="192"/>
          </a:xfrm>
        </p:grpSpPr>
        <p:sp>
          <p:nvSpPr>
            <p:cNvPr id="122946" name="Line 32"/>
            <p:cNvSpPr>
              <a:spLocks noChangeShapeType="1"/>
            </p:cNvSpPr>
            <p:nvPr/>
          </p:nvSpPr>
          <p:spPr bwMode="auto">
            <a:xfrm flipH="1" flipV="1">
              <a:off x="2121" y="3804"/>
              <a:ext cx="16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47" name="Rectangle 33"/>
            <p:cNvSpPr>
              <a:spLocks noChangeArrowheads="1"/>
            </p:cNvSpPr>
            <p:nvPr/>
          </p:nvSpPr>
          <p:spPr bwMode="auto">
            <a:xfrm>
              <a:off x="2039" y="3758"/>
              <a:ext cx="81" cy="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48" name="AutoShape 34"/>
            <p:cNvSpPr>
              <a:spLocks noChangeArrowheads="1"/>
            </p:cNvSpPr>
            <p:nvPr/>
          </p:nvSpPr>
          <p:spPr bwMode="auto">
            <a:xfrm>
              <a:off x="2260" y="3708"/>
              <a:ext cx="184" cy="192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895" name="Group 35"/>
          <p:cNvGrpSpPr>
            <a:grpSpLocks/>
          </p:cNvGrpSpPr>
          <p:nvPr/>
        </p:nvGrpSpPr>
        <p:grpSpPr bwMode="auto">
          <a:xfrm>
            <a:off x="8116888" y="2743200"/>
            <a:ext cx="776287" cy="609600"/>
            <a:chOff x="1431" y="3508"/>
            <a:chExt cx="489" cy="384"/>
          </a:xfrm>
        </p:grpSpPr>
        <p:grpSp>
          <p:nvGrpSpPr>
            <p:cNvPr id="122942" name="Group 36"/>
            <p:cNvGrpSpPr>
              <a:grpSpLocks/>
            </p:cNvGrpSpPr>
            <p:nvPr/>
          </p:nvGrpSpPr>
          <p:grpSpPr bwMode="auto">
            <a:xfrm>
              <a:off x="1431" y="3679"/>
              <a:ext cx="151" cy="54"/>
              <a:chOff x="1431" y="3679"/>
              <a:chExt cx="151" cy="54"/>
            </a:xfrm>
          </p:grpSpPr>
          <p:sp>
            <p:nvSpPr>
              <p:cNvPr id="122944" name="Line 37"/>
              <p:cNvSpPr>
                <a:spLocks noChangeShapeType="1"/>
              </p:cNvSpPr>
              <p:nvPr/>
            </p:nvSpPr>
            <p:spPr bwMode="auto">
              <a:xfrm flipH="1">
                <a:off x="1469" y="3706"/>
                <a:ext cx="113" cy="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22945" name="Rectangle 38"/>
              <p:cNvSpPr>
                <a:spLocks noChangeArrowheads="1"/>
              </p:cNvSpPr>
              <p:nvPr/>
            </p:nvSpPr>
            <p:spPr bwMode="auto">
              <a:xfrm>
                <a:off x="1431" y="3679"/>
                <a:ext cx="56" cy="54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122943" name="AutoShape 39"/>
            <p:cNvSpPr>
              <a:spLocks noChangeArrowheads="1"/>
            </p:cNvSpPr>
            <p:nvPr/>
          </p:nvSpPr>
          <p:spPr bwMode="auto">
            <a:xfrm rot="-5400000">
              <a:off x="1560" y="3532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2896" name="Line 40"/>
          <p:cNvSpPr>
            <a:spLocks noChangeShapeType="1"/>
          </p:cNvSpPr>
          <p:nvPr/>
        </p:nvSpPr>
        <p:spPr bwMode="auto">
          <a:xfrm>
            <a:off x="1116013" y="1533525"/>
            <a:ext cx="1079500" cy="360363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2897" name="Text Box 41"/>
          <p:cNvSpPr txBox="1">
            <a:spLocks noChangeArrowheads="1"/>
          </p:cNvSpPr>
          <p:nvPr/>
        </p:nvSpPr>
        <p:spPr bwMode="auto">
          <a:xfrm>
            <a:off x="2916238" y="1265238"/>
            <a:ext cx="3101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400" i="0">
                <a:ea typeface="宋体" pitchFamily="2" charset="-122"/>
              </a:rPr>
              <a:t>Component container</a:t>
            </a:r>
          </a:p>
        </p:txBody>
      </p:sp>
      <p:grpSp>
        <p:nvGrpSpPr>
          <p:cNvPr id="122898" name="Group 42"/>
          <p:cNvGrpSpPr>
            <a:grpSpLocks/>
          </p:cNvGrpSpPr>
          <p:nvPr/>
        </p:nvGrpSpPr>
        <p:grpSpPr bwMode="auto">
          <a:xfrm>
            <a:off x="1779588" y="2125663"/>
            <a:ext cx="288925" cy="231775"/>
            <a:chOff x="204" y="3349"/>
            <a:chExt cx="259" cy="204"/>
          </a:xfrm>
        </p:grpSpPr>
        <p:sp>
          <p:nvSpPr>
            <p:cNvPr id="122940" name="Line 43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41" name="Oval 44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899" name="Group 45"/>
          <p:cNvGrpSpPr>
            <a:grpSpLocks/>
          </p:cNvGrpSpPr>
          <p:nvPr/>
        </p:nvGrpSpPr>
        <p:grpSpPr bwMode="auto">
          <a:xfrm>
            <a:off x="1979613" y="3101975"/>
            <a:ext cx="288925" cy="231775"/>
            <a:chOff x="204" y="3349"/>
            <a:chExt cx="259" cy="204"/>
          </a:xfrm>
        </p:grpSpPr>
        <p:sp>
          <p:nvSpPr>
            <p:cNvPr id="122938" name="Line 46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39" name="Oval 47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900" name="Group 48"/>
          <p:cNvGrpSpPr>
            <a:grpSpLocks/>
          </p:cNvGrpSpPr>
          <p:nvPr/>
        </p:nvGrpSpPr>
        <p:grpSpPr bwMode="auto">
          <a:xfrm>
            <a:off x="3419475" y="3478213"/>
            <a:ext cx="288925" cy="231775"/>
            <a:chOff x="204" y="3349"/>
            <a:chExt cx="259" cy="204"/>
          </a:xfrm>
        </p:grpSpPr>
        <p:sp>
          <p:nvSpPr>
            <p:cNvPr id="122936" name="Line 49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37" name="Oval 50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901" name="Group 51"/>
          <p:cNvGrpSpPr>
            <a:grpSpLocks/>
          </p:cNvGrpSpPr>
          <p:nvPr/>
        </p:nvGrpSpPr>
        <p:grpSpPr bwMode="auto">
          <a:xfrm>
            <a:off x="4859338" y="3478213"/>
            <a:ext cx="288925" cy="231775"/>
            <a:chOff x="204" y="3349"/>
            <a:chExt cx="259" cy="204"/>
          </a:xfrm>
        </p:grpSpPr>
        <p:sp>
          <p:nvSpPr>
            <p:cNvPr id="122934" name="Line 52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35" name="Oval 53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902" name="Group 54"/>
          <p:cNvGrpSpPr>
            <a:grpSpLocks/>
          </p:cNvGrpSpPr>
          <p:nvPr/>
        </p:nvGrpSpPr>
        <p:grpSpPr bwMode="auto">
          <a:xfrm rot="5400000">
            <a:off x="2182813" y="1793875"/>
            <a:ext cx="288925" cy="231775"/>
            <a:chOff x="204" y="3349"/>
            <a:chExt cx="259" cy="204"/>
          </a:xfrm>
        </p:grpSpPr>
        <p:sp>
          <p:nvSpPr>
            <p:cNvPr id="122932" name="Line 55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33" name="Oval 56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903" name="Group 57"/>
          <p:cNvGrpSpPr>
            <a:grpSpLocks/>
          </p:cNvGrpSpPr>
          <p:nvPr/>
        </p:nvGrpSpPr>
        <p:grpSpPr bwMode="auto">
          <a:xfrm rot="5400000">
            <a:off x="3938588" y="1795463"/>
            <a:ext cx="288925" cy="231775"/>
            <a:chOff x="204" y="3349"/>
            <a:chExt cx="259" cy="204"/>
          </a:xfrm>
        </p:grpSpPr>
        <p:sp>
          <p:nvSpPr>
            <p:cNvPr id="122930" name="Line 58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31" name="Oval 59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904" name="Group 60"/>
          <p:cNvGrpSpPr>
            <a:grpSpLocks/>
          </p:cNvGrpSpPr>
          <p:nvPr/>
        </p:nvGrpSpPr>
        <p:grpSpPr bwMode="auto">
          <a:xfrm rot="5400000">
            <a:off x="3938588" y="4514850"/>
            <a:ext cx="288925" cy="231775"/>
            <a:chOff x="204" y="3349"/>
            <a:chExt cx="259" cy="204"/>
          </a:xfrm>
        </p:grpSpPr>
        <p:sp>
          <p:nvSpPr>
            <p:cNvPr id="122928" name="Line 61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29" name="Oval 62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2905" name="Group 63"/>
          <p:cNvGrpSpPr>
            <a:grpSpLocks/>
          </p:cNvGrpSpPr>
          <p:nvPr/>
        </p:nvGrpSpPr>
        <p:grpSpPr bwMode="auto">
          <a:xfrm>
            <a:off x="6459538" y="2911475"/>
            <a:ext cx="288925" cy="231775"/>
            <a:chOff x="204" y="3349"/>
            <a:chExt cx="259" cy="204"/>
          </a:xfrm>
        </p:grpSpPr>
        <p:sp>
          <p:nvSpPr>
            <p:cNvPr id="122926" name="Line 64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27" name="Oval 65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2906" name="Line 66"/>
          <p:cNvSpPr>
            <a:spLocks noChangeShapeType="1"/>
          </p:cNvSpPr>
          <p:nvPr/>
        </p:nvSpPr>
        <p:spPr bwMode="auto">
          <a:xfrm>
            <a:off x="1119188" y="1854200"/>
            <a:ext cx="644525" cy="327025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2907" name="Line 67"/>
          <p:cNvSpPr>
            <a:spLocks noChangeShapeType="1"/>
          </p:cNvSpPr>
          <p:nvPr/>
        </p:nvSpPr>
        <p:spPr bwMode="auto">
          <a:xfrm>
            <a:off x="1125538" y="2973388"/>
            <a:ext cx="782637" cy="21590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2908" name="Line 68"/>
          <p:cNvSpPr>
            <a:spLocks noChangeShapeType="1"/>
          </p:cNvSpPr>
          <p:nvPr/>
        </p:nvSpPr>
        <p:spPr bwMode="auto">
          <a:xfrm flipV="1">
            <a:off x="1116013" y="3622675"/>
            <a:ext cx="2303462" cy="474663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2909" name="Line 69"/>
          <p:cNvSpPr>
            <a:spLocks noChangeShapeType="1"/>
          </p:cNvSpPr>
          <p:nvPr/>
        </p:nvSpPr>
        <p:spPr bwMode="auto">
          <a:xfrm flipV="1">
            <a:off x="1116013" y="3694113"/>
            <a:ext cx="3743325" cy="1150937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2910" name="Line 70"/>
          <p:cNvSpPr>
            <a:spLocks noChangeShapeType="1"/>
          </p:cNvSpPr>
          <p:nvPr/>
        </p:nvSpPr>
        <p:spPr bwMode="auto">
          <a:xfrm>
            <a:off x="3592513" y="1751013"/>
            <a:ext cx="360362" cy="142875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grpSp>
        <p:nvGrpSpPr>
          <p:cNvPr id="122911" name="Group 71"/>
          <p:cNvGrpSpPr>
            <a:grpSpLocks/>
          </p:cNvGrpSpPr>
          <p:nvPr/>
        </p:nvGrpSpPr>
        <p:grpSpPr bwMode="auto">
          <a:xfrm rot="5400000">
            <a:off x="4759325" y="1778000"/>
            <a:ext cx="288925" cy="231775"/>
            <a:chOff x="204" y="3349"/>
            <a:chExt cx="259" cy="204"/>
          </a:xfrm>
        </p:grpSpPr>
        <p:sp>
          <p:nvSpPr>
            <p:cNvPr id="122924" name="Line 72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25" name="Oval 73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2912" name="Rectangle 74"/>
          <p:cNvSpPr>
            <a:spLocks noChangeArrowheads="1"/>
          </p:cNvSpPr>
          <p:nvPr/>
        </p:nvSpPr>
        <p:spPr bwMode="auto">
          <a:xfrm>
            <a:off x="2268538" y="2828925"/>
            <a:ext cx="720725" cy="865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zh-CN" sz="2000" b="1" i="0">
                <a:ea typeface="宋体" pitchFamily="2" charset="-122"/>
              </a:rPr>
              <a:t>Seg2</a:t>
            </a:r>
          </a:p>
        </p:txBody>
      </p:sp>
      <p:sp>
        <p:nvSpPr>
          <p:cNvPr id="122913" name="Rectangle 75"/>
          <p:cNvSpPr>
            <a:spLocks noChangeArrowheads="1"/>
          </p:cNvSpPr>
          <p:nvPr/>
        </p:nvSpPr>
        <p:spPr bwMode="auto">
          <a:xfrm>
            <a:off x="5146675" y="2828925"/>
            <a:ext cx="720725" cy="865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zh-CN" sz="2000" b="1" i="0">
                <a:ea typeface="宋体" pitchFamily="2" charset="-122"/>
              </a:rPr>
              <a:t>Seg4</a:t>
            </a:r>
          </a:p>
        </p:txBody>
      </p:sp>
      <p:sp>
        <p:nvSpPr>
          <p:cNvPr id="122914" name="Rectangle 76"/>
          <p:cNvSpPr>
            <a:spLocks noChangeArrowheads="1"/>
          </p:cNvSpPr>
          <p:nvPr/>
        </p:nvSpPr>
        <p:spPr bwMode="auto">
          <a:xfrm>
            <a:off x="3708400" y="2828925"/>
            <a:ext cx="720725" cy="865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zh-CN" sz="2000" b="1" i="0">
                <a:ea typeface="宋体" pitchFamily="2" charset="-122"/>
              </a:rPr>
              <a:t>Seg3</a:t>
            </a:r>
          </a:p>
        </p:txBody>
      </p:sp>
      <p:sp>
        <p:nvSpPr>
          <p:cNvPr id="122915" name="Line 77"/>
          <p:cNvSpPr>
            <a:spLocks noChangeShapeType="1"/>
          </p:cNvSpPr>
          <p:nvPr/>
        </p:nvSpPr>
        <p:spPr bwMode="auto">
          <a:xfrm>
            <a:off x="4427538" y="1749425"/>
            <a:ext cx="360362" cy="142875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grpSp>
        <p:nvGrpSpPr>
          <p:cNvPr id="122916" name="Group 78"/>
          <p:cNvGrpSpPr>
            <a:grpSpLocks/>
          </p:cNvGrpSpPr>
          <p:nvPr/>
        </p:nvGrpSpPr>
        <p:grpSpPr bwMode="auto">
          <a:xfrm rot="5400000">
            <a:off x="2814638" y="5667375"/>
            <a:ext cx="288925" cy="231775"/>
            <a:chOff x="204" y="3349"/>
            <a:chExt cx="259" cy="204"/>
          </a:xfrm>
        </p:grpSpPr>
        <p:sp>
          <p:nvSpPr>
            <p:cNvPr id="122922" name="Line 79"/>
            <p:cNvSpPr>
              <a:spLocks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2923" name="Oval 80"/>
            <p:cNvSpPr>
              <a:spLocks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2917" name="Rectangle 81"/>
          <p:cNvSpPr>
            <a:spLocks noChangeArrowheads="1"/>
          </p:cNvSpPr>
          <p:nvPr/>
        </p:nvSpPr>
        <p:spPr bwMode="auto">
          <a:xfrm>
            <a:off x="3132138" y="5610225"/>
            <a:ext cx="2000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b="1" i="0">
                <a:ea typeface="宋体" pitchFamily="2" charset="-122"/>
                <a:cs typeface="Courier New" pitchFamily="49" charset="0"/>
              </a:rPr>
              <a:t>ExecutorLocator</a:t>
            </a:r>
          </a:p>
        </p:txBody>
      </p:sp>
      <p:sp>
        <p:nvSpPr>
          <p:cNvPr id="122918" name="Line 82"/>
          <p:cNvSpPr>
            <a:spLocks noChangeShapeType="1"/>
          </p:cNvSpPr>
          <p:nvPr/>
        </p:nvSpPr>
        <p:spPr bwMode="auto">
          <a:xfrm>
            <a:off x="5997575" y="2374900"/>
            <a:ext cx="485775" cy="5762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2919" name="Rectangle 83"/>
          <p:cNvSpPr>
            <a:spLocks noChangeArrowheads="1"/>
          </p:cNvSpPr>
          <p:nvPr/>
        </p:nvSpPr>
        <p:spPr bwMode="auto">
          <a:xfrm>
            <a:off x="5951538" y="2325688"/>
            <a:ext cx="73025" cy="1444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22920" name="Line 84"/>
          <p:cNvSpPr>
            <a:spLocks noChangeShapeType="1"/>
          </p:cNvSpPr>
          <p:nvPr/>
        </p:nvSpPr>
        <p:spPr bwMode="auto">
          <a:xfrm>
            <a:off x="4083050" y="4270375"/>
            <a:ext cx="1588" cy="1825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122921" name="Text Box 85"/>
          <p:cNvSpPr txBox="1">
            <a:spLocks noChangeArrowheads="1"/>
          </p:cNvSpPr>
          <p:nvPr/>
        </p:nvSpPr>
        <p:spPr bwMode="auto">
          <a:xfrm>
            <a:off x="731838" y="6350000"/>
            <a:ext cx="7419975" cy="406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en-US" altLang="zh-CN" sz="2000" i="0">
                <a:latin typeface="Arial Narrow" pitchFamily="34" charset="0"/>
                <a:ea typeface="宋体" pitchFamily="2" charset="-122"/>
              </a:rPr>
              <a:t>Segmented executors are deprecated in favor of assembly-based components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3"/>
          <p:cNvSpPr>
            <a:spLocks noGrp="1" noChangeArrowheads="1"/>
          </p:cNvSpPr>
          <p:nvPr>
            <p:ph type="title"/>
          </p:nvPr>
        </p:nvSpPr>
        <p:spPr>
          <a:xfrm>
            <a:off x="152400" y="695325"/>
            <a:ext cx="8839200" cy="381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CN" sz="3200" smtClean="0">
                <a:ea typeface="宋体" pitchFamily="2" charset="-122"/>
              </a:rPr>
              <a:t>Overview of Component Implementation Definition Language (CIDL)</a:t>
            </a:r>
          </a:p>
        </p:txBody>
      </p:sp>
      <p:sp>
        <p:nvSpPr>
          <p:cNvPr id="123907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24388" y="1597025"/>
            <a:ext cx="4324350" cy="4037013"/>
          </a:xfrm>
        </p:spPr>
        <p:txBody>
          <a:bodyPr/>
          <a:lstStyle/>
          <a:p>
            <a:pPr marL="173038" indent="-173038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Describes a component’s </a:t>
            </a:r>
            <a:r>
              <a:rPr lang="en-US" altLang="zh-CN" sz="2000" i="1" smtClean="0">
                <a:ea typeface="宋体" pitchFamily="2" charset="-122"/>
              </a:rPr>
              <a:t>composition</a:t>
            </a:r>
          </a:p>
          <a:p>
            <a:pPr marL="509588" lvl="1" indent="-1635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Aggregate entity that associates </a:t>
            </a:r>
            <a:r>
              <a:rPr lang="en-US" altLang="zh-CN" sz="2000" i="1" smtClean="0">
                <a:ea typeface="宋体" pitchFamily="2" charset="-122"/>
              </a:rPr>
              <a:t>interfaces</a:t>
            </a:r>
            <a:r>
              <a:rPr lang="en-US" altLang="zh-CN" sz="2000" smtClean="0">
                <a:ea typeface="宋体" pitchFamily="2" charset="-122"/>
              </a:rPr>
              <a:t> with all artifacts required to implement a particular component &amp; its home </a:t>
            </a:r>
            <a:r>
              <a:rPr lang="en-US" altLang="zh-CN" sz="2000" i="1" smtClean="0">
                <a:ea typeface="宋体" pitchFamily="2" charset="-122"/>
              </a:rPr>
              <a:t>executors</a:t>
            </a:r>
          </a:p>
          <a:p>
            <a:pPr marL="173038" indent="-173038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Can also manage component persistence state</a:t>
            </a:r>
          </a:p>
          <a:p>
            <a:pPr marL="509588" lvl="1" indent="-1635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Via OMG </a:t>
            </a:r>
            <a:r>
              <a:rPr lang="en-US" altLang="zh-CN" sz="2000" i="1" smtClean="0">
                <a:ea typeface="宋体" pitchFamily="2" charset="-122"/>
              </a:rPr>
              <a:t>Persistent State Definition Language</a:t>
            </a:r>
            <a:r>
              <a:rPr lang="en-US" altLang="zh-CN" sz="2000" smtClean="0">
                <a:ea typeface="宋体" pitchFamily="2" charset="-122"/>
              </a:rPr>
              <a:t> (PSDL)</a:t>
            </a:r>
          </a:p>
          <a:p>
            <a:pPr marL="509588" lvl="1" indent="-163513" eaLnBrk="1" hangingPunct="1">
              <a:spcBef>
                <a:spcPct val="40000"/>
              </a:spcBef>
            </a:pPr>
            <a:r>
              <a:rPr lang="en-US" altLang="zh-CN" sz="2000" smtClean="0">
                <a:ea typeface="宋体" pitchFamily="2" charset="-122"/>
              </a:rPr>
              <a:t>(Not part of Lightweight CCM)</a:t>
            </a:r>
          </a:p>
        </p:txBody>
      </p:sp>
      <p:sp>
        <p:nvSpPr>
          <p:cNvPr id="123908" name="Rectangle 2"/>
          <p:cNvSpPr>
            <a:spLocks noChangeArrowheads="1"/>
          </p:cNvSpPr>
          <p:nvPr/>
        </p:nvSpPr>
        <p:spPr bwMode="auto">
          <a:xfrm>
            <a:off x="304800" y="1314450"/>
            <a:ext cx="3908425" cy="4678363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23909" name="Rectangle 5"/>
          <p:cNvSpPr>
            <a:spLocks noChangeArrowheads="1"/>
          </p:cNvSpPr>
          <p:nvPr/>
        </p:nvSpPr>
        <p:spPr bwMode="auto">
          <a:xfrm>
            <a:off x="441325" y="1314450"/>
            <a:ext cx="3840163" cy="475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23910" name="Text Box 6"/>
          <p:cNvSpPr txBox="1">
            <a:spLocks noChangeArrowheads="1"/>
          </p:cNvSpPr>
          <p:nvPr/>
        </p:nvSpPr>
        <p:spPr bwMode="auto">
          <a:xfrm>
            <a:off x="441325" y="1387475"/>
            <a:ext cx="841375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n-US" altLang="zh-CN" sz="2000" b="1" i="0">
                <a:latin typeface="Arial Unicode MS" pitchFamily="34" charset="-128"/>
                <a:ea typeface="宋体" pitchFamily="2" charset="-122"/>
              </a:rPr>
              <a:t>CIDL</a:t>
            </a:r>
          </a:p>
        </p:txBody>
      </p:sp>
      <p:sp>
        <p:nvSpPr>
          <p:cNvPr id="123911" name="Oval 7"/>
          <p:cNvSpPr>
            <a:spLocks noChangeArrowheads="1"/>
          </p:cNvSpPr>
          <p:nvPr/>
        </p:nvSpPr>
        <p:spPr bwMode="auto">
          <a:xfrm>
            <a:off x="715963" y="1606550"/>
            <a:ext cx="2193925" cy="4313238"/>
          </a:xfrm>
          <a:prstGeom prst="ellipse">
            <a:avLst/>
          </a:prstGeom>
          <a:solidFill>
            <a:srgbClr val="FFFF00">
              <a:alpha val="34901"/>
            </a:srgbClr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/>
          <a:lstStyle/>
          <a:p>
            <a:pPr algn="ctr"/>
            <a:r>
              <a:rPr lang="en-US" altLang="zh-CN" sz="2400" i="0">
                <a:latin typeface="Arial Unicode MS" pitchFamily="34" charset="-128"/>
                <a:ea typeface="宋体" pitchFamily="2" charset="-122"/>
              </a:rPr>
              <a:t>PSDL</a:t>
            </a:r>
          </a:p>
        </p:txBody>
      </p:sp>
      <p:sp>
        <p:nvSpPr>
          <p:cNvPr id="123912" name="Oval 8"/>
          <p:cNvSpPr>
            <a:spLocks noChangeArrowheads="1"/>
          </p:cNvSpPr>
          <p:nvPr/>
        </p:nvSpPr>
        <p:spPr bwMode="auto">
          <a:xfrm>
            <a:off x="373063" y="2703513"/>
            <a:ext cx="3771900" cy="2484437"/>
          </a:xfrm>
          <a:prstGeom prst="ellipse">
            <a:avLst/>
          </a:prstGeom>
          <a:solidFill>
            <a:srgbClr val="FF0000">
              <a:alpha val="36862"/>
            </a:srgbClr>
          </a:solidFill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rIns="0" anchor="ctr"/>
          <a:lstStyle/>
          <a:p>
            <a:pPr algn="r"/>
            <a:r>
              <a:rPr lang="en-US" altLang="zh-CN" sz="2400" i="0">
                <a:solidFill>
                  <a:schemeClr val="bg1"/>
                </a:solidFill>
                <a:latin typeface="Arial Unicode MS" pitchFamily="34" charset="-128"/>
                <a:ea typeface="宋体" pitchFamily="2" charset="-122"/>
              </a:rPr>
              <a:t>IDL3</a:t>
            </a:r>
          </a:p>
        </p:txBody>
      </p:sp>
      <p:sp>
        <p:nvSpPr>
          <p:cNvPr id="123913" name="Text Box 9"/>
          <p:cNvSpPr txBox="1">
            <a:spLocks noChangeArrowheads="1"/>
          </p:cNvSpPr>
          <p:nvPr/>
        </p:nvSpPr>
        <p:spPr bwMode="auto">
          <a:xfrm>
            <a:off x="1333500" y="3800475"/>
            <a:ext cx="1028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 i="0">
                <a:latin typeface="Arial Unicode MS" pitchFamily="34" charset="-128"/>
                <a:ea typeface="宋体" pitchFamily="2" charset="-122"/>
              </a:rPr>
              <a:t>IDL2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>
          <a:xfrm>
            <a:off x="15875" y="504825"/>
            <a:ext cx="9099550" cy="381000"/>
          </a:xfrm>
        </p:spPr>
        <p:txBody>
          <a:bodyPr/>
          <a:lstStyle/>
          <a:p>
            <a:pPr eaLnBrk="1" hangingPunct="1"/>
            <a:r>
              <a:rPr lang="en-US" altLang="zh-CN" sz="3000" smtClean="0">
                <a:ea typeface="宋体" pitchFamily="2" charset="-122"/>
              </a:rPr>
              <a:t>Facilitating Component Implementation via CIDL</a:t>
            </a:r>
          </a:p>
        </p:txBody>
      </p:sp>
      <p:sp>
        <p:nvSpPr>
          <p:cNvPr id="34820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006850" y="1104900"/>
            <a:ext cx="4794250" cy="5181600"/>
          </a:xfrm>
        </p:spPr>
        <p:txBody>
          <a:bodyPr/>
          <a:lstStyle/>
          <a:p>
            <a:pPr marL="169863" indent="-169863" eaLnBrk="1" hangingPunct="1">
              <a:spcBef>
                <a:spcPct val="40000"/>
              </a:spcBef>
              <a:buClr>
                <a:schemeClr val="tx1"/>
              </a:buClr>
            </a:pPr>
            <a:r>
              <a:rPr lang="en-US" altLang="zh-CN" sz="2000" smtClean="0">
                <a:ea typeface="宋体" pitchFamily="2" charset="-122"/>
              </a:rPr>
              <a:t>CIDL is part of the CCM strategy for managing component-based applications</a:t>
            </a:r>
          </a:p>
          <a:p>
            <a:pPr marL="511175" lvl="1" indent="-169863" eaLnBrk="1" hangingPunct="1">
              <a:spcBef>
                <a:spcPct val="40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smtClean="0">
                <a:ea typeface="宋体" pitchFamily="2" charset="-122"/>
              </a:rPr>
              <a:t>Enhances separation of concerns</a:t>
            </a:r>
          </a:p>
          <a:p>
            <a:pPr marL="511175" lvl="1" indent="-169863" eaLnBrk="1" hangingPunct="1">
              <a:spcBef>
                <a:spcPct val="40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smtClean="0">
                <a:ea typeface="宋体" pitchFamily="2" charset="-122"/>
              </a:rPr>
              <a:t>Helps coordinate tools</a:t>
            </a:r>
          </a:p>
          <a:p>
            <a:pPr marL="511175" lvl="1" indent="-169863" eaLnBrk="1" hangingPunct="1">
              <a:spcBef>
                <a:spcPct val="40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smtClean="0">
                <a:ea typeface="宋体" pitchFamily="2" charset="-122"/>
              </a:rPr>
              <a:t>Increases the ratio of generated to hand-written code</a:t>
            </a:r>
          </a:p>
          <a:p>
            <a:pPr marL="511175" lvl="1" indent="-169863" eaLnBrk="1" hangingPunct="1">
              <a:spcBef>
                <a:spcPct val="40000"/>
              </a:spcBef>
              <a:buClr>
                <a:schemeClr val="tx1"/>
              </a:buClr>
              <a:buFontTx/>
              <a:buChar char="•"/>
            </a:pPr>
            <a:r>
              <a:rPr lang="en-US" altLang="zh-CN" sz="2000" smtClean="0">
                <a:ea typeface="宋体" pitchFamily="2" charset="-122"/>
              </a:rPr>
              <a:t>Server glue code is generated, installation &amp; startup automated by other CCM tools</a:t>
            </a:r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781050" y="952500"/>
          <a:ext cx="3275013" cy="5310188"/>
        </p:xfrm>
        <a:graphic>
          <a:graphicData uri="http://schemas.openxmlformats.org/presentationml/2006/ole">
            <p:oleObj spid="_x0000_s34818" name="Visio" r:id="rId3" imgW="4683025" imgH="7593519" progId="Visio.Drawing.11">
              <p:embed/>
            </p:oleObj>
          </a:graphicData>
        </a:graphic>
      </p:graphicFrame>
      <p:sp>
        <p:nvSpPr>
          <p:cNvPr id="34821" name="Line 5"/>
          <p:cNvSpPr>
            <a:spLocks noChangeShapeType="1"/>
          </p:cNvSpPr>
          <p:nvPr/>
        </p:nvSpPr>
        <p:spPr bwMode="auto">
          <a:xfrm flipH="1">
            <a:off x="1295400" y="3765550"/>
            <a:ext cx="762000" cy="45720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 rot="-1986703">
            <a:off x="1182688" y="3759200"/>
            <a:ext cx="9477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200" i="0">
                <a:latin typeface="Arial Unicode MS" pitchFamily="34" charset="-128"/>
                <a:ea typeface="宋体" pitchFamily="2" charset="-122"/>
              </a:rPr>
              <a:t>delegates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>
          <a:xfrm>
            <a:off x="66675" y="533400"/>
            <a:ext cx="89916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ea typeface="宋体" pitchFamily="2" charset="-122"/>
              </a:rPr>
              <a:t>Connecting Components &amp; Containers with CIDL</a:t>
            </a:r>
          </a:p>
        </p:txBody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44675" y="1177925"/>
            <a:ext cx="6799263" cy="1157288"/>
          </a:xfrm>
        </p:spPr>
        <p:txBody>
          <a:bodyPr/>
          <a:lstStyle/>
          <a:p>
            <a:pPr marL="169863" indent="-169863" eaLnBrk="1" hangingPunct="1">
              <a:spcBef>
                <a:spcPct val="50000"/>
              </a:spcBef>
            </a:pPr>
            <a:r>
              <a:rPr lang="en-US" altLang="zh-CN" sz="2000" smtClean="0">
                <a:ea typeface="宋体" pitchFamily="2" charset="-122"/>
              </a:rPr>
              <a:t>CIDL &amp; IDL 3.x compiler(s) generate infrastructure “glue” code that connects together component implementations (executors &amp; servants) &amp; containers that hosts them</a:t>
            </a:r>
          </a:p>
        </p:txBody>
      </p:sp>
      <p:sp>
        <p:nvSpPr>
          <p:cNvPr id="124932" name="AutoShape 6"/>
          <p:cNvSpPr>
            <a:spLocks noChangeAspect="1" noChangeArrowheads="1"/>
          </p:cNvSpPr>
          <p:nvPr/>
        </p:nvSpPr>
        <p:spPr bwMode="auto">
          <a:xfrm>
            <a:off x="1993900" y="2828925"/>
            <a:ext cx="2878138" cy="3109913"/>
          </a:xfrm>
          <a:prstGeom prst="roundRect">
            <a:avLst>
              <a:gd name="adj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pPr algn="ctr" eaLnBrk="0" hangingPunct="0">
              <a:spcBef>
                <a:spcPct val="0"/>
              </a:spcBef>
            </a:pPr>
            <a:endParaRPr lang="en-GB" sz="2400" b="1" i="0"/>
          </a:p>
        </p:txBody>
      </p:sp>
      <p:grpSp>
        <p:nvGrpSpPr>
          <p:cNvPr id="124933" name="Group 7"/>
          <p:cNvGrpSpPr>
            <a:grpSpLocks noChangeAspect="1"/>
          </p:cNvGrpSpPr>
          <p:nvPr/>
        </p:nvGrpSpPr>
        <p:grpSpPr bwMode="auto">
          <a:xfrm>
            <a:off x="1522413" y="3176588"/>
            <a:ext cx="481012" cy="258762"/>
            <a:chOff x="1884" y="3349"/>
            <a:chExt cx="379" cy="204"/>
          </a:xfrm>
        </p:grpSpPr>
        <p:sp>
          <p:nvSpPr>
            <p:cNvPr id="124976" name="Line 8"/>
            <p:cNvSpPr>
              <a:spLocks noChangeAspect="1" noChangeShapeType="1"/>
            </p:cNvSpPr>
            <p:nvPr/>
          </p:nvSpPr>
          <p:spPr bwMode="auto">
            <a:xfrm flipH="1" flipV="1">
              <a:off x="20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4977" name="Oval 9"/>
            <p:cNvSpPr>
              <a:spLocks noChangeAspect="1" noChangeArrowheads="1"/>
            </p:cNvSpPr>
            <p:nvPr/>
          </p:nvSpPr>
          <p:spPr bwMode="auto">
            <a:xfrm>
              <a:off x="1884" y="3349"/>
              <a:ext cx="203" cy="204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4934" name="Group 10"/>
          <p:cNvGrpSpPr>
            <a:grpSpLocks noChangeAspect="1"/>
          </p:cNvGrpSpPr>
          <p:nvPr/>
        </p:nvGrpSpPr>
        <p:grpSpPr bwMode="auto">
          <a:xfrm rot="5400000">
            <a:off x="3268662" y="2549526"/>
            <a:ext cx="328613" cy="258762"/>
            <a:chOff x="204" y="3349"/>
            <a:chExt cx="259" cy="204"/>
          </a:xfrm>
        </p:grpSpPr>
        <p:sp>
          <p:nvSpPr>
            <p:cNvPr id="124974" name="Line 11"/>
            <p:cNvSpPr>
              <a:spLocks noChangeAspect="1" noChangeShapeType="1"/>
            </p:cNvSpPr>
            <p:nvPr/>
          </p:nvSpPr>
          <p:spPr bwMode="auto">
            <a:xfrm flipH="1" flipV="1">
              <a:off x="253" y="34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4975" name="Oval 12"/>
            <p:cNvSpPr>
              <a:spLocks noChangeAspect="1" noChangeArrowheads="1"/>
            </p:cNvSpPr>
            <p:nvPr/>
          </p:nvSpPr>
          <p:spPr bwMode="auto">
            <a:xfrm>
              <a:off x="204" y="3349"/>
              <a:ext cx="203" cy="204"/>
            </a:xfrm>
            <a:prstGeom prst="ellipse">
              <a:avLst/>
            </a:prstGeom>
            <a:solidFill>
              <a:srgbClr val="3333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4935" name="Group 13"/>
          <p:cNvGrpSpPr>
            <a:grpSpLocks noChangeAspect="1"/>
          </p:cNvGrpSpPr>
          <p:nvPr/>
        </p:nvGrpSpPr>
        <p:grpSpPr bwMode="auto">
          <a:xfrm>
            <a:off x="4746625" y="5278438"/>
            <a:ext cx="514350" cy="242887"/>
            <a:chOff x="2039" y="3708"/>
            <a:chExt cx="405" cy="192"/>
          </a:xfrm>
        </p:grpSpPr>
        <p:sp>
          <p:nvSpPr>
            <p:cNvPr id="124971" name="Line 14"/>
            <p:cNvSpPr>
              <a:spLocks noChangeAspect="1" noChangeShapeType="1"/>
            </p:cNvSpPr>
            <p:nvPr/>
          </p:nvSpPr>
          <p:spPr bwMode="auto">
            <a:xfrm flipH="1" flipV="1">
              <a:off x="2121" y="3804"/>
              <a:ext cx="16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4972" name="Rectangle 15"/>
            <p:cNvSpPr>
              <a:spLocks noChangeAspect="1" noChangeArrowheads="1"/>
            </p:cNvSpPr>
            <p:nvPr/>
          </p:nvSpPr>
          <p:spPr bwMode="auto">
            <a:xfrm>
              <a:off x="2039" y="3758"/>
              <a:ext cx="81" cy="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4973" name="AutoShape 16"/>
            <p:cNvSpPr>
              <a:spLocks noChangeAspect="1" noChangeArrowheads="1"/>
            </p:cNvSpPr>
            <p:nvPr/>
          </p:nvSpPr>
          <p:spPr bwMode="auto">
            <a:xfrm>
              <a:off x="2260" y="3708"/>
              <a:ext cx="184" cy="192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4936" name="Group 17"/>
          <p:cNvGrpSpPr>
            <a:grpSpLocks noChangeAspect="1"/>
          </p:cNvGrpSpPr>
          <p:nvPr/>
        </p:nvGrpSpPr>
        <p:grpSpPr bwMode="auto">
          <a:xfrm>
            <a:off x="4759325" y="3090863"/>
            <a:ext cx="620713" cy="487362"/>
            <a:chOff x="1431" y="3508"/>
            <a:chExt cx="489" cy="384"/>
          </a:xfrm>
        </p:grpSpPr>
        <p:grpSp>
          <p:nvGrpSpPr>
            <p:cNvPr id="124967" name="Group 18"/>
            <p:cNvGrpSpPr>
              <a:grpSpLocks noChangeAspect="1"/>
            </p:cNvGrpSpPr>
            <p:nvPr/>
          </p:nvGrpSpPr>
          <p:grpSpPr bwMode="auto">
            <a:xfrm>
              <a:off x="1431" y="3679"/>
              <a:ext cx="151" cy="54"/>
              <a:chOff x="1431" y="3679"/>
              <a:chExt cx="151" cy="54"/>
            </a:xfrm>
          </p:grpSpPr>
          <p:sp>
            <p:nvSpPr>
              <p:cNvPr id="124969" name="Line 19"/>
              <p:cNvSpPr>
                <a:spLocks noChangeAspect="1" noChangeShapeType="1"/>
              </p:cNvSpPr>
              <p:nvPr/>
            </p:nvSpPr>
            <p:spPr bwMode="auto">
              <a:xfrm flipH="1">
                <a:off x="1469" y="3706"/>
                <a:ext cx="113" cy="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24970" name="Rectangle 20"/>
              <p:cNvSpPr>
                <a:spLocks noChangeAspect="1" noChangeArrowheads="1"/>
              </p:cNvSpPr>
              <p:nvPr/>
            </p:nvSpPr>
            <p:spPr bwMode="auto">
              <a:xfrm>
                <a:off x="1431" y="3679"/>
                <a:ext cx="56" cy="54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124968" name="AutoShape 21"/>
            <p:cNvSpPr>
              <a:spLocks noChangeAspect="1" noChangeArrowheads="1"/>
            </p:cNvSpPr>
            <p:nvPr/>
          </p:nvSpPr>
          <p:spPr bwMode="auto">
            <a:xfrm rot="-5400000">
              <a:off x="1560" y="3532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4937" name="Group 22"/>
          <p:cNvGrpSpPr>
            <a:grpSpLocks noChangeAspect="1"/>
          </p:cNvGrpSpPr>
          <p:nvPr/>
        </p:nvGrpSpPr>
        <p:grpSpPr bwMode="auto">
          <a:xfrm>
            <a:off x="1524000" y="5278438"/>
            <a:ext cx="479425" cy="242887"/>
            <a:chOff x="2765" y="3760"/>
            <a:chExt cx="378" cy="192"/>
          </a:xfrm>
        </p:grpSpPr>
        <p:sp>
          <p:nvSpPr>
            <p:cNvPr id="124965" name="Line 23"/>
            <p:cNvSpPr>
              <a:spLocks noChangeAspect="1" noChangeShapeType="1"/>
            </p:cNvSpPr>
            <p:nvPr/>
          </p:nvSpPr>
          <p:spPr bwMode="auto">
            <a:xfrm flipH="1" flipV="1">
              <a:off x="2948" y="3855"/>
              <a:ext cx="1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4966" name="AutoShape 24"/>
            <p:cNvSpPr>
              <a:spLocks noChangeAspect="1" noChangeArrowheads="1"/>
            </p:cNvSpPr>
            <p:nvPr/>
          </p:nvSpPr>
          <p:spPr bwMode="auto">
            <a:xfrm>
              <a:off x="2765" y="3760"/>
              <a:ext cx="195" cy="192"/>
            </a:xfrm>
            <a:prstGeom prst="chevron">
              <a:avLst>
                <a:gd name="adj" fmla="val 25391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4938" name="Rectangle 25"/>
          <p:cNvSpPr>
            <a:spLocks noChangeAspect="1" noChangeArrowheads="1"/>
          </p:cNvSpPr>
          <p:nvPr/>
        </p:nvSpPr>
        <p:spPr bwMode="auto">
          <a:xfrm>
            <a:off x="2616200" y="5853113"/>
            <a:ext cx="403225" cy="231775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24939" name="Oval 26"/>
          <p:cNvSpPr>
            <a:spLocks noChangeAspect="1" noChangeArrowheads="1"/>
          </p:cNvSpPr>
          <p:nvPr/>
        </p:nvSpPr>
        <p:spPr bwMode="auto">
          <a:xfrm>
            <a:off x="1522413" y="3948113"/>
            <a:ext cx="257175" cy="258762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grpSp>
        <p:nvGrpSpPr>
          <p:cNvPr id="124940" name="Group 27"/>
          <p:cNvGrpSpPr>
            <a:grpSpLocks noChangeAspect="1"/>
          </p:cNvGrpSpPr>
          <p:nvPr/>
        </p:nvGrpSpPr>
        <p:grpSpPr bwMode="auto">
          <a:xfrm>
            <a:off x="4746625" y="4710113"/>
            <a:ext cx="514350" cy="244475"/>
            <a:chOff x="2039" y="3708"/>
            <a:chExt cx="405" cy="192"/>
          </a:xfrm>
        </p:grpSpPr>
        <p:sp>
          <p:nvSpPr>
            <p:cNvPr id="124962" name="Line 28"/>
            <p:cNvSpPr>
              <a:spLocks noChangeAspect="1" noChangeShapeType="1"/>
            </p:cNvSpPr>
            <p:nvPr/>
          </p:nvSpPr>
          <p:spPr bwMode="auto">
            <a:xfrm flipH="1" flipV="1">
              <a:off x="2121" y="3804"/>
              <a:ext cx="16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4963" name="Rectangle 29"/>
            <p:cNvSpPr>
              <a:spLocks noChangeAspect="1" noChangeArrowheads="1"/>
            </p:cNvSpPr>
            <p:nvPr/>
          </p:nvSpPr>
          <p:spPr bwMode="auto">
            <a:xfrm>
              <a:off x="2039" y="3758"/>
              <a:ext cx="81" cy="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4964" name="AutoShape 30"/>
            <p:cNvSpPr>
              <a:spLocks noChangeAspect="1" noChangeArrowheads="1"/>
            </p:cNvSpPr>
            <p:nvPr/>
          </p:nvSpPr>
          <p:spPr bwMode="auto">
            <a:xfrm>
              <a:off x="2260" y="3708"/>
              <a:ext cx="184" cy="192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grpSp>
        <p:nvGrpSpPr>
          <p:cNvPr id="124941" name="Group 31"/>
          <p:cNvGrpSpPr>
            <a:grpSpLocks noChangeAspect="1"/>
          </p:cNvGrpSpPr>
          <p:nvPr/>
        </p:nvGrpSpPr>
        <p:grpSpPr bwMode="auto">
          <a:xfrm>
            <a:off x="4759325" y="3900488"/>
            <a:ext cx="620713" cy="487362"/>
            <a:chOff x="1431" y="3508"/>
            <a:chExt cx="489" cy="384"/>
          </a:xfrm>
        </p:grpSpPr>
        <p:grpSp>
          <p:nvGrpSpPr>
            <p:cNvPr id="124958" name="Group 32"/>
            <p:cNvGrpSpPr>
              <a:grpSpLocks noChangeAspect="1"/>
            </p:cNvGrpSpPr>
            <p:nvPr/>
          </p:nvGrpSpPr>
          <p:grpSpPr bwMode="auto">
            <a:xfrm>
              <a:off x="1431" y="3679"/>
              <a:ext cx="151" cy="54"/>
              <a:chOff x="1431" y="3679"/>
              <a:chExt cx="151" cy="54"/>
            </a:xfrm>
          </p:grpSpPr>
          <p:sp>
            <p:nvSpPr>
              <p:cNvPr id="124960" name="Line 33"/>
              <p:cNvSpPr>
                <a:spLocks noChangeAspect="1" noChangeShapeType="1"/>
              </p:cNvSpPr>
              <p:nvPr/>
            </p:nvSpPr>
            <p:spPr bwMode="auto">
              <a:xfrm flipH="1">
                <a:off x="1469" y="3706"/>
                <a:ext cx="113" cy="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  <p:sp>
            <p:nvSpPr>
              <p:cNvPr id="124961" name="Rectangle 34"/>
              <p:cNvSpPr>
                <a:spLocks noChangeAspect="1" noChangeArrowheads="1"/>
              </p:cNvSpPr>
              <p:nvPr/>
            </p:nvSpPr>
            <p:spPr bwMode="auto">
              <a:xfrm>
                <a:off x="1431" y="3679"/>
                <a:ext cx="56" cy="54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nl-NL"/>
              </a:p>
            </p:txBody>
          </p:sp>
        </p:grpSp>
        <p:sp>
          <p:nvSpPr>
            <p:cNvPr id="124959" name="AutoShape 35"/>
            <p:cNvSpPr>
              <a:spLocks noChangeAspect="1" noChangeArrowheads="1"/>
            </p:cNvSpPr>
            <p:nvPr/>
          </p:nvSpPr>
          <p:spPr bwMode="auto">
            <a:xfrm rot="-5400000">
              <a:off x="1560" y="3532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199" y="7817"/>
                    <a:pt x="16199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4942" name="Line 36"/>
          <p:cNvSpPr>
            <a:spLocks noChangeAspect="1" noChangeShapeType="1"/>
          </p:cNvSpPr>
          <p:nvPr/>
        </p:nvSpPr>
        <p:spPr bwMode="auto">
          <a:xfrm flipH="1" flipV="1">
            <a:off x="1755775" y="4686300"/>
            <a:ext cx="4111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24943" name="AutoShape 37"/>
          <p:cNvSpPr>
            <a:spLocks noChangeAspect="1" noChangeArrowheads="1"/>
          </p:cNvSpPr>
          <p:nvPr/>
        </p:nvSpPr>
        <p:spPr bwMode="auto">
          <a:xfrm>
            <a:off x="1524000" y="4565650"/>
            <a:ext cx="247650" cy="242888"/>
          </a:xfrm>
          <a:prstGeom prst="chevron">
            <a:avLst>
              <a:gd name="adj" fmla="val 2549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24944" name="Rectangle 38"/>
          <p:cNvSpPr>
            <a:spLocks noChangeAspect="1" noChangeArrowheads="1"/>
          </p:cNvSpPr>
          <p:nvPr/>
        </p:nvSpPr>
        <p:spPr bwMode="auto">
          <a:xfrm>
            <a:off x="3824288" y="5853113"/>
            <a:ext cx="403225" cy="231775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24945" name="AutoShape 39"/>
          <p:cNvSpPr>
            <a:spLocks noChangeArrowheads="1"/>
          </p:cNvSpPr>
          <p:nvPr/>
        </p:nvSpPr>
        <p:spPr bwMode="auto">
          <a:xfrm>
            <a:off x="2078038" y="3041650"/>
            <a:ext cx="2625725" cy="1236663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pPr algn="ctr" eaLnBrk="0" hangingPunct="0">
              <a:spcBef>
                <a:spcPct val="0"/>
              </a:spcBef>
            </a:pPr>
            <a:r>
              <a:rPr lang="en-GB" sz="2000" b="1" i="0"/>
              <a:t>Component executor</a:t>
            </a:r>
            <a:endParaRPr lang="en-GB" b="1" i="0"/>
          </a:p>
        </p:txBody>
      </p:sp>
      <p:grpSp>
        <p:nvGrpSpPr>
          <p:cNvPr id="124946" name="Group 40"/>
          <p:cNvGrpSpPr>
            <a:grpSpLocks/>
          </p:cNvGrpSpPr>
          <p:nvPr/>
        </p:nvGrpSpPr>
        <p:grpSpPr bwMode="auto">
          <a:xfrm>
            <a:off x="2492375" y="3527425"/>
            <a:ext cx="1909763" cy="414338"/>
            <a:chOff x="720" y="2166"/>
            <a:chExt cx="1203" cy="364"/>
          </a:xfrm>
        </p:grpSpPr>
        <p:sp>
          <p:nvSpPr>
            <p:cNvPr id="124956" name="AutoShape 41"/>
            <p:cNvSpPr>
              <a:spLocks noChangeArrowheads="1"/>
            </p:cNvSpPr>
            <p:nvPr/>
          </p:nvSpPr>
          <p:spPr bwMode="auto">
            <a:xfrm>
              <a:off x="720" y="2166"/>
              <a:ext cx="480" cy="36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  <p:sp>
          <p:nvSpPr>
            <p:cNvPr id="124957" name="AutoShape 42"/>
            <p:cNvSpPr>
              <a:spLocks noChangeArrowheads="1"/>
            </p:cNvSpPr>
            <p:nvPr/>
          </p:nvSpPr>
          <p:spPr bwMode="auto">
            <a:xfrm>
              <a:off x="1443" y="2166"/>
              <a:ext cx="480" cy="363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nl-NL"/>
            </a:p>
          </p:txBody>
        </p:sp>
      </p:grpSp>
      <p:sp>
        <p:nvSpPr>
          <p:cNvPr id="124947" name="Rectangle 43"/>
          <p:cNvSpPr>
            <a:spLocks noChangeArrowheads="1"/>
          </p:cNvSpPr>
          <p:nvPr/>
        </p:nvSpPr>
        <p:spPr bwMode="auto">
          <a:xfrm>
            <a:off x="2024063" y="4351338"/>
            <a:ext cx="2808287" cy="288925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altLang="zh-CN" b="1" i="0">
                <a:ea typeface="宋体" pitchFamily="2" charset="-122"/>
              </a:rPr>
              <a:t>Server-side Mapping</a:t>
            </a:r>
          </a:p>
        </p:txBody>
      </p:sp>
      <p:sp>
        <p:nvSpPr>
          <p:cNvPr id="124948" name="AutoShape 44"/>
          <p:cNvSpPr>
            <a:spLocks noChangeArrowheads="1"/>
          </p:cNvSpPr>
          <p:nvPr/>
        </p:nvSpPr>
        <p:spPr bwMode="auto">
          <a:xfrm>
            <a:off x="2192338" y="4829175"/>
            <a:ext cx="2438400" cy="82232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pPr algn="ctr">
              <a:spcBef>
                <a:spcPct val="0"/>
              </a:spcBef>
            </a:pPr>
            <a:r>
              <a:rPr lang="en-GB" sz="2000" i="0"/>
              <a:t>Servant managing</a:t>
            </a:r>
          </a:p>
          <a:p>
            <a:pPr algn="ctr">
              <a:spcBef>
                <a:spcPct val="0"/>
              </a:spcBef>
            </a:pPr>
            <a:r>
              <a:rPr lang="en-GB" sz="2000" i="0"/>
              <a:t>ports, life cycle, etc.</a:t>
            </a:r>
          </a:p>
        </p:txBody>
      </p:sp>
      <p:cxnSp>
        <p:nvCxnSpPr>
          <p:cNvPr id="124949" name="AutoShape 45"/>
          <p:cNvCxnSpPr>
            <a:cxnSpLocks noChangeShapeType="1"/>
          </p:cNvCxnSpPr>
          <p:nvPr/>
        </p:nvCxnSpPr>
        <p:spPr bwMode="auto">
          <a:xfrm rot="-5400000">
            <a:off x="2161382" y="3977481"/>
            <a:ext cx="747712" cy="676275"/>
          </a:xfrm>
          <a:prstGeom prst="bentConnector3">
            <a:avLst>
              <a:gd name="adj1" fmla="val 49894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sp>
        <p:nvSpPr>
          <p:cNvPr id="124950" name="Line 46"/>
          <p:cNvSpPr>
            <a:spLocks noChangeAspect="1" noChangeShapeType="1"/>
          </p:cNvSpPr>
          <p:nvPr/>
        </p:nvSpPr>
        <p:spPr bwMode="auto">
          <a:xfrm flipH="1" flipV="1">
            <a:off x="1770063" y="4078288"/>
            <a:ext cx="2247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24951" name="Line 47"/>
          <p:cNvSpPr>
            <a:spLocks noChangeAspect="1" noChangeShapeType="1"/>
          </p:cNvSpPr>
          <p:nvPr/>
        </p:nvSpPr>
        <p:spPr bwMode="auto">
          <a:xfrm rot="16200000" flipV="1">
            <a:off x="3958431" y="4006057"/>
            <a:ext cx="1254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24952" name="AutoShape 48"/>
          <p:cNvSpPr>
            <a:spLocks noChangeArrowheads="1"/>
          </p:cNvSpPr>
          <p:nvPr/>
        </p:nvSpPr>
        <p:spPr bwMode="auto">
          <a:xfrm rot="5400000">
            <a:off x="-560387" y="3403600"/>
            <a:ext cx="2722562" cy="108108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600"/>
              <a:gd name="T19" fmla="*/ 20336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7973" y="0"/>
                </a:moveTo>
                <a:lnTo>
                  <a:pt x="14345" y="7739"/>
                </a:lnTo>
                <a:lnTo>
                  <a:pt x="17431" y="7739"/>
                </a:lnTo>
                <a:lnTo>
                  <a:pt x="17431" y="20336"/>
                </a:lnTo>
                <a:lnTo>
                  <a:pt x="0" y="20336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739"/>
                </a:lnTo>
                <a:lnTo>
                  <a:pt x="21600" y="7739"/>
                </a:lnTo>
                <a:close/>
              </a:path>
            </a:pathLst>
          </a:cu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24953" name="Text Box 49"/>
          <p:cNvSpPr txBox="1">
            <a:spLocks noChangeArrowheads="1"/>
          </p:cNvSpPr>
          <p:nvPr/>
        </p:nvSpPr>
        <p:spPr bwMode="auto">
          <a:xfrm>
            <a:off x="149225" y="5399088"/>
            <a:ext cx="1377950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en-GB"/>
              <a:t>Compiling</a:t>
            </a:r>
          </a:p>
          <a:p>
            <a:pPr algn="ctr" eaLnBrk="0" hangingPunct="0">
              <a:spcBef>
                <a:spcPct val="0"/>
              </a:spcBef>
            </a:pPr>
            <a:r>
              <a:rPr lang="en-GB"/>
              <a:t>for CIF/C++</a:t>
            </a:r>
          </a:p>
        </p:txBody>
      </p:sp>
      <p:sp>
        <p:nvSpPr>
          <p:cNvPr id="124954" name="AutoShape 50"/>
          <p:cNvSpPr>
            <a:spLocks noChangeArrowheads="1"/>
          </p:cNvSpPr>
          <p:nvPr/>
        </p:nvSpPr>
        <p:spPr bwMode="auto">
          <a:xfrm>
            <a:off x="157163" y="1176338"/>
            <a:ext cx="1398587" cy="1481137"/>
          </a:xfrm>
          <a:prstGeom prst="flowChartDocumen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spcBef>
                <a:spcPct val="0"/>
              </a:spcBef>
            </a:pPr>
            <a:endParaRPr lang="en-GB" sz="2000" b="1" i="0"/>
          </a:p>
          <a:p>
            <a:pPr algn="ctr" eaLnBrk="0" hangingPunct="0">
              <a:spcBef>
                <a:spcPct val="0"/>
              </a:spcBef>
            </a:pPr>
            <a:r>
              <a:rPr lang="en-GB" b="1" i="0"/>
              <a:t>OMG 3.0 IDL</a:t>
            </a:r>
          </a:p>
          <a:p>
            <a:pPr algn="ctr" eaLnBrk="0" hangingPunct="0">
              <a:spcBef>
                <a:spcPct val="0"/>
              </a:spcBef>
            </a:pPr>
            <a:r>
              <a:rPr lang="en-GB" b="1" i="0"/>
              <a:t>file + CIDL</a:t>
            </a:r>
            <a:endParaRPr lang="en-GB" i="0"/>
          </a:p>
          <a:p>
            <a:pPr algn="ctr" eaLnBrk="0" hangingPunct="0">
              <a:spcBef>
                <a:spcPct val="0"/>
              </a:spcBef>
            </a:pPr>
            <a:endParaRPr lang="en-GB" sz="2400" i="0"/>
          </a:p>
        </p:txBody>
      </p:sp>
      <p:sp>
        <p:nvSpPr>
          <p:cNvPr id="124955" name="Rectangle 51"/>
          <p:cNvSpPr>
            <a:spLocks noChangeArrowheads="1"/>
          </p:cNvSpPr>
          <p:nvPr/>
        </p:nvSpPr>
        <p:spPr bwMode="auto">
          <a:xfrm>
            <a:off x="5316538" y="2220913"/>
            <a:ext cx="3808412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Infrastructure code in container intercepts invocations on executors </a:t>
            </a:r>
          </a:p>
          <a:p>
            <a:pPr marL="517525" lvl="1" indent="-173038">
              <a:spcBef>
                <a:spcPct val="4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e.g., can be used to manage activation, security, transactions, persistency, &amp; so on</a:t>
            </a:r>
          </a:p>
          <a:p>
            <a:pPr marL="169863" indent="-169863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CCM CIF defines “executor mappings”</a:t>
            </a:r>
          </a:p>
          <a:p>
            <a:pPr marL="169863" indent="-169863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CIDL file declaratively expresses container type</a:t>
            </a:r>
          </a:p>
          <a:p>
            <a:pPr marL="169863" indent="-169863">
              <a:spcBef>
                <a:spcPct val="40000"/>
              </a:spcBef>
              <a:buFontTx/>
              <a:buChar char="•"/>
            </a:pPr>
            <a:endParaRPr lang="zh-CN" altLang="en-US" sz="2000" i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>
          <a:xfrm>
            <a:off x="15875" y="504825"/>
            <a:ext cx="9099550" cy="381000"/>
          </a:xfrm>
        </p:spPr>
        <p:txBody>
          <a:bodyPr/>
          <a:lstStyle/>
          <a:p>
            <a:pPr eaLnBrk="1" hangingPunct="1"/>
            <a:r>
              <a:rPr lang="en-US" altLang="zh-CN" sz="3000" smtClean="0">
                <a:ea typeface="宋体" pitchFamily="2" charset="-122"/>
              </a:rPr>
              <a:t>Facilitating Component Composition via CIDL</a:t>
            </a:r>
          </a:p>
        </p:txBody>
      </p:sp>
      <p:sp>
        <p:nvSpPr>
          <p:cNvPr id="35844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5092700" y="923925"/>
            <a:ext cx="3992563" cy="5181600"/>
          </a:xfrm>
        </p:spPr>
        <p:txBody>
          <a:bodyPr/>
          <a:lstStyle/>
          <a:p>
            <a:pPr marL="169863" indent="-169863" eaLnBrk="1" hangingPunct="1"/>
            <a:r>
              <a:rPr lang="en-US" altLang="zh-CN" sz="2000" b="1" smtClean="0">
                <a:ea typeface="宋体" pitchFamily="2" charset="-122"/>
              </a:rPr>
              <a:t>Composition features</a:t>
            </a:r>
            <a:r>
              <a:rPr lang="en-US" altLang="zh-CN" sz="2000" smtClean="0">
                <a:ea typeface="宋体" pitchFamily="2" charset="-122"/>
              </a:rPr>
              <a:t> </a:t>
            </a:r>
          </a:p>
          <a:p>
            <a:pPr marL="511175" lvl="1" indent="-169863" eaLnBrk="1" hangingPunct="1"/>
            <a:r>
              <a:rPr lang="en-US" altLang="zh-CN" sz="2000" smtClean="0">
                <a:solidFill>
                  <a:schemeClr val="hlink"/>
                </a:solidFill>
                <a:ea typeface="宋体" pitchFamily="2" charset="-122"/>
              </a:rPr>
              <a:t>category</a:t>
            </a:r>
          </a:p>
          <a:p>
            <a:pPr marL="852488" lvl="2" indent="-166688" eaLnBrk="1" hangingPunct="1"/>
            <a:r>
              <a:rPr lang="en-US" altLang="zh-CN" sz="1800" smtClean="0">
                <a:ea typeface="宋体" pitchFamily="2" charset="-122"/>
              </a:rPr>
              <a:t>Specifies container (lifecycle) type (</a:t>
            </a:r>
            <a:r>
              <a:rPr lang="en-US" altLang="zh-CN" sz="1800" u="sng" smtClean="0">
                <a:ea typeface="宋体" pitchFamily="2" charset="-122"/>
              </a:rPr>
              <a:t>session</a:t>
            </a:r>
            <a:r>
              <a:rPr lang="en-US" altLang="zh-CN" sz="1800" smtClean="0">
                <a:ea typeface="宋体" pitchFamily="2" charset="-122"/>
              </a:rPr>
              <a:t>, </a:t>
            </a:r>
            <a:r>
              <a:rPr lang="en-US" altLang="zh-CN" sz="1800" u="sng" smtClean="0">
                <a:ea typeface="宋体" pitchFamily="2" charset="-122"/>
              </a:rPr>
              <a:t>entity</a:t>
            </a:r>
            <a:r>
              <a:rPr lang="en-US" altLang="zh-CN" sz="1800" smtClean="0">
                <a:ea typeface="宋体" pitchFamily="2" charset="-122"/>
              </a:rPr>
              <a:t>, etc.)</a:t>
            </a:r>
          </a:p>
          <a:p>
            <a:pPr marL="511175" lvl="1" indent="-169863" eaLnBrk="1" hangingPunct="1"/>
            <a:r>
              <a:rPr lang="en-US" altLang="zh-CN" sz="2000" smtClean="0">
                <a:solidFill>
                  <a:schemeClr val="hlink"/>
                </a:solidFill>
                <a:ea typeface="宋体" pitchFamily="2" charset="-122"/>
              </a:rPr>
              <a:t>composition name</a:t>
            </a:r>
            <a:endParaRPr lang="en-US" altLang="zh-CN" sz="2000" smtClean="0">
              <a:ea typeface="宋体" pitchFamily="2" charset="-122"/>
            </a:endParaRPr>
          </a:p>
          <a:p>
            <a:pPr marL="852488" lvl="2" indent="-166688" eaLnBrk="1" hangingPunct="1"/>
            <a:r>
              <a:rPr lang="en-US" altLang="zh-CN" sz="1800" smtClean="0">
                <a:ea typeface="宋体" pitchFamily="2" charset="-122"/>
              </a:rPr>
              <a:t>Specifies namespace for executor declarations</a:t>
            </a:r>
          </a:p>
          <a:p>
            <a:pPr marL="511175" lvl="1" indent="-169863" eaLnBrk="1" hangingPunct="1"/>
            <a:r>
              <a:rPr lang="en-US" altLang="zh-CN" sz="2000" smtClean="0">
                <a:solidFill>
                  <a:schemeClr val="hlink"/>
                </a:solidFill>
                <a:ea typeface="宋体" pitchFamily="2" charset="-122"/>
              </a:rPr>
              <a:t>home executor name</a:t>
            </a:r>
          </a:p>
          <a:p>
            <a:pPr marL="852488" lvl="2" indent="-166688" eaLnBrk="1" hangingPunct="1"/>
            <a:r>
              <a:rPr lang="en-US" altLang="zh-CN" sz="1800" smtClean="0">
                <a:ea typeface="宋体" pitchFamily="2" charset="-122"/>
              </a:rPr>
              <a:t>Specify generated home name</a:t>
            </a:r>
            <a:endParaRPr lang="en-US" altLang="zh-CN" sz="1800" smtClean="0">
              <a:solidFill>
                <a:schemeClr val="hlink"/>
              </a:solidFill>
              <a:ea typeface="宋体" pitchFamily="2" charset="-122"/>
            </a:endParaRPr>
          </a:p>
          <a:p>
            <a:pPr marL="511175" lvl="1" indent="-169863" eaLnBrk="1" hangingPunct="1"/>
            <a:r>
              <a:rPr lang="en-US" altLang="zh-CN" sz="2000" smtClean="0">
                <a:solidFill>
                  <a:schemeClr val="hlink"/>
                </a:solidFill>
                <a:ea typeface="宋体" pitchFamily="2" charset="-122"/>
              </a:rPr>
              <a:t>executor name</a:t>
            </a:r>
          </a:p>
          <a:p>
            <a:pPr marL="852488" lvl="2" indent="-166688" eaLnBrk="1" hangingPunct="1"/>
            <a:r>
              <a:rPr lang="en-US" altLang="zh-CN" sz="1800" smtClean="0">
                <a:ea typeface="宋体" pitchFamily="2" charset="-122"/>
              </a:rPr>
              <a:t>Specify generated interface or class names</a:t>
            </a:r>
          </a:p>
          <a:p>
            <a:pPr marL="511175" lvl="1" indent="-169863" eaLnBrk="1" hangingPunct="1"/>
            <a:r>
              <a:rPr lang="en-US" altLang="zh-CN" sz="2000" smtClean="0">
                <a:solidFill>
                  <a:schemeClr val="hlink"/>
                </a:solidFill>
                <a:ea typeface="宋体" pitchFamily="2" charset="-122"/>
              </a:rPr>
              <a:t>home type</a:t>
            </a:r>
            <a:endParaRPr lang="en-US" altLang="zh-CN" sz="2000" smtClean="0">
              <a:ea typeface="宋体" pitchFamily="2" charset="-122"/>
            </a:endParaRPr>
          </a:p>
          <a:p>
            <a:pPr marL="852488" lvl="2" indent="-166688" eaLnBrk="1" hangingPunct="1"/>
            <a:r>
              <a:rPr lang="en-US" altLang="zh-CN" sz="1800" smtClean="0">
                <a:ea typeface="宋体" pitchFamily="2" charset="-122"/>
              </a:rPr>
              <a:t>Implicitly specifies managed component type</a:t>
            </a:r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195263" y="882650"/>
          <a:ext cx="4929187" cy="5399088"/>
        </p:xfrm>
        <a:graphic>
          <a:graphicData uri="http://schemas.openxmlformats.org/presentationml/2006/ole">
            <p:oleObj spid="_x0000_s35842" name="Visio" r:id="rId3" imgW="4660773" imgH="5175098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>
          <a:xfrm>
            <a:off x="15875" y="504825"/>
            <a:ext cx="9099550" cy="381000"/>
          </a:xfrm>
        </p:spPr>
        <p:txBody>
          <a:bodyPr/>
          <a:lstStyle/>
          <a:p>
            <a:pPr eaLnBrk="1" hangingPunct="1"/>
            <a:r>
              <a:rPr lang="en-US" altLang="zh-CN" sz="3000" smtClean="0">
                <a:ea typeface="宋体" pitchFamily="2" charset="-122"/>
              </a:rPr>
              <a:t>Facilitating Component Composition via CIDL</a:t>
            </a:r>
          </a:p>
        </p:txBody>
      </p:sp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195263" y="882650"/>
          <a:ext cx="4929187" cy="5399088"/>
        </p:xfrm>
        <a:graphic>
          <a:graphicData uri="http://schemas.openxmlformats.org/presentationml/2006/ole">
            <p:oleObj spid="_x0000_s36866" name="Visio" r:id="rId3" imgW="4660773" imgH="5175098" progId="Visio.Drawing.11">
              <p:embed/>
            </p:oleObj>
          </a:graphicData>
        </a:graphic>
      </p:graphicFrame>
      <p:sp>
        <p:nvSpPr>
          <p:cNvPr id="36868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5092700" y="923925"/>
            <a:ext cx="3992563" cy="5181600"/>
          </a:xfrm>
          <a:noFill/>
        </p:spPr>
        <p:txBody>
          <a:bodyPr/>
          <a:lstStyle/>
          <a:p>
            <a:pPr marL="169863" indent="-169863" eaLnBrk="1" hangingPunct="1"/>
            <a:r>
              <a:rPr lang="en-US" altLang="zh-CN" sz="2000" b="1" smtClean="0">
                <a:ea typeface="宋体" pitchFamily="2" charset="-122"/>
              </a:rPr>
              <a:t>Composition features</a:t>
            </a:r>
            <a:r>
              <a:rPr lang="en-US" altLang="zh-CN" sz="2000" smtClean="0">
                <a:ea typeface="宋体" pitchFamily="2" charset="-122"/>
              </a:rPr>
              <a:t> </a:t>
            </a:r>
          </a:p>
          <a:p>
            <a:pPr marL="511175" lvl="1" indent="-169863" eaLnBrk="1" hangingPunct="1"/>
            <a:r>
              <a:rPr lang="en-US" altLang="zh-CN" sz="2000" smtClean="0">
                <a:solidFill>
                  <a:schemeClr val="hlink"/>
                </a:solidFill>
                <a:ea typeface="宋体" pitchFamily="2" charset="-122"/>
              </a:rPr>
              <a:t>session</a:t>
            </a:r>
          </a:p>
          <a:p>
            <a:pPr marL="852488" lvl="2" indent="-166688" eaLnBrk="1" hangingPunct="1"/>
            <a:r>
              <a:rPr lang="en-US" altLang="zh-CN" sz="1800" smtClean="0">
                <a:ea typeface="宋体" pitchFamily="2" charset="-122"/>
              </a:rPr>
              <a:t>Keyless, conversation type of container</a:t>
            </a:r>
          </a:p>
          <a:p>
            <a:pPr marL="511175" lvl="1" indent="-169863" eaLnBrk="1" hangingPunct="1"/>
            <a:r>
              <a:rPr lang="en-US" altLang="zh-CN" sz="2000" smtClean="0">
                <a:solidFill>
                  <a:schemeClr val="hlink"/>
                </a:solidFill>
                <a:ea typeface="宋体" pitchFamily="2" charset="-122"/>
              </a:rPr>
              <a:t>Hello_Example</a:t>
            </a:r>
          </a:p>
          <a:p>
            <a:pPr marL="852488" lvl="2" indent="-166688" eaLnBrk="1" hangingPunct="1"/>
            <a:r>
              <a:rPr lang="en-US" altLang="zh-CN" sz="1800" smtClean="0">
                <a:ea typeface="宋体" pitchFamily="2" charset="-122"/>
              </a:rPr>
              <a:t>Specifies namespace for executor declarations</a:t>
            </a:r>
          </a:p>
          <a:p>
            <a:pPr marL="511175" lvl="1" indent="-169863" eaLnBrk="1" hangingPunct="1"/>
            <a:r>
              <a:rPr lang="en-US" altLang="zh-CN" sz="2000" smtClean="0">
                <a:solidFill>
                  <a:schemeClr val="hlink"/>
                </a:solidFill>
                <a:ea typeface="宋体" pitchFamily="2" charset="-122"/>
              </a:rPr>
              <a:t>HelloHome_Exec</a:t>
            </a:r>
          </a:p>
          <a:p>
            <a:pPr marL="852488" lvl="2" indent="-166688" eaLnBrk="1" hangingPunct="1"/>
            <a:r>
              <a:rPr lang="en-US" altLang="zh-CN" sz="1800" smtClean="0">
                <a:ea typeface="宋体" pitchFamily="2" charset="-122"/>
              </a:rPr>
              <a:t>Specify generated home name</a:t>
            </a:r>
          </a:p>
          <a:p>
            <a:pPr marL="511175" lvl="1" indent="-169863" eaLnBrk="1" hangingPunct="1"/>
            <a:r>
              <a:rPr lang="en-US" altLang="zh-CN" sz="2000" smtClean="0">
                <a:solidFill>
                  <a:schemeClr val="hlink"/>
                </a:solidFill>
                <a:ea typeface="宋体" pitchFamily="2" charset="-122"/>
              </a:rPr>
              <a:t>HelloWorld_Exec</a:t>
            </a:r>
          </a:p>
          <a:p>
            <a:pPr marL="852488" lvl="2" indent="-166688" eaLnBrk="1" hangingPunct="1"/>
            <a:r>
              <a:rPr lang="en-US" altLang="zh-CN" sz="1800" smtClean="0">
                <a:ea typeface="宋体" pitchFamily="2" charset="-122"/>
              </a:rPr>
              <a:t>Specify generated interface or class names</a:t>
            </a:r>
          </a:p>
          <a:p>
            <a:pPr marL="511175" lvl="1" indent="-169863" eaLnBrk="1" hangingPunct="1"/>
            <a:r>
              <a:rPr lang="en-US" altLang="zh-CN" sz="2000" smtClean="0">
                <a:solidFill>
                  <a:schemeClr val="hlink"/>
                </a:solidFill>
                <a:ea typeface="宋体" pitchFamily="2" charset="-122"/>
              </a:rPr>
              <a:t>HelloHome</a:t>
            </a:r>
          </a:p>
          <a:p>
            <a:pPr marL="852488" lvl="2" indent="-166688" eaLnBrk="1" hangingPunct="1"/>
            <a:r>
              <a:rPr lang="en-US" altLang="zh-CN" sz="1800" smtClean="0">
                <a:ea typeface="宋体" pitchFamily="2" charset="-122"/>
              </a:rPr>
              <a:t>Implicitly specifies managed component type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Date Placeholder 3"/>
          <p:cNvSpPr>
            <a:spLocks noGrp="1"/>
          </p:cNvSpPr>
          <p:nvPr>
            <p:ph type="dt" sz="quarter" idx="4294967295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EE729EEC-13BB-4D84-BDAA-68CD79229F55}" type="datetime1">
              <a:rPr lang="zh-CN" altLang="en-US">
                <a:ea typeface="宋体" pitchFamily="2" charset="-122"/>
              </a:rPr>
              <a:pPr/>
              <a:t>2010-6-30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125955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4E414E96-7323-4FD7-A945-56E6437650B3}" type="slidenum">
              <a:rPr lang="zh-CN" altLang="en-US" smtClean="0">
                <a:latin typeface="Arial" charset="0"/>
              </a:rPr>
              <a:pPr/>
              <a:t>87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08150" y="1141413"/>
            <a:ext cx="6696075" cy="4862512"/>
          </a:xfrm>
          <a:noFill/>
        </p:spPr>
        <p:txBody>
          <a:bodyPr anchor="ctr" anchorCtr="1"/>
          <a:lstStyle/>
          <a:p>
            <a:pPr algn="ctr" eaLnBrk="1" hangingPunct="1">
              <a:buFont typeface="Wingdings" pitchFamily="2" charset="2"/>
              <a:buNone/>
            </a:pP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CCM Component </a:t>
            </a:r>
            <a:b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</a:br>
            <a:r>
              <a:rPr lang="en-US" altLang="zh-CN" sz="5400" smtClean="0">
                <a:solidFill>
                  <a:srgbClr val="FF3300"/>
                </a:solidFill>
                <a:ea typeface="ＭＳ Ｐゴシック" pitchFamily="34" charset="-128"/>
              </a:rPr>
              <a:t>Application Examples</a:t>
            </a:r>
            <a:r>
              <a:rPr lang="en-US" altLang="zh-CN" sz="4800" smtClean="0">
                <a:solidFill>
                  <a:srgbClr val="FF3300"/>
                </a:solidFill>
                <a:ea typeface="ＭＳ Ｐゴシック" pitchFamily="34" charset="-128"/>
              </a:rPr>
              <a:t> </a:t>
            </a:r>
          </a:p>
        </p:txBody>
      </p:sp>
      <p:sp>
        <p:nvSpPr>
          <p:cNvPr id="125957" name="Text Box 4"/>
          <p:cNvSpPr txBox="1">
            <a:spLocks noChangeArrowheads="1"/>
          </p:cNvSpPr>
          <p:nvPr/>
        </p:nvSpPr>
        <p:spPr bwMode="auto">
          <a:xfrm>
            <a:off x="2292350" y="5472113"/>
            <a:ext cx="5413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i="0">
                <a:ea typeface="宋体" pitchFamily="2" charset="-122"/>
              </a:rPr>
              <a:t>www.cs.wustl.edu/~schmidt/cuj-19.doc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990600"/>
            <a:ext cx="8839200" cy="5195888"/>
          </a:xfrm>
        </p:spPr>
        <p:txBody>
          <a:bodyPr/>
          <a:lstStyle/>
          <a:p>
            <a:pPr marL="230188" indent="-230188" eaLnBrk="1" hangingPunct="1">
              <a:spcBef>
                <a:spcPct val="30000"/>
              </a:spcBef>
              <a:buFontTx/>
              <a:buAutoNum type="arabicPeriod"/>
            </a:pPr>
            <a:r>
              <a:rPr lang="en-US" altLang="zh-CN" sz="1800" b="1" smtClean="0">
                <a:ea typeface="宋体" pitchFamily="2" charset="-122"/>
              </a:rPr>
              <a:t>Define your interfaces using IDL 2.x features</a:t>
            </a:r>
            <a:r>
              <a:rPr lang="en-US" altLang="zh-CN" sz="1800" smtClean="0">
                <a:ea typeface="宋体" pitchFamily="2" charset="-122"/>
              </a:rPr>
              <a:t>, e.g., use the familiar CORBA types (such as </a:t>
            </a:r>
            <a:r>
              <a:rPr lang="en-US" altLang="zh-CN" sz="1800" b="1" smtClean="0">
                <a:ea typeface="宋体" pitchFamily="2" charset="-122"/>
              </a:rPr>
              <a:t>struct</a:t>
            </a:r>
            <a:r>
              <a:rPr lang="en-US" altLang="zh-CN" sz="1800" smtClean="0">
                <a:ea typeface="宋体" pitchFamily="2" charset="-122"/>
              </a:rPr>
              <a:t>, </a:t>
            </a:r>
            <a:r>
              <a:rPr lang="en-US" altLang="zh-CN" sz="1800" b="1" smtClean="0">
                <a:ea typeface="宋体" pitchFamily="2" charset="-122"/>
              </a:rPr>
              <a:t>sequence</a:t>
            </a:r>
            <a:r>
              <a:rPr lang="en-US" altLang="zh-CN" sz="1800" smtClean="0">
                <a:ea typeface="宋体" pitchFamily="2" charset="-122"/>
              </a:rPr>
              <a:t>, </a:t>
            </a:r>
            <a:r>
              <a:rPr lang="en-US" altLang="zh-CN" sz="1800" b="1" smtClean="0">
                <a:ea typeface="宋体" pitchFamily="2" charset="-122"/>
              </a:rPr>
              <a:t>long</a:t>
            </a:r>
            <a:r>
              <a:rPr lang="en-US" altLang="zh-CN" sz="1800" smtClean="0">
                <a:ea typeface="宋体" pitchFamily="2" charset="-122"/>
              </a:rPr>
              <a:t>, </a:t>
            </a:r>
            <a:r>
              <a:rPr lang="en-US" altLang="zh-CN" sz="1800" b="1" smtClean="0">
                <a:ea typeface="宋体" pitchFamily="2" charset="-122"/>
              </a:rPr>
              <a:t>Object</a:t>
            </a:r>
            <a:r>
              <a:rPr lang="en-US" altLang="zh-CN" sz="1800" smtClean="0">
                <a:ea typeface="宋体" pitchFamily="2" charset="-122"/>
              </a:rPr>
              <a:t>, </a:t>
            </a:r>
            <a:r>
              <a:rPr lang="en-US" altLang="zh-CN" sz="1800" b="1" smtClean="0">
                <a:ea typeface="宋体" pitchFamily="2" charset="-122"/>
              </a:rPr>
              <a:t>interface</a:t>
            </a:r>
            <a:r>
              <a:rPr lang="en-US" altLang="zh-CN" sz="1800" smtClean="0">
                <a:ea typeface="宋体" pitchFamily="2" charset="-122"/>
              </a:rPr>
              <a:t>, </a:t>
            </a:r>
            <a:r>
              <a:rPr lang="en-US" altLang="zh-CN" sz="1800" b="1" smtClean="0">
                <a:ea typeface="宋体" pitchFamily="2" charset="-122"/>
              </a:rPr>
              <a:t>raises</a:t>
            </a:r>
            <a:r>
              <a:rPr lang="en-US" altLang="zh-CN" sz="1800" smtClean="0">
                <a:ea typeface="宋体" pitchFamily="2" charset="-122"/>
              </a:rPr>
              <a:t>, etc.) to define your interfaces &amp; exceptions</a:t>
            </a:r>
            <a:endParaRPr lang="en-US" altLang="zh-CN" sz="1800" b="1" smtClean="0">
              <a:ea typeface="宋体" pitchFamily="2" charset="-122"/>
            </a:endParaRPr>
          </a:p>
          <a:p>
            <a:pPr marL="230188" indent="-230188" eaLnBrk="1" hangingPunct="1">
              <a:spcBef>
                <a:spcPct val="30000"/>
              </a:spcBef>
              <a:buFontTx/>
              <a:buAutoNum type="arabicPeriod"/>
            </a:pPr>
            <a:r>
              <a:rPr lang="en-US" altLang="zh-CN" sz="1800" b="1" smtClean="0">
                <a:ea typeface="宋体" pitchFamily="2" charset="-122"/>
              </a:rPr>
              <a:t>Define your component types using IDL 3.x features</a:t>
            </a:r>
            <a:r>
              <a:rPr lang="en-US" altLang="zh-CN" sz="1800" smtClean="0">
                <a:ea typeface="宋体" pitchFamily="2" charset="-122"/>
              </a:rPr>
              <a:t>, e.g., use the new CCM keywords (such as </a:t>
            </a:r>
            <a:r>
              <a:rPr lang="en-US" altLang="zh-CN" sz="1800" b="1" smtClean="0">
                <a:ea typeface="宋体" pitchFamily="2" charset="-122"/>
              </a:rPr>
              <a:t>component</a:t>
            </a:r>
            <a:r>
              <a:rPr lang="en-US" altLang="zh-CN" sz="1800" smtClean="0">
                <a:ea typeface="宋体" pitchFamily="2" charset="-122"/>
              </a:rPr>
              <a:t>, </a:t>
            </a:r>
            <a:r>
              <a:rPr lang="en-US" altLang="zh-CN" sz="1800" b="1" smtClean="0">
                <a:ea typeface="宋体" pitchFamily="2" charset="-122"/>
              </a:rPr>
              <a:t>provides</a:t>
            </a:r>
            <a:r>
              <a:rPr lang="en-US" altLang="zh-CN" sz="1800" smtClean="0">
                <a:ea typeface="宋体" pitchFamily="2" charset="-122"/>
              </a:rPr>
              <a:t>, </a:t>
            </a:r>
            <a:r>
              <a:rPr lang="en-US" altLang="zh-CN" sz="1800" b="1" smtClean="0">
                <a:ea typeface="宋体" pitchFamily="2" charset="-122"/>
              </a:rPr>
              <a:t>uses</a:t>
            </a:r>
            <a:r>
              <a:rPr lang="en-US" altLang="zh-CN" sz="1800" smtClean="0">
                <a:ea typeface="宋体" pitchFamily="2" charset="-122"/>
              </a:rPr>
              <a:t>, </a:t>
            </a:r>
            <a:r>
              <a:rPr lang="en-US" altLang="zh-CN" sz="1800" b="1" smtClean="0">
                <a:ea typeface="宋体" pitchFamily="2" charset="-122"/>
              </a:rPr>
              <a:t>publishes</a:t>
            </a:r>
            <a:r>
              <a:rPr lang="en-US" altLang="zh-CN" sz="1800" smtClean="0">
                <a:ea typeface="宋体" pitchFamily="2" charset="-122"/>
              </a:rPr>
              <a:t>, </a:t>
            </a:r>
            <a:r>
              <a:rPr lang="en-US" altLang="zh-CN" sz="1800" b="1" smtClean="0">
                <a:ea typeface="宋体" pitchFamily="2" charset="-122"/>
              </a:rPr>
              <a:t>emits</a:t>
            </a:r>
            <a:r>
              <a:rPr lang="en-US" altLang="zh-CN" sz="1800" smtClean="0">
                <a:ea typeface="宋体" pitchFamily="2" charset="-122"/>
              </a:rPr>
              <a:t>, &amp; </a:t>
            </a:r>
            <a:r>
              <a:rPr lang="en-US" altLang="zh-CN" sz="1800" b="1" smtClean="0">
                <a:ea typeface="宋体" pitchFamily="2" charset="-122"/>
              </a:rPr>
              <a:t>consumes</a:t>
            </a:r>
            <a:r>
              <a:rPr lang="en-US" altLang="zh-CN" sz="1800" smtClean="0">
                <a:ea typeface="宋体" pitchFamily="2" charset="-122"/>
              </a:rPr>
              <a:t>) to group the IDL 2.x types together to form components</a:t>
            </a:r>
            <a:endParaRPr lang="en-US" altLang="zh-CN" sz="1800" b="1" smtClean="0">
              <a:ea typeface="宋体" pitchFamily="2" charset="-122"/>
            </a:endParaRPr>
          </a:p>
          <a:p>
            <a:pPr marL="230188" indent="-230188" eaLnBrk="1" hangingPunct="1">
              <a:spcBef>
                <a:spcPct val="30000"/>
              </a:spcBef>
              <a:buFontTx/>
              <a:buAutoNum type="arabicPeriod"/>
            </a:pPr>
            <a:r>
              <a:rPr lang="en-US" altLang="zh-CN" sz="1800" b="1" smtClean="0">
                <a:ea typeface="宋体" pitchFamily="2" charset="-122"/>
              </a:rPr>
              <a:t>Use IDL 3.x features to manage the creation of the component types</a:t>
            </a:r>
            <a:r>
              <a:rPr lang="en-US" altLang="zh-CN" sz="1800" smtClean="0">
                <a:ea typeface="宋体" pitchFamily="2" charset="-122"/>
              </a:rPr>
              <a:t>, e.g., use the new CCM keyword </a:t>
            </a:r>
            <a:r>
              <a:rPr lang="en-US" altLang="zh-CN" sz="1800" b="1" smtClean="0">
                <a:ea typeface="宋体" pitchFamily="2" charset="-122"/>
              </a:rPr>
              <a:t>home</a:t>
            </a:r>
            <a:r>
              <a:rPr lang="en-US" altLang="zh-CN" sz="1800" smtClean="0">
                <a:ea typeface="宋体" pitchFamily="2" charset="-122"/>
              </a:rPr>
              <a:t> to define factories that create &amp; destroy component instances</a:t>
            </a:r>
            <a:endParaRPr lang="en-US" altLang="zh-CN" sz="1800" b="1" smtClean="0">
              <a:ea typeface="宋体" pitchFamily="2" charset="-122"/>
            </a:endParaRPr>
          </a:p>
          <a:p>
            <a:pPr marL="230188" indent="-230188" eaLnBrk="1" hangingPunct="1">
              <a:spcBef>
                <a:spcPct val="30000"/>
              </a:spcBef>
              <a:buFontTx/>
              <a:buAutoNum type="arabicPeriod"/>
            </a:pPr>
            <a:r>
              <a:rPr lang="en-US" altLang="zh-CN" sz="1800" b="1" smtClean="0">
                <a:ea typeface="宋体" pitchFamily="2" charset="-122"/>
              </a:rPr>
              <a:t>Implement your components</a:t>
            </a:r>
            <a:r>
              <a:rPr lang="en-US" altLang="zh-CN" sz="1800" smtClean="0">
                <a:ea typeface="宋体" pitchFamily="2" charset="-122"/>
              </a:rPr>
              <a:t>, e.g., using C++ or Java &amp; the Component Implementation Definition Language (CIDL), which generates component servants, executor interfaces, associated metadata, &amp; compositions</a:t>
            </a:r>
            <a:endParaRPr lang="en-US" altLang="zh-CN" sz="1800" b="1" smtClean="0">
              <a:ea typeface="宋体" pitchFamily="2" charset="-122"/>
            </a:endParaRPr>
          </a:p>
          <a:p>
            <a:pPr marL="230188" indent="-230188" eaLnBrk="1" hangingPunct="1">
              <a:spcBef>
                <a:spcPct val="30000"/>
              </a:spcBef>
              <a:buFontTx/>
              <a:buAutoNum type="arabicPeriod"/>
            </a:pPr>
            <a:r>
              <a:rPr lang="en-US" altLang="zh-CN" sz="1800" b="1" smtClean="0">
                <a:solidFill>
                  <a:srgbClr val="969696"/>
                </a:solidFill>
                <a:ea typeface="宋体" pitchFamily="2" charset="-122"/>
              </a:rPr>
              <a:t>Assemble your components</a:t>
            </a:r>
            <a:r>
              <a:rPr lang="en-US" altLang="zh-CN" sz="1800" smtClean="0">
                <a:solidFill>
                  <a:srgbClr val="969696"/>
                </a:solidFill>
                <a:ea typeface="宋体" pitchFamily="2" charset="-122"/>
              </a:rPr>
              <a:t>, e.g., group related components together &amp; characterize their metadata that describes the components present in the assembly</a:t>
            </a:r>
            <a:endParaRPr lang="en-US" altLang="zh-CN" sz="1800" b="1" smtClean="0">
              <a:solidFill>
                <a:srgbClr val="969696"/>
              </a:solidFill>
              <a:ea typeface="宋体" pitchFamily="2" charset="-122"/>
            </a:endParaRPr>
          </a:p>
          <a:p>
            <a:pPr marL="230188" indent="-230188" eaLnBrk="1" hangingPunct="1">
              <a:spcBef>
                <a:spcPct val="30000"/>
              </a:spcBef>
              <a:buFontTx/>
              <a:buAutoNum type="arabicPeriod"/>
            </a:pPr>
            <a:r>
              <a:rPr lang="en-US" altLang="zh-CN" sz="1800" b="1" smtClean="0">
                <a:solidFill>
                  <a:srgbClr val="969696"/>
                </a:solidFill>
                <a:ea typeface="宋体" pitchFamily="2" charset="-122"/>
              </a:rPr>
              <a:t>Deploy your components &amp; run your application</a:t>
            </a:r>
            <a:r>
              <a:rPr lang="en-US" altLang="zh-CN" sz="1800" smtClean="0">
                <a:solidFill>
                  <a:srgbClr val="969696"/>
                </a:solidFill>
                <a:ea typeface="宋体" pitchFamily="2" charset="-122"/>
              </a:rPr>
              <a:t>, e.g., move the component assembly packages to the appropriate nodes in the distributed system &amp; invoke operations on components to perform the application logic</a:t>
            </a:r>
          </a:p>
        </p:txBody>
      </p:sp>
      <p:sp>
        <p:nvSpPr>
          <p:cNvPr id="126979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Steps for Developing CCM Applications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Example 1: Hello World</a:t>
            </a:r>
          </a:p>
        </p:txBody>
      </p:sp>
      <p:sp>
        <p:nvSpPr>
          <p:cNvPr id="128003" name="Text Box 5"/>
          <p:cNvSpPr txBox="1">
            <a:spLocks noChangeArrowheads="1"/>
          </p:cNvSpPr>
          <p:nvPr/>
        </p:nvSpPr>
        <p:spPr bwMode="auto">
          <a:xfrm>
            <a:off x="169863" y="1095375"/>
            <a:ext cx="4356100" cy="36734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interface Hello {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void sayHello (in string name);</a:t>
            </a:r>
            <a:br>
              <a:rPr lang="en-US" altLang="zh-CN" sz="1600" b="1" i="0">
                <a:latin typeface="Courier New" pitchFamily="49" charset="0"/>
                <a:ea typeface="宋体" pitchFamily="2" charset="-122"/>
              </a:rPr>
            </a:b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interface Goodbye {</a:t>
            </a:r>
          </a:p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void sayGoodbye (in string name);</a:t>
            </a:r>
          </a:p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component </a:t>
            </a:r>
            <a:r>
              <a:rPr lang="en-US" altLang="zh-CN" sz="1600" b="1" i="0">
                <a:solidFill>
                  <a:srgbClr val="FF3300"/>
                </a:solidFill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supports Hello {</a:t>
            </a:r>
          </a:p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provides Goodbye Farewell;</a:t>
            </a:r>
          </a:p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>
              <a:spcBef>
                <a:spcPct val="2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home </a:t>
            </a:r>
            <a:r>
              <a:rPr lang="en-US" altLang="zh-CN" sz="1600" b="1" i="0">
                <a:solidFill>
                  <a:srgbClr val="FF3300"/>
                </a:solidFill>
                <a:latin typeface="Courier New" pitchFamily="49" charset="0"/>
                <a:ea typeface="宋体" pitchFamily="2" charset="-122"/>
              </a:rPr>
              <a:t>HelloHome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manages </a:t>
            </a:r>
            <a:r>
              <a:rPr lang="en-US" altLang="zh-CN" sz="1600" b="1" i="0">
                <a:solidFill>
                  <a:srgbClr val="FF3300"/>
                </a:solidFill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{};</a:t>
            </a:r>
          </a:p>
        </p:txBody>
      </p:sp>
      <p:sp>
        <p:nvSpPr>
          <p:cNvPr id="128004" name="Text Box 6"/>
          <p:cNvSpPr txBox="1">
            <a:spLocks noChangeArrowheads="1"/>
          </p:cNvSpPr>
          <p:nvPr/>
        </p:nvSpPr>
        <p:spPr bwMode="auto">
          <a:xfrm>
            <a:off x="1295400" y="4967288"/>
            <a:ext cx="6654800" cy="70788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69863" indent="-169863">
              <a:spcBef>
                <a:spcPct val="30000"/>
              </a:spcBef>
              <a:buFontTx/>
              <a:buChar char="•"/>
            </a:pPr>
            <a:r>
              <a:rPr lang="en-US" altLang="zh-CN" sz="2000" i="0" dirty="0">
                <a:latin typeface="Arial Unicode MS" pitchFamily="34" charset="-128"/>
                <a:ea typeface="宋体" pitchFamily="2" charset="-122"/>
              </a:rPr>
              <a:t>IDL 3 &amp; CIDL definitions placed in </a:t>
            </a:r>
            <a:r>
              <a:rPr lang="en-US" altLang="zh-CN" sz="2000" b="1" i="0" dirty="0">
                <a:latin typeface="Courier New" pitchFamily="49" charset="0"/>
                <a:ea typeface="宋体" pitchFamily="2" charset="-122"/>
              </a:rPr>
              <a:t>hello.idl</a:t>
            </a:r>
            <a:r>
              <a:rPr lang="en-US" altLang="zh-CN" sz="2000" i="0" dirty="0">
                <a:latin typeface="Arial Unicode MS" pitchFamily="34" charset="-128"/>
                <a:ea typeface="宋体" pitchFamily="2" charset="-122"/>
              </a:rPr>
              <a:t> &amp; </a:t>
            </a:r>
            <a:r>
              <a:rPr lang="en-US" altLang="zh-CN" sz="2000" b="1" i="0" dirty="0">
                <a:latin typeface="Courier New" pitchFamily="49" charset="0"/>
                <a:ea typeface="宋体" pitchFamily="2" charset="-122"/>
              </a:rPr>
              <a:t>hello.cdl</a:t>
            </a:r>
            <a:r>
              <a:rPr lang="en-US" altLang="zh-CN" sz="2000" i="0" dirty="0">
                <a:latin typeface="Arial Unicode MS" pitchFamily="34" charset="-128"/>
                <a:ea typeface="宋体" pitchFamily="2" charset="-122"/>
              </a:rPr>
              <a:t>, </a:t>
            </a:r>
            <a:r>
              <a:rPr lang="en-US" altLang="zh-CN" sz="2000" i="0" dirty="0" smtClean="0">
                <a:latin typeface="Arial Unicode MS" pitchFamily="34" charset="-128"/>
                <a:ea typeface="宋体" pitchFamily="2" charset="-122"/>
              </a:rPr>
              <a:t>respectively</a:t>
            </a:r>
            <a:endParaRPr lang="en-US" altLang="zh-CN" sz="2000" i="0" dirty="0">
              <a:latin typeface="Arial Unicode MS" pitchFamily="34" charset="-128"/>
              <a:ea typeface="宋体" pitchFamily="2" charset="-122"/>
            </a:endParaRPr>
          </a:p>
        </p:txBody>
      </p:sp>
      <p:sp>
        <p:nvSpPr>
          <p:cNvPr id="128005" name="Text Box 7"/>
          <p:cNvSpPr txBox="1">
            <a:spLocks noChangeArrowheads="1"/>
          </p:cNvSpPr>
          <p:nvPr/>
        </p:nvSpPr>
        <p:spPr bwMode="auto">
          <a:xfrm>
            <a:off x="4864100" y="1239838"/>
            <a:ext cx="4027488" cy="302895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// hello.cdl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#include “hello.idl”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composition session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         Hello_Example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home executor HelloHome_Exec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{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implements HelloHome;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  manages HelloWorld_Exec;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6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621088" y="1495425"/>
            <a:ext cx="3552825" cy="3081338"/>
            <a:chOff x="2281" y="942"/>
            <a:chExt cx="2238" cy="1941"/>
          </a:xfrm>
        </p:grpSpPr>
        <p:sp>
          <p:nvSpPr>
            <p:cNvPr id="82971" name="Rectangle 3"/>
            <p:cNvSpPr>
              <a:spLocks noChangeArrowheads="1"/>
            </p:cNvSpPr>
            <p:nvPr/>
          </p:nvSpPr>
          <p:spPr bwMode="auto">
            <a:xfrm>
              <a:off x="2930" y="958"/>
              <a:ext cx="435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Application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72" name="Rectangle 4"/>
            <p:cNvSpPr>
              <a:spLocks noChangeArrowheads="1"/>
            </p:cNvSpPr>
            <p:nvPr/>
          </p:nvSpPr>
          <p:spPr bwMode="auto">
            <a:xfrm>
              <a:off x="2866" y="1095"/>
              <a:ext cx="581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Development &amp;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73" name="Rectangle 5"/>
            <p:cNvSpPr>
              <a:spLocks noChangeArrowheads="1"/>
            </p:cNvSpPr>
            <p:nvPr/>
          </p:nvSpPr>
          <p:spPr bwMode="auto">
            <a:xfrm>
              <a:off x="2921" y="1227"/>
              <a:ext cx="457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Deployment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74" name="Line 6"/>
            <p:cNvSpPr>
              <a:spLocks noChangeShapeType="1"/>
            </p:cNvSpPr>
            <p:nvPr/>
          </p:nvSpPr>
          <p:spPr bwMode="auto">
            <a:xfrm>
              <a:off x="2281" y="942"/>
              <a:ext cx="1" cy="1941"/>
            </a:xfrm>
            <a:prstGeom prst="line">
              <a:avLst/>
            </a:prstGeom>
            <a:noFill/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75" name="Freeform 7"/>
            <p:cNvSpPr>
              <a:spLocks/>
            </p:cNvSpPr>
            <p:nvPr/>
          </p:nvSpPr>
          <p:spPr bwMode="auto">
            <a:xfrm>
              <a:off x="2477" y="1448"/>
              <a:ext cx="633" cy="359"/>
            </a:xfrm>
            <a:custGeom>
              <a:avLst/>
              <a:gdLst>
                <a:gd name="T0" fmla="*/ 0 w 633"/>
                <a:gd name="T1" fmla="*/ 359 h 359"/>
                <a:gd name="T2" fmla="*/ 633 w 633"/>
                <a:gd name="T3" fmla="*/ 359 h 359"/>
                <a:gd name="T4" fmla="*/ 633 w 633"/>
                <a:gd name="T5" fmla="*/ 0 h 359"/>
                <a:gd name="T6" fmla="*/ 0 w 633"/>
                <a:gd name="T7" fmla="*/ 144 h 359"/>
                <a:gd name="T8" fmla="*/ 0 w 633"/>
                <a:gd name="T9" fmla="*/ 359 h 3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3"/>
                <a:gd name="T16" fmla="*/ 0 h 359"/>
                <a:gd name="T17" fmla="*/ 633 w 633"/>
                <a:gd name="T18" fmla="*/ 359 h 3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3" h="359">
                  <a:moveTo>
                    <a:pt x="0" y="359"/>
                  </a:moveTo>
                  <a:lnTo>
                    <a:pt x="633" y="359"/>
                  </a:lnTo>
                  <a:lnTo>
                    <a:pt x="633" y="0"/>
                  </a:lnTo>
                  <a:lnTo>
                    <a:pt x="0" y="144"/>
                  </a:lnTo>
                  <a:lnTo>
                    <a:pt x="0" y="35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76" name="Freeform 8"/>
            <p:cNvSpPr>
              <a:spLocks/>
            </p:cNvSpPr>
            <p:nvPr/>
          </p:nvSpPr>
          <p:spPr bwMode="auto">
            <a:xfrm>
              <a:off x="2477" y="1448"/>
              <a:ext cx="654" cy="359"/>
            </a:xfrm>
            <a:custGeom>
              <a:avLst/>
              <a:gdLst>
                <a:gd name="T0" fmla="*/ 0 w 633"/>
                <a:gd name="T1" fmla="*/ 359 h 359"/>
                <a:gd name="T2" fmla="*/ 1297 w 633"/>
                <a:gd name="T3" fmla="*/ 359 h 359"/>
                <a:gd name="T4" fmla="*/ 1297 w 633"/>
                <a:gd name="T5" fmla="*/ 0 h 359"/>
                <a:gd name="T6" fmla="*/ 0 w 633"/>
                <a:gd name="T7" fmla="*/ 144 h 359"/>
                <a:gd name="T8" fmla="*/ 0 w 633"/>
                <a:gd name="T9" fmla="*/ 359 h 3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3"/>
                <a:gd name="T16" fmla="*/ 0 h 359"/>
                <a:gd name="T17" fmla="*/ 633 w 633"/>
                <a:gd name="T18" fmla="*/ 359 h 3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3" h="359">
                  <a:moveTo>
                    <a:pt x="0" y="359"/>
                  </a:moveTo>
                  <a:lnTo>
                    <a:pt x="633" y="359"/>
                  </a:lnTo>
                  <a:lnTo>
                    <a:pt x="633" y="0"/>
                  </a:lnTo>
                  <a:lnTo>
                    <a:pt x="0" y="144"/>
                  </a:lnTo>
                  <a:lnTo>
                    <a:pt x="0" y="359"/>
                  </a:lnTo>
                  <a:close/>
                </a:path>
              </a:pathLst>
            </a:custGeom>
            <a:solidFill>
              <a:srgbClr val="D9FFFF"/>
            </a:solidFill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77" name="Rectangle 9"/>
            <p:cNvSpPr>
              <a:spLocks noChangeArrowheads="1"/>
            </p:cNvSpPr>
            <p:nvPr/>
          </p:nvSpPr>
          <p:spPr bwMode="auto">
            <a:xfrm>
              <a:off x="2688" y="1560"/>
              <a:ext cx="248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Object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78" name="Rectangle 10"/>
            <p:cNvSpPr>
              <a:spLocks noChangeArrowheads="1"/>
            </p:cNvSpPr>
            <p:nvPr/>
          </p:nvSpPr>
          <p:spPr bwMode="auto">
            <a:xfrm>
              <a:off x="2490" y="1679"/>
              <a:ext cx="63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Implementations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79" name="Rectangle 11"/>
            <p:cNvSpPr>
              <a:spLocks noChangeArrowheads="1"/>
            </p:cNvSpPr>
            <p:nvPr/>
          </p:nvSpPr>
          <p:spPr bwMode="auto">
            <a:xfrm>
              <a:off x="3261" y="1896"/>
              <a:ext cx="542" cy="43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80" name="Freeform 12"/>
            <p:cNvSpPr>
              <a:spLocks noEditPoints="1"/>
            </p:cNvSpPr>
            <p:nvPr/>
          </p:nvSpPr>
          <p:spPr bwMode="auto">
            <a:xfrm>
              <a:off x="3261" y="1896"/>
              <a:ext cx="542" cy="431"/>
            </a:xfrm>
            <a:custGeom>
              <a:avLst/>
              <a:gdLst>
                <a:gd name="T0" fmla="*/ 0 w 542"/>
                <a:gd name="T1" fmla="*/ 431 h 431"/>
                <a:gd name="T2" fmla="*/ 542 w 542"/>
                <a:gd name="T3" fmla="*/ 431 h 431"/>
                <a:gd name="T4" fmla="*/ 542 w 542"/>
                <a:gd name="T5" fmla="*/ 0 h 431"/>
                <a:gd name="T6" fmla="*/ 0 w 542"/>
                <a:gd name="T7" fmla="*/ 0 h 431"/>
                <a:gd name="T8" fmla="*/ 0 w 542"/>
                <a:gd name="T9" fmla="*/ 431 h 431"/>
                <a:gd name="T10" fmla="*/ 60 w 542"/>
                <a:gd name="T11" fmla="*/ 431 h 431"/>
                <a:gd name="T12" fmla="*/ 60 w 542"/>
                <a:gd name="T13" fmla="*/ 0 h 431"/>
                <a:gd name="T14" fmla="*/ 482 w 542"/>
                <a:gd name="T15" fmla="*/ 431 h 431"/>
                <a:gd name="T16" fmla="*/ 482 w 542"/>
                <a:gd name="T17" fmla="*/ 0 h 4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42"/>
                <a:gd name="T28" fmla="*/ 0 h 431"/>
                <a:gd name="T29" fmla="*/ 542 w 542"/>
                <a:gd name="T30" fmla="*/ 431 h 4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42" h="431">
                  <a:moveTo>
                    <a:pt x="0" y="431"/>
                  </a:moveTo>
                  <a:lnTo>
                    <a:pt x="542" y="431"/>
                  </a:lnTo>
                  <a:lnTo>
                    <a:pt x="542" y="0"/>
                  </a:lnTo>
                  <a:lnTo>
                    <a:pt x="0" y="0"/>
                  </a:lnTo>
                  <a:lnTo>
                    <a:pt x="0" y="431"/>
                  </a:lnTo>
                  <a:moveTo>
                    <a:pt x="60" y="431"/>
                  </a:moveTo>
                  <a:lnTo>
                    <a:pt x="60" y="0"/>
                  </a:lnTo>
                  <a:moveTo>
                    <a:pt x="482" y="431"/>
                  </a:moveTo>
                  <a:lnTo>
                    <a:pt x="482" y="0"/>
                  </a:lnTo>
                </a:path>
              </a:pathLst>
            </a:custGeom>
            <a:solidFill>
              <a:srgbClr val="FFCCCC"/>
            </a:solidFill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81" name="Rectangle 13"/>
            <p:cNvSpPr>
              <a:spLocks noChangeArrowheads="1"/>
            </p:cNvSpPr>
            <p:nvPr/>
          </p:nvSpPr>
          <p:spPr bwMode="auto">
            <a:xfrm>
              <a:off x="3341" y="2001"/>
              <a:ext cx="377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Language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82" name="Rectangle 14"/>
            <p:cNvSpPr>
              <a:spLocks noChangeArrowheads="1"/>
            </p:cNvSpPr>
            <p:nvPr/>
          </p:nvSpPr>
          <p:spPr bwMode="auto">
            <a:xfrm>
              <a:off x="3426" y="2115"/>
              <a:ext cx="213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Tools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83" name="Freeform 15"/>
            <p:cNvSpPr>
              <a:spLocks/>
            </p:cNvSpPr>
            <p:nvPr/>
          </p:nvSpPr>
          <p:spPr bwMode="auto">
            <a:xfrm>
              <a:off x="2794" y="1807"/>
              <a:ext cx="435" cy="305"/>
            </a:xfrm>
            <a:custGeom>
              <a:avLst/>
              <a:gdLst>
                <a:gd name="T0" fmla="*/ 0 w 435"/>
                <a:gd name="T1" fmla="*/ 0 h 305"/>
                <a:gd name="T2" fmla="*/ 0 w 435"/>
                <a:gd name="T3" fmla="*/ 305 h 305"/>
                <a:gd name="T4" fmla="*/ 435 w 435"/>
                <a:gd name="T5" fmla="*/ 305 h 305"/>
                <a:gd name="T6" fmla="*/ 0 60000 65536"/>
                <a:gd name="T7" fmla="*/ 0 60000 65536"/>
                <a:gd name="T8" fmla="*/ 0 60000 65536"/>
                <a:gd name="T9" fmla="*/ 0 w 435"/>
                <a:gd name="T10" fmla="*/ 0 h 305"/>
                <a:gd name="T11" fmla="*/ 435 w 435"/>
                <a:gd name="T12" fmla="*/ 305 h 30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5" h="305">
                  <a:moveTo>
                    <a:pt x="0" y="0"/>
                  </a:moveTo>
                  <a:lnTo>
                    <a:pt x="0" y="305"/>
                  </a:lnTo>
                  <a:lnTo>
                    <a:pt x="435" y="305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84" name="Freeform 16"/>
            <p:cNvSpPr>
              <a:spLocks/>
            </p:cNvSpPr>
            <p:nvPr/>
          </p:nvSpPr>
          <p:spPr bwMode="auto">
            <a:xfrm>
              <a:off x="3224" y="2090"/>
              <a:ext cx="37" cy="44"/>
            </a:xfrm>
            <a:custGeom>
              <a:avLst/>
              <a:gdLst>
                <a:gd name="T0" fmla="*/ 0 w 37"/>
                <a:gd name="T1" fmla="*/ 0 h 44"/>
                <a:gd name="T2" fmla="*/ 37 w 37"/>
                <a:gd name="T3" fmla="*/ 22 h 44"/>
                <a:gd name="T4" fmla="*/ 0 w 37"/>
                <a:gd name="T5" fmla="*/ 44 h 44"/>
                <a:gd name="T6" fmla="*/ 0 w 37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"/>
                <a:gd name="T13" fmla="*/ 0 h 44"/>
                <a:gd name="T14" fmla="*/ 37 w 37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" h="44">
                  <a:moveTo>
                    <a:pt x="0" y="0"/>
                  </a:moveTo>
                  <a:lnTo>
                    <a:pt x="37" y="22"/>
                  </a:lnTo>
                  <a:lnTo>
                    <a:pt x="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85" name="Freeform 17"/>
            <p:cNvSpPr>
              <a:spLocks/>
            </p:cNvSpPr>
            <p:nvPr/>
          </p:nvSpPr>
          <p:spPr bwMode="auto">
            <a:xfrm>
              <a:off x="2553" y="2112"/>
              <a:ext cx="676" cy="197"/>
            </a:xfrm>
            <a:custGeom>
              <a:avLst/>
              <a:gdLst>
                <a:gd name="T0" fmla="*/ 0 w 676"/>
                <a:gd name="T1" fmla="*/ 197 h 197"/>
                <a:gd name="T2" fmla="*/ 241 w 676"/>
                <a:gd name="T3" fmla="*/ 197 h 197"/>
                <a:gd name="T4" fmla="*/ 241 w 676"/>
                <a:gd name="T5" fmla="*/ 0 h 197"/>
                <a:gd name="T6" fmla="*/ 676 w 676"/>
                <a:gd name="T7" fmla="*/ 0 h 19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6"/>
                <a:gd name="T13" fmla="*/ 0 h 197"/>
                <a:gd name="T14" fmla="*/ 676 w 676"/>
                <a:gd name="T15" fmla="*/ 197 h 19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6" h="197">
                  <a:moveTo>
                    <a:pt x="0" y="197"/>
                  </a:moveTo>
                  <a:lnTo>
                    <a:pt x="241" y="197"/>
                  </a:lnTo>
                  <a:lnTo>
                    <a:pt x="241" y="0"/>
                  </a:lnTo>
                  <a:lnTo>
                    <a:pt x="676" y="0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86" name="Freeform 18"/>
            <p:cNvSpPr>
              <a:spLocks/>
            </p:cNvSpPr>
            <p:nvPr/>
          </p:nvSpPr>
          <p:spPr bwMode="auto">
            <a:xfrm>
              <a:off x="3224" y="2090"/>
              <a:ext cx="37" cy="44"/>
            </a:xfrm>
            <a:custGeom>
              <a:avLst/>
              <a:gdLst>
                <a:gd name="T0" fmla="*/ 0 w 37"/>
                <a:gd name="T1" fmla="*/ 0 h 44"/>
                <a:gd name="T2" fmla="*/ 37 w 37"/>
                <a:gd name="T3" fmla="*/ 22 h 44"/>
                <a:gd name="T4" fmla="*/ 0 w 37"/>
                <a:gd name="T5" fmla="*/ 44 h 44"/>
                <a:gd name="T6" fmla="*/ 0 w 37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"/>
                <a:gd name="T13" fmla="*/ 0 h 44"/>
                <a:gd name="T14" fmla="*/ 37 w 37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" h="44">
                  <a:moveTo>
                    <a:pt x="0" y="0"/>
                  </a:moveTo>
                  <a:lnTo>
                    <a:pt x="37" y="22"/>
                  </a:lnTo>
                  <a:lnTo>
                    <a:pt x="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87" name="Freeform 19"/>
            <p:cNvSpPr>
              <a:spLocks/>
            </p:cNvSpPr>
            <p:nvPr/>
          </p:nvSpPr>
          <p:spPr bwMode="auto">
            <a:xfrm>
              <a:off x="3276" y="2417"/>
              <a:ext cx="557" cy="429"/>
            </a:xfrm>
            <a:custGeom>
              <a:avLst/>
              <a:gdLst>
                <a:gd name="T0" fmla="*/ 0 w 1777"/>
                <a:gd name="T1" fmla="*/ 0 h 1153"/>
                <a:gd name="T2" fmla="*/ 0 w 1777"/>
                <a:gd name="T3" fmla="*/ 0 h 1153"/>
                <a:gd name="T4" fmla="*/ 0 w 1777"/>
                <a:gd name="T5" fmla="*/ 0 h 1153"/>
                <a:gd name="T6" fmla="*/ 0 w 1777"/>
                <a:gd name="T7" fmla="*/ 0 h 1153"/>
                <a:gd name="T8" fmla="*/ 0 w 1777"/>
                <a:gd name="T9" fmla="*/ 0 h 1153"/>
                <a:gd name="T10" fmla="*/ 0 w 1777"/>
                <a:gd name="T11" fmla="*/ 0 h 11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77"/>
                <a:gd name="T19" fmla="*/ 0 h 1153"/>
                <a:gd name="T20" fmla="*/ 1777 w 1777"/>
                <a:gd name="T21" fmla="*/ 1153 h 11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77" h="1153">
                  <a:moveTo>
                    <a:pt x="192" y="0"/>
                  </a:moveTo>
                  <a:lnTo>
                    <a:pt x="1585" y="0"/>
                  </a:lnTo>
                  <a:cubicBezTo>
                    <a:pt x="1777" y="360"/>
                    <a:pt x="1777" y="793"/>
                    <a:pt x="1585" y="1153"/>
                  </a:cubicBezTo>
                  <a:lnTo>
                    <a:pt x="192" y="1153"/>
                  </a:lnTo>
                  <a:cubicBezTo>
                    <a:pt x="0" y="793"/>
                    <a:pt x="0" y="360"/>
                    <a:pt x="192" y="0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88" name="Freeform 20"/>
            <p:cNvSpPr>
              <a:spLocks noEditPoints="1"/>
            </p:cNvSpPr>
            <p:nvPr/>
          </p:nvSpPr>
          <p:spPr bwMode="auto">
            <a:xfrm>
              <a:off x="3276" y="2417"/>
              <a:ext cx="557" cy="429"/>
            </a:xfrm>
            <a:custGeom>
              <a:avLst/>
              <a:gdLst>
                <a:gd name="T0" fmla="*/ 0 w 1777"/>
                <a:gd name="T1" fmla="*/ 0 h 1153"/>
                <a:gd name="T2" fmla="*/ 0 w 1777"/>
                <a:gd name="T3" fmla="*/ 0 h 1153"/>
                <a:gd name="T4" fmla="*/ 0 w 1777"/>
                <a:gd name="T5" fmla="*/ 0 h 1153"/>
                <a:gd name="T6" fmla="*/ 0 w 1777"/>
                <a:gd name="T7" fmla="*/ 0 h 1153"/>
                <a:gd name="T8" fmla="*/ 0 w 1777"/>
                <a:gd name="T9" fmla="*/ 0 h 1153"/>
                <a:gd name="T10" fmla="*/ 0 w 1777"/>
                <a:gd name="T11" fmla="*/ 0 h 1153"/>
                <a:gd name="T12" fmla="*/ 0 w 1777"/>
                <a:gd name="T13" fmla="*/ 0 h 1153"/>
                <a:gd name="T14" fmla="*/ 0 w 1777"/>
                <a:gd name="T15" fmla="*/ 0 h 11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77"/>
                <a:gd name="T25" fmla="*/ 0 h 1153"/>
                <a:gd name="T26" fmla="*/ 1777 w 1777"/>
                <a:gd name="T27" fmla="*/ 1153 h 11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77" h="1153">
                  <a:moveTo>
                    <a:pt x="192" y="0"/>
                  </a:moveTo>
                  <a:lnTo>
                    <a:pt x="1585" y="0"/>
                  </a:lnTo>
                  <a:cubicBezTo>
                    <a:pt x="1777" y="360"/>
                    <a:pt x="1777" y="793"/>
                    <a:pt x="1585" y="1153"/>
                  </a:cubicBezTo>
                  <a:lnTo>
                    <a:pt x="192" y="1153"/>
                  </a:lnTo>
                  <a:cubicBezTo>
                    <a:pt x="0" y="793"/>
                    <a:pt x="0" y="360"/>
                    <a:pt x="192" y="0"/>
                  </a:cubicBezTo>
                  <a:moveTo>
                    <a:pt x="1585" y="0"/>
                  </a:moveTo>
                  <a:cubicBezTo>
                    <a:pt x="1393" y="360"/>
                    <a:pt x="1393" y="793"/>
                    <a:pt x="1585" y="1153"/>
                  </a:cubicBezTo>
                </a:path>
              </a:pathLst>
            </a:custGeom>
            <a:solidFill>
              <a:srgbClr val="EAEAEA"/>
            </a:solidFill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89" name="Rectangle 21"/>
            <p:cNvSpPr>
              <a:spLocks noChangeArrowheads="1"/>
            </p:cNvSpPr>
            <p:nvPr/>
          </p:nvSpPr>
          <p:spPr bwMode="auto">
            <a:xfrm>
              <a:off x="3344" y="2574"/>
              <a:ext cx="336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Libraries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90" name="Line 22"/>
            <p:cNvSpPr>
              <a:spLocks noChangeShapeType="1"/>
            </p:cNvSpPr>
            <p:nvPr/>
          </p:nvSpPr>
          <p:spPr bwMode="auto">
            <a:xfrm>
              <a:off x="3532" y="2327"/>
              <a:ext cx="1" cy="5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91" name="Freeform 23"/>
            <p:cNvSpPr>
              <a:spLocks/>
            </p:cNvSpPr>
            <p:nvPr/>
          </p:nvSpPr>
          <p:spPr bwMode="auto">
            <a:xfrm>
              <a:off x="3513" y="2373"/>
              <a:ext cx="37" cy="44"/>
            </a:xfrm>
            <a:custGeom>
              <a:avLst/>
              <a:gdLst>
                <a:gd name="T0" fmla="*/ 37 w 37"/>
                <a:gd name="T1" fmla="*/ 0 h 44"/>
                <a:gd name="T2" fmla="*/ 19 w 37"/>
                <a:gd name="T3" fmla="*/ 44 h 44"/>
                <a:gd name="T4" fmla="*/ 0 w 37"/>
                <a:gd name="T5" fmla="*/ 0 h 44"/>
                <a:gd name="T6" fmla="*/ 37 w 37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"/>
                <a:gd name="T13" fmla="*/ 0 h 44"/>
                <a:gd name="T14" fmla="*/ 37 w 37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" h="44">
                  <a:moveTo>
                    <a:pt x="37" y="0"/>
                  </a:moveTo>
                  <a:lnTo>
                    <a:pt x="19" y="44"/>
                  </a:lnTo>
                  <a:lnTo>
                    <a:pt x="0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92" name="Freeform 24"/>
            <p:cNvSpPr>
              <a:spLocks/>
            </p:cNvSpPr>
            <p:nvPr/>
          </p:nvSpPr>
          <p:spPr bwMode="auto">
            <a:xfrm>
              <a:off x="3140" y="2237"/>
              <a:ext cx="151" cy="394"/>
            </a:xfrm>
            <a:custGeom>
              <a:avLst/>
              <a:gdLst>
                <a:gd name="T0" fmla="*/ 151 w 151"/>
                <a:gd name="T1" fmla="*/ 394 h 394"/>
                <a:gd name="T2" fmla="*/ 0 w 151"/>
                <a:gd name="T3" fmla="*/ 394 h 394"/>
                <a:gd name="T4" fmla="*/ 0 w 151"/>
                <a:gd name="T5" fmla="*/ 0 h 394"/>
                <a:gd name="T6" fmla="*/ 89 w 151"/>
                <a:gd name="T7" fmla="*/ 0 h 39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1"/>
                <a:gd name="T13" fmla="*/ 0 h 394"/>
                <a:gd name="T14" fmla="*/ 151 w 151"/>
                <a:gd name="T15" fmla="*/ 394 h 39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1" h="394">
                  <a:moveTo>
                    <a:pt x="151" y="394"/>
                  </a:moveTo>
                  <a:lnTo>
                    <a:pt x="0" y="394"/>
                  </a:lnTo>
                  <a:lnTo>
                    <a:pt x="0" y="0"/>
                  </a:lnTo>
                  <a:lnTo>
                    <a:pt x="89" y="0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93" name="Freeform 25"/>
            <p:cNvSpPr>
              <a:spLocks/>
            </p:cNvSpPr>
            <p:nvPr/>
          </p:nvSpPr>
          <p:spPr bwMode="auto">
            <a:xfrm>
              <a:off x="3224" y="2215"/>
              <a:ext cx="37" cy="44"/>
            </a:xfrm>
            <a:custGeom>
              <a:avLst/>
              <a:gdLst>
                <a:gd name="T0" fmla="*/ 0 w 37"/>
                <a:gd name="T1" fmla="*/ 0 h 44"/>
                <a:gd name="T2" fmla="*/ 37 w 37"/>
                <a:gd name="T3" fmla="*/ 22 h 44"/>
                <a:gd name="T4" fmla="*/ 0 w 37"/>
                <a:gd name="T5" fmla="*/ 44 h 44"/>
                <a:gd name="T6" fmla="*/ 0 w 37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"/>
                <a:gd name="T13" fmla="*/ 0 h 44"/>
                <a:gd name="T14" fmla="*/ 37 w 37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" h="44">
                  <a:moveTo>
                    <a:pt x="0" y="0"/>
                  </a:moveTo>
                  <a:lnTo>
                    <a:pt x="37" y="22"/>
                  </a:lnTo>
                  <a:lnTo>
                    <a:pt x="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94" name="Line 26"/>
            <p:cNvSpPr>
              <a:spLocks noChangeShapeType="1"/>
            </p:cNvSpPr>
            <p:nvPr/>
          </p:nvSpPr>
          <p:spPr bwMode="auto">
            <a:xfrm>
              <a:off x="3803" y="2112"/>
              <a:ext cx="66" cy="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95" name="Freeform 27"/>
            <p:cNvSpPr>
              <a:spLocks/>
            </p:cNvSpPr>
            <p:nvPr/>
          </p:nvSpPr>
          <p:spPr bwMode="auto">
            <a:xfrm>
              <a:off x="3864" y="2090"/>
              <a:ext cx="37" cy="44"/>
            </a:xfrm>
            <a:custGeom>
              <a:avLst/>
              <a:gdLst>
                <a:gd name="T0" fmla="*/ 0 w 37"/>
                <a:gd name="T1" fmla="*/ 0 h 44"/>
                <a:gd name="T2" fmla="*/ 37 w 37"/>
                <a:gd name="T3" fmla="*/ 22 h 44"/>
                <a:gd name="T4" fmla="*/ 0 w 37"/>
                <a:gd name="T5" fmla="*/ 44 h 44"/>
                <a:gd name="T6" fmla="*/ 0 w 37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"/>
                <a:gd name="T13" fmla="*/ 0 h 44"/>
                <a:gd name="T14" fmla="*/ 37 w 37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" h="44">
                  <a:moveTo>
                    <a:pt x="0" y="0"/>
                  </a:moveTo>
                  <a:lnTo>
                    <a:pt x="37" y="22"/>
                  </a:lnTo>
                  <a:lnTo>
                    <a:pt x="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96" name="Freeform 28"/>
            <p:cNvSpPr>
              <a:spLocks/>
            </p:cNvSpPr>
            <p:nvPr/>
          </p:nvSpPr>
          <p:spPr bwMode="auto">
            <a:xfrm>
              <a:off x="3216" y="1448"/>
              <a:ext cx="632" cy="359"/>
            </a:xfrm>
            <a:custGeom>
              <a:avLst/>
              <a:gdLst>
                <a:gd name="T0" fmla="*/ 0 w 632"/>
                <a:gd name="T1" fmla="*/ 359 h 359"/>
                <a:gd name="T2" fmla="*/ 632 w 632"/>
                <a:gd name="T3" fmla="*/ 359 h 359"/>
                <a:gd name="T4" fmla="*/ 632 w 632"/>
                <a:gd name="T5" fmla="*/ 0 h 359"/>
                <a:gd name="T6" fmla="*/ 0 w 632"/>
                <a:gd name="T7" fmla="*/ 144 h 359"/>
                <a:gd name="T8" fmla="*/ 0 w 632"/>
                <a:gd name="T9" fmla="*/ 359 h 3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2"/>
                <a:gd name="T16" fmla="*/ 0 h 359"/>
                <a:gd name="T17" fmla="*/ 632 w 632"/>
                <a:gd name="T18" fmla="*/ 359 h 3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2" h="359">
                  <a:moveTo>
                    <a:pt x="0" y="359"/>
                  </a:moveTo>
                  <a:lnTo>
                    <a:pt x="632" y="359"/>
                  </a:lnTo>
                  <a:lnTo>
                    <a:pt x="632" y="0"/>
                  </a:lnTo>
                  <a:lnTo>
                    <a:pt x="0" y="144"/>
                  </a:lnTo>
                  <a:lnTo>
                    <a:pt x="0" y="35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97" name="Freeform 29"/>
            <p:cNvSpPr>
              <a:spLocks/>
            </p:cNvSpPr>
            <p:nvPr/>
          </p:nvSpPr>
          <p:spPr bwMode="auto">
            <a:xfrm>
              <a:off x="3216" y="1448"/>
              <a:ext cx="675" cy="359"/>
            </a:xfrm>
            <a:custGeom>
              <a:avLst/>
              <a:gdLst>
                <a:gd name="T0" fmla="*/ 0 w 632"/>
                <a:gd name="T1" fmla="*/ 359 h 359"/>
                <a:gd name="T2" fmla="*/ 2689 w 632"/>
                <a:gd name="T3" fmla="*/ 359 h 359"/>
                <a:gd name="T4" fmla="*/ 2689 w 632"/>
                <a:gd name="T5" fmla="*/ 0 h 359"/>
                <a:gd name="T6" fmla="*/ 0 w 632"/>
                <a:gd name="T7" fmla="*/ 144 h 359"/>
                <a:gd name="T8" fmla="*/ 0 w 632"/>
                <a:gd name="T9" fmla="*/ 359 h 3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2"/>
                <a:gd name="T16" fmla="*/ 0 h 359"/>
                <a:gd name="T17" fmla="*/ 632 w 632"/>
                <a:gd name="T18" fmla="*/ 359 h 3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2" h="359">
                  <a:moveTo>
                    <a:pt x="0" y="359"/>
                  </a:moveTo>
                  <a:lnTo>
                    <a:pt x="632" y="359"/>
                  </a:lnTo>
                  <a:lnTo>
                    <a:pt x="632" y="0"/>
                  </a:lnTo>
                  <a:lnTo>
                    <a:pt x="0" y="144"/>
                  </a:lnTo>
                  <a:lnTo>
                    <a:pt x="0" y="359"/>
                  </a:lnTo>
                  <a:close/>
                </a:path>
              </a:pathLst>
            </a:custGeom>
            <a:solidFill>
              <a:srgbClr val="D9FFFF"/>
            </a:solidFill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98" name="Rectangle 30"/>
            <p:cNvSpPr>
              <a:spLocks noChangeArrowheads="1"/>
            </p:cNvSpPr>
            <p:nvPr/>
          </p:nvSpPr>
          <p:spPr bwMode="auto">
            <a:xfrm>
              <a:off x="3402" y="1560"/>
              <a:ext cx="293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zh-CN" altLang="en-US" sz="1000" b="1" i="0">
                  <a:solidFill>
                    <a:srgbClr val="000000"/>
                  </a:solidFill>
                  <a:ea typeface="宋体" pitchFamily="2" charset="-122"/>
                </a:rPr>
                <a:t>“</a:t>
              </a: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Other”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99" name="Rectangle 31"/>
            <p:cNvSpPr>
              <a:spLocks noChangeArrowheads="1"/>
            </p:cNvSpPr>
            <p:nvPr/>
          </p:nvSpPr>
          <p:spPr bwMode="auto">
            <a:xfrm>
              <a:off x="3228" y="1679"/>
              <a:ext cx="634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Implementations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3000" name="Line 32"/>
            <p:cNvSpPr>
              <a:spLocks noChangeShapeType="1"/>
            </p:cNvSpPr>
            <p:nvPr/>
          </p:nvSpPr>
          <p:spPr bwMode="auto">
            <a:xfrm>
              <a:off x="3532" y="1807"/>
              <a:ext cx="1" cy="51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3001" name="Freeform 33"/>
            <p:cNvSpPr>
              <a:spLocks/>
            </p:cNvSpPr>
            <p:nvPr/>
          </p:nvSpPr>
          <p:spPr bwMode="auto">
            <a:xfrm>
              <a:off x="3513" y="1852"/>
              <a:ext cx="37" cy="44"/>
            </a:xfrm>
            <a:custGeom>
              <a:avLst/>
              <a:gdLst>
                <a:gd name="T0" fmla="*/ 37 w 37"/>
                <a:gd name="T1" fmla="*/ 0 h 44"/>
                <a:gd name="T2" fmla="*/ 19 w 37"/>
                <a:gd name="T3" fmla="*/ 44 h 44"/>
                <a:gd name="T4" fmla="*/ 0 w 37"/>
                <a:gd name="T5" fmla="*/ 0 h 44"/>
                <a:gd name="T6" fmla="*/ 37 w 37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"/>
                <a:gd name="T13" fmla="*/ 0 h 44"/>
                <a:gd name="T14" fmla="*/ 37 w 37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" h="44">
                  <a:moveTo>
                    <a:pt x="37" y="0"/>
                  </a:moveTo>
                  <a:lnTo>
                    <a:pt x="19" y="44"/>
                  </a:lnTo>
                  <a:lnTo>
                    <a:pt x="0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3002" name="Rectangle 34"/>
            <p:cNvSpPr>
              <a:spLocks noChangeArrowheads="1"/>
            </p:cNvSpPr>
            <p:nvPr/>
          </p:nvSpPr>
          <p:spPr bwMode="auto">
            <a:xfrm>
              <a:off x="3901" y="1896"/>
              <a:ext cx="618" cy="431"/>
            </a:xfrm>
            <a:prstGeom prst="rect">
              <a:avLst/>
            </a:prstGeom>
            <a:solidFill>
              <a:srgbClr val="FFCCC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3003" name="Freeform 35"/>
            <p:cNvSpPr>
              <a:spLocks noEditPoints="1"/>
            </p:cNvSpPr>
            <p:nvPr/>
          </p:nvSpPr>
          <p:spPr bwMode="auto">
            <a:xfrm>
              <a:off x="3901" y="1896"/>
              <a:ext cx="618" cy="431"/>
            </a:xfrm>
            <a:custGeom>
              <a:avLst/>
              <a:gdLst>
                <a:gd name="T0" fmla="*/ 0 w 618"/>
                <a:gd name="T1" fmla="*/ 431 h 431"/>
                <a:gd name="T2" fmla="*/ 618 w 618"/>
                <a:gd name="T3" fmla="*/ 431 h 431"/>
                <a:gd name="T4" fmla="*/ 618 w 618"/>
                <a:gd name="T5" fmla="*/ 0 h 431"/>
                <a:gd name="T6" fmla="*/ 0 w 618"/>
                <a:gd name="T7" fmla="*/ 0 h 431"/>
                <a:gd name="T8" fmla="*/ 0 w 618"/>
                <a:gd name="T9" fmla="*/ 431 h 431"/>
                <a:gd name="T10" fmla="*/ 60 w 618"/>
                <a:gd name="T11" fmla="*/ 431 h 431"/>
                <a:gd name="T12" fmla="*/ 60 w 618"/>
                <a:gd name="T13" fmla="*/ 0 h 431"/>
                <a:gd name="T14" fmla="*/ 0 w 618"/>
                <a:gd name="T15" fmla="*/ 72 h 431"/>
                <a:gd name="T16" fmla="*/ 618 w 618"/>
                <a:gd name="T17" fmla="*/ 72 h 4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18"/>
                <a:gd name="T28" fmla="*/ 0 h 431"/>
                <a:gd name="T29" fmla="*/ 618 w 618"/>
                <a:gd name="T30" fmla="*/ 431 h 4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18" h="431">
                  <a:moveTo>
                    <a:pt x="0" y="431"/>
                  </a:moveTo>
                  <a:lnTo>
                    <a:pt x="618" y="431"/>
                  </a:lnTo>
                  <a:lnTo>
                    <a:pt x="618" y="0"/>
                  </a:lnTo>
                  <a:lnTo>
                    <a:pt x="0" y="0"/>
                  </a:lnTo>
                  <a:lnTo>
                    <a:pt x="0" y="431"/>
                  </a:lnTo>
                  <a:moveTo>
                    <a:pt x="60" y="431"/>
                  </a:moveTo>
                  <a:lnTo>
                    <a:pt x="60" y="0"/>
                  </a:lnTo>
                  <a:moveTo>
                    <a:pt x="0" y="72"/>
                  </a:moveTo>
                  <a:lnTo>
                    <a:pt x="618" y="72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3004" name="Rectangle 36"/>
            <p:cNvSpPr>
              <a:spLocks noChangeArrowheads="1"/>
            </p:cNvSpPr>
            <p:nvPr/>
          </p:nvSpPr>
          <p:spPr bwMode="auto">
            <a:xfrm>
              <a:off x="4000" y="2073"/>
              <a:ext cx="479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Applications</a:t>
              </a:r>
              <a:endParaRPr lang="en-US" altLang="zh-CN" sz="1000" b="1" i="0">
                <a:ea typeface="宋体" pitchFamily="2" charset="-122"/>
              </a:endParaRPr>
            </a:p>
          </p:txBody>
        </p:sp>
      </p:grpSp>
      <p:sp>
        <p:nvSpPr>
          <p:cNvPr id="82947" name="Rectangle 37"/>
          <p:cNvSpPr>
            <a:spLocks noGrp="1" noChangeArrowheads="1"/>
          </p:cNvSpPr>
          <p:nvPr>
            <p:ph type="title"/>
          </p:nvPr>
        </p:nvSpPr>
        <p:spPr>
          <a:xfrm>
            <a:off x="-61913" y="366713"/>
            <a:ext cx="9253538" cy="762000"/>
          </a:xfrm>
        </p:spPr>
        <p:txBody>
          <a:bodyPr/>
          <a:lstStyle/>
          <a:p>
            <a:pPr eaLnBrk="1" hangingPunct="1"/>
            <a:r>
              <a:rPr lang="en-US" altLang="zh-CN" sz="3000" smtClean="0">
                <a:ea typeface="宋体" pitchFamily="2" charset="-122"/>
              </a:rPr>
              <a:t>Drawbacks of DOC-based CORBA 2.x Middleware</a:t>
            </a:r>
          </a:p>
        </p:txBody>
      </p:sp>
      <p:sp>
        <p:nvSpPr>
          <p:cNvPr id="1525798" name="Rectangle 38"/>
          <p:cNvSpPr>
            <a:spLocks noGrp="1" noChangeArrowheads="1"/>
          </p:cNvSpPr>
          <p:nvPr>
            <p:ph type="body" sz="half" idx="1"/>
          </p:nvPr>
        </p:nvSpPr>
        <p:spPr>
          <a:xfrm>
            <a:off x="3640138" y="4576763"/>
            <a:ext cx="5503862" cy="1436687"/>
          </a:xfrm>
        </p:spPr>
        <p:txBody>
          <a:bodyPr/>
          <a:lstStyle/>
          <a:p>
            <a:pPr marL="169863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CORBA 2.x doesn’t specify how configuration &amp; deployment of objects should be done to create complete applications</a:t>
            </a:r>
          </a:p>
          <a:p>
            <a:pPr marL="511175" lvl="1" indent="-169863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Proprietary infrastructure &amp; scripts are written by developers to enable this</a:t>
            </a:r>
          </a:p>
          <a:p>
            <a:pPr marL="169863" indent="-169863" eaLnBrk="1" hangingPunct="1">
              <a:spcBef>
                <a:spcPct val="30000"/>
              </a:spcBef>
            </a:pPr>
            <a:endParaRPr lang="zh-CN" altLang="en-US" sz="2000" smtClean="0">
              <a:ea typeface="宋体" pitchFamily="2" charset="-122"/>
            </a:endParaRPr>
          </a:p>
        </p:txBody>
      </p:sp>
      <p:sp>
        <p:nvSpPr>
          <p:cNvPr id="1525799" name="Rectangle 39"/>
          <p:cNvSpPr>
            <a:spLocks noChangeArrowheads="1"/>
          </p:cNvSpPr>
          <p:nvPr/>
        </p:nvSpPr>
        <p:spPr bwMode="auto">
          <a:xfrm>
            <a:off x="0" y="3933825"/>
            <a:ext cx="3767138" cy="195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69863" indent="-169863">
              <a:spcBef>
                <a:spcPct val="3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CORBA 2.x IDL doesn’t provide a way to group together related interfaces to offer a service family</a:t>
            </a:r>
          </a:p>
          <a:p>
            <a:pPr marL="511175" lvl="1" indent="-169863">
              <a:spcBef>
                <a:spcPct val="30000"/>
              </a:spcBef>
              <a:buFontTx/>
              <a:buChar char="–"/>
            </a:pPr>
            <a:r>
              <a:rPr lang="en-US" altLang="zh-CN" sz="2000" i="0">
                <a:ea typeface="宋体" pitchFamily="2" charset="-122"/>
              </a:rPr>
              <a:t>Such “bundling” must be done by developers via CORBA idioms &amp; patterns </a:t>
            </a:r>
          </a:p>
        </p:txBody>
      </p:sp>
      <p:sp>
        <p:nvSpPr>
          <p:cNvPr id="82950" name="Rectangle 40"/>
          <p:cNvSpPr>
            <a:spLocks noChangeArrowheads="1"/>
          </p:cNvSpPr>
          <p:nvPr/>
        </p:nvSpPr>
        <p:spPr bwMode="auto">
          <a:xfrm>
            <a:off x="133350" y="1047750"/>
            <a:ext cx="8882063" cy="4064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i="0">
                <a:ea typeface="宋体" pitchFamily="2" charset="-122"/>
              </a:rPr>
              <a:t>CORBA 2.x application development is unnecessarily tedious &amp; error-prone</a:t>
            </a:r>
          </a:p>
        </p:txBody>
      </p:sp>
      <p:grpSp>
        <p:nvGrpSpPr>
          <p:cNvPr id="3" name="Group 41"/>
          <p:cNvGrpSpPr>
            <a:grpSpLocks/>
          </p:cNvGrpSpPr>
          <p:nvPr/>
        </p:nvGrpSpPr>
        <p:grpSpPr bwMode="auto">
          <a:xfrm>
            <a:off x="2209800" y="1635125"/>
            <a:ext cx="1985963" cy="2371725"/>
            <a:chOff x="1392" y="1030"/>
            <a:chExt cx="1251" cy="1494"/>
          </a:xfrm>
        </p:grpSpPr>
        <p:sp>
          <p:nvSpPr>
            <p:cNvPr id="82952" name="Rectangle 42"/>
            <p:cNvSpPr>
              <a:spLocks noChangeArrowheads="1"/>
            </p:cNvSpPr>
            <p:nvPr/>
          </p:nvSpPr>
          <p:spPr bwMode="auto">
            <a:xfrm>
              <a:off x="1516" y="1030"/>
              <a:ext cx="332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Interface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53" name="Rectangle 43"/>
            <p:cNvSpPr>
              <a:spLocks noChangeArrowheads="1"/>
            </p:cNvSpPr>
            <p:nvPr/>
          </p:nvSpPr>
          <p:spPr bwMode="auto">
            <a:xfrm>
              <a:off x="1550" y="1161"/>
              <a:ext cx="266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Design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54" name="Freeform 44"/>
            <p:cNvSpPr>
              <a:spLocks/>
            </p:cNvSpPr>
            <p:nvPr/>
          </p:nvSpPr>
          <p:spPr bwMode="auto">
            <a:xfrm>
              <a:off x="1392" y="1350"/>
              <a:ext cx="543" cy="340"/>
            </a:xfrm>
            <a:custGeom>
              <a:avLst/>
              <a:gdLst>
                <a:gd name="T0" fmla="*/ 0 w 543"/>
                <a:gd name="T1" fmla="*/ 340 h 340"/>
                <a:gd name="T2" fmla="*/ 543 w 543"/>
                <a:gd name="T3" fmla="*/ 340 h 340"/>
                <a:gd name="T4" fmla="*/ 543 w 543"/>
                <a:gd name="T5" fmla="*/ 0 h 340"/>
                <a:gd name="T6" fmla="*/ 0 w 543"/>
                <a:gd name="T7" fmla="*/ 143 h 340"/>
                <a:gd name="T8" fmla="*/ 0 w 543"/>
                <a:gd name="T9" fmla="*/ 340 h 3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3"/>
                <a:gd name="T16" fmla="*/ 0 h 340"/>
                <a:gd name="T17" fmla="*/ 543 w 543"/>
                <a:gd name="T18" fmla="*/ 340 h 3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3" h="340">
                  <a:moveTo>
                    <a:pt x="0" y="340"/>
                  </a:moveTo>
                  <a:lnTo>
                    <a:pt x="543" y="340"/>
                  </a:lnTo>
                  <a:lnTo>
                    <a:pt x="543" y="0"/>
                  </a:lnTo>
                  <a:lnTo>
                    <a:pt x="0" y="143"/>
                  </a:lnTo>
                  <a:lnTo>
                    <a:pt x="0" y="3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55" name="Freeform 45"/>
            <p:cNvSpPr>
              <a:spLocks/>
            </p:cNvSpPr>
            <p:nvPr/>
          </p:nvSpPr>
          <p:spPr bwMode="auto">
            <a:xfrm>
              <a:off x="1392" y="1350"/>
              <a:ext cx="543" cy="340"/>
            </a:xfrm>
            <a:custGeom>
              <a:avLst/>
              <a:gdLst>
                <a:gd name="T0" fmla="*/ 0 w 543"/>
                <a:gd name="T1" fmla="*/ 340 h 340"/>
                <a:gd name="T2" fmla="*/ 543 w 543"/>
                <a:gd name="T3" fmla="*/ 340 h 340"/>
                <a:gd name="T4" fmla="*/ 543 w 543"/>
                <a:gd name="T5" fmla="*/ 0 h 340"/>
                <a:gd name="T6" fmla="*/ 0 w 543"/>
                <a:gd name="T7" fmla="*/ 143 h 340"/>
                <a:gd name="T8" fmla="*/ 0 w 543"/>
                <a:gd name="T9" fmla="*/ 340 h 3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3"/>
                <a:gd name="T16" fmla="*/ 0 h 340"/>
                <a:gd name="T17" fmla="*/ 543 w 543"/>
                <a:gd name="T18" fmla="*/ 340 h 3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3" h="340">
                  <a:moveTo>
                    <a:pt x="0" y="340"/>
                  </a:moveTo>
                  <a:lnTo>
                    <a:pt x="543" y="340"/>
                  </a:lnTo>
                  <a:lnTo>
                    <a:pt x="543" y="0"/>
                  </a:lnTo>
                  <a:lnTo>
                    <a:pt x="0" y="143"/>
                  </a:lnTo>
                  <a:lnTo>
                    <a:pt x="0" y="340"/>
                  </a:lnTo>
                  <a:close/>
                </a:path>
              </a:pathLst>
            </a:custGeom>
            <a:solidFill>
              <a:srgbClr val="D9FFFF"/>
            </a:solidFill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56" name="Rectangle 46"/>
            <p:cNvSpPr>
              <a:spLocks noChangeArrowheads="1"/>
            </p:cNvSpPr>
            <p:nvPr/>
          </p:nvSpPr>
          <p:spPr bwMode="auto">
            <a:xfrm>
              <a:off x="1616" y="1453"/>
              <a:ext cx="129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IDL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57" name="Rectangle 47"/>
            <p:cNvSpPr>
              <a:spLocks noChangeArrowheads="1"/>
            </p:cNvSpPr>
            <p:nvPr/>
          </p:nvSpPr>
          <p:spPr bwMode="auto">
            <a:xfrm>
              <a:off x="1470" y="1572"/>
              <a:ext cx="413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Definitions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58" name="Rectangle 48"/>
            <p:cNvSpPr>
              <a:spLocks noChangeArrowheads="1"/>
            </p:cNvSpPr>
            <p:nvPr/>
          </p:nvSpPr>
          <p:spPr bwMode="auto">
            <a:xfrm>
              <a:off x="1423" y="1807"/>
              <a:ext cx="482" cy="4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59" name="Freeform 49"/>
            <p:cNvSpPr>
              <a:spLocks noEditPoints="1"/>
            </p:cNvSpPr>
            <p:nvPr/>
          </p:nvSpPr>
          <p:spPr bwMode="auto">
            <a:xfrm>
              <a:off x="1396" y="1807"/>
              <a:ext cx="509" cy="430"/>
            </a:xfrm>
            <a:custGeom>
              <a:avLst/>
              <a:gdLst>
                <a:gd name="T0" fmla="*/ 0 w 482"/>
                <a:gd name="T1" fmla="*/ 430 h 430"/>
                <a:gd name="T2" fmla="*/ 1602 w 482"/>
                <a:gd name="T3" fmla="*/ 430 h 430"/>
                <a:gd name="T4" fmla="*/ 1602 w 482"/>
                <a:gd name="T5" fmla="*/ 0 h 430"/>
                <a:gd name="T6" fmla="*/ 0 w 482"/>
                <a:gd name="T7" fmla="*/ 0 h 430"/>
                <a:gd name="T8" fmla="*/ 0 w 482"/>
                <a:gd name="T9" fmla="*/ 430 h 430"/>
                <a:gd name="T10" fmla="*/ 197 w 482"/>
                <a:gd name="T11" fmla="*/ 430 h 430"/>
                <a:gd name="T12" fmla="*/ 197 w 482"/>
                <a:gd name="T13" fmla="*/ 0 h 430"/>
                <a:gd name="T14" fmla="*/ 1401 w 482"/>
                <a:gd name="T15" fmla="*/ 430 h 430"/>
                <a:gd name="T16" fmla="*/ 1401 w 482"/>
                <a:gd name="T17" fmla="*/ 0 h 4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82"/>
                <a:gd name="T28" fmla="*/ 0 h 430"/>
                <a:gd name="T29" fmla="*/ 482 w 482"/>
                <a:gd name="T30" fmla="*/ 430 h 43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82" h="430">
                  <a:moveTo>
                    <a:pt x="0" y="430"/>
                  </a:moveTo>
                  <a:lnTo>
                    <a:pt x="482" y="430"/>
                  </a:lnTo>
                  <a:lnTo>
                    <a:pt x="482" y="0"/>
                  </a:lnTo>
                  <a:lnTo>
                    <a:pt x="0" y="0"/>
                  </a:lnTo>
                  <a:lnTo>
                    <a:pt x="0" y="430"/>
                  </a:lnTo>
                  <a:moveTo>
                    <a:pt x="60" y="430"/>
                  </a:moveTo>
                  <a:lnTo>
                    <a:pt x="60" y="0"/>
                  </a:lnTo>
                  <a:moveTo>
                    <a:pt x="421" y="430"/>
                  </a:moveTo>
                  <a:lnTo>
                    <a:pt x="421" y="0"/>
                  </a:lnTo>
                </a:path>
              </a:pathLst>
            </a:custGeom>
            <a:solidFill>
              <a:srgbClr val="FFCCCC"/>
            </a:solidFill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60" name="Rectangle 50"/>
            <p:cNvSpPr>
              <a:spLocks noChangeArrowheads="1"/>
            </p:cNvSpPr>
            <p:nvPr/>
          </p:nvSpPr>
          <p:spPr bwMode="auto">
            <a:xfrm>
              <a:off x="1576" y="1912"/>
              <a:ext cx="129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IDL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61" name="Rectangle 51"/>
            <p:cNvSpPr>
              <a:spLocks noChangeArrowheads="1"/>
            </p:cNvSpPr>
            <p:nvPr/>
          </p:nvSpPr>
          <p:spPr bwMode="auto">
            <a:xfrm>
              <a:off x="1468" y="2025"/>
              <a:ext cx="346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Compiler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62" name="Freeform 52"/>
            <p:cNvSpPr>
              <a:spLocks/>
            </p:cNvSpPr>
            <p:nvPr/>
          </p:nvSpPr>
          <p:spPr bwMode="auto">
            <a:xfrm>
              <a:off x="1890" y="2094"/>
              <a:ext cx="753" cy="430"/>
            </a:xfrm>
            <a:custGeom>
              <a:avLst/>
              <a:gdLst>
                <a:gd name="T0" fmla="*/ 0 w 753"/>
                <a:gd name="T1" fmla="*/ 430 h 430"/>
                <a:gd name="T2" fmla="*/ 572 w 753"/>
                <a:gd name="T3" fmla="*/ 430 h 430"/>
                <a:gd name="T4" fmla="*/ 753 w 753"/>
                <a:gd name="T5" fmla="*/ 0 h 430"/>
                <a:gd name="T6" fmla="*/ 181 w 753"/>
                <a:gd name="T7" fmla="*/ 0 h 430"/>
                <a:gd name="T8" fmla="*/ 0 w 753"/>
                <a:gd name="T9" fmla="*/ 430 h 4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3"/>
                <a:gd name="T16" fmla="*/ 0 h 430"/>
                <a:gd name="T17" fmla="*/ 753 w 753"/>
                <a:gd name="T18" fmla="*/ 430 h 4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3" h="430">
                  <a:moveTo>
                    <a:pt x="0" y="430"/>
                  </a:moveTo>
                  <a:lnTo>
                    <a:pt x="572" y="430"/>
                  </a:lnTo>
                  <a:lnTo>
                    <a:pt x="753" y="0"/>
                  </a:lnTo>
                  <a:lnTo>
                    <a:pt x="181" y="0"/>
                  </a:lnTo>
                  <a:lnTo>
                    <a:pt x="0" y="430"/>
                  </a:lnTo>
                  <a:close/>
                </a:path>
              </a:pathLst>
            </a:custGeom>
            <a:solidFill>
              <a:srgbClr val="FFFF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63" name="Freeform 53"/>
            <p:cNvSpPr>
              <a:spLocks/>
            </p:cNvSpPr>
            <p:nvPr/>
          </p:nvSpPr>
          <p:spPr bwMode="auto">
            <a:xfrm>
              <a:off x="1890" y="2094"/>
              <a:ext cx="753" cy="430"/>
            </a:xfrm>
            <a:custGeom>
              <a:avLst/>
              <a:gdLst>
                <a:gd name="T0" fmla="*/ 0 w 753"/>
                <a:gd name="T1" fmla="*/ 430 h 430"/>
                <a:gd name="T2" fmla="*/ 572 w 753"/>
                <a:gd name="T3" fmla="*/ 430 h 430"/>
                <a:gd name="T4" fmla="*/ 753 w 753"/>
                <a:gd name="T5" fmla="*/ 0 h 430"/>
                <a:gd name="T6" fmla="*/ 181 w 753"/>
                <a:gd name="T7" fmla="*/ 0 h 430"/>
                <a:gd name="T8" fmla="*/ 0 w 753"/>
                <a:gd name="T9" fmla="*/ 430 h 4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3"/>
                <a:gd name="T16" fmla="*/ 0 h 430"/>
                <a:gd name="T17" fmla="*/ 753 w 753"/>
                <a:gd name="T18" fmla="*/ 430 h 4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3" h="430">
                  <a:moveTo>
                    <a:pt x="0" y="430"/>
                  </a:moveTo>
                  <a:lnTo>
                    <a:pt x="572" y="430"/>
                  </a:lnTo>
                  <a:lnTo>
                    <a:pt x="753" y="0"/>
                  </a:lnTo>
                  <a:lnTo>
                    <a:pt x="181" y="0"/>
                  </a:lnTo>
                  <a:lnTo>
                    <a:pt x="0" y="430"/>
                  </a:lnTo>
                  <a:close/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64" name="Rectangle 54"/>
            <p:cNvSpPr>
              <a:spLocks noChangeArrowheads="1"/>
            </p:cNvSpPr>
            <p:nvPr/>
          </p:nvSpPr>
          <p:spPr bwMode="auto">
            <a:xfrm>
              <a:off x="2144" y="2139"/>
              <a:ext cx="222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Stubs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65" name="Rectangle 55"/>
            <p:cNvSpPr>
              <a:spLocks noChangeArrowheads="1"/>
            </p:cNvSpPr>
            <p:nvPr/>
          </p:nvSpPr>
          <p:spPr bwMode="auto">
            <a:xfrm>
              <a:off x="2228" y="2252"/>
              <a:ext cx="58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&amp;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66" name="Rectangle 56"/>
            <p:cNvSpPr>
              <a:spLocks noChangeArrowheads="1"/>
            </p:cNvSpPr>
            <p:nvPr/>
          </p:nvSpPr>
          <p:spPr bwMode="auto">
            <a:xfrm>
              <a:off x="2072" y="2365"/>
              <a:ext cx="376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1000" b="1" i="0">
                  <a:solidFill>
                    <a:srgbClr val="000000"/>
                  </a:solidFill>
                  <a:ea typeface="宋体" pitchFamily="2" charset="-122"/>
                </a:rPr>
                <a:t>Skeletons</a:t>
              </a:r>
              <a:endParaRPr lang="en-US" altLang="zh-CN" sz="1000" b="1" i="0">
                <a:ea typeface="宋体" pitchFamily="2" charset="-122"/>
              </a:endParaRPr>
            </a:p>
          </p:txBody>
        </p:sp>
        <p:sp>
          <p:nvSpPr>
            <p:cNvPr id="82967" name="Freeform 57"/>
            <p:cNvSpPr>
              <a:spLocks/>
            </p:cNvSpPr>
            <p:nvPr/>
          </p:nvSpPr>
          <p:spPr bwMode="auto">
            <a:xfrm>
              <a:off x="1664" y="2237"/>
              <a:ext cx="284" cy="72"/>
            </a:xfrm>
            <a:custGeom>
              <a:avLst/>
              <a:gdLst>
                <a:gd name="T0" fmla="*/ 0 w 284"/>
                <a:gd name="T1" fmla="*/ 0 h 72"/>
                <a:gd name="T2" fmla="*/ 0 w 284"/>
                <a:gd name="T3" fmla="*/ 72 h 72"/>
                <a:gd name="T4" fmla="*/ 284 w 284"/>
                <a:gd name="T5" fmla="*/ 72 h 72"/>
                <a:gd name="T6" fmla="*/ 0 60000 65536"/>
                <a:gd name="T7" fmla="*/ 0 60000 65536"/>
                <a:gd name="T8" fmla="*/ 0 60000 65536"/>
                <a:gd name="T9" fmla="*/ 0 w 284"/>
                <a:gd name="T10" fmla="*/ 0 h 72"/>
                <a:gd name="T11" fmla="*/ 284 w 284"/>
                <a:gd name="T12" fmla="*/ 72 h 7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4" h="72">
                  <a:moveTo>
                    <a:pt x="0" y="0"/>
                  </a:moveTo>
                  <a:lnTo>
                    <a:pt x="0" y="72"/>
                  </a:lnTo>
                  <a:lnTo>
                    <a:pt x="284" y="72"/>
                  </a:lnTo>
                </a:path>
              </a:pathLst>
            </a:cu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68" name="Freeform 58"/>
            <p:cNvSpPr>
              <a:spLocks/>
            </p:cNvSpPr>
            <p:nvPr/>
          </p:nvSpPr>
          <p:spPr bwMode="auto">
            <a:xfrm>
              <a:off x="1943" y="2287"/>
              <a:ext cx="37" cy="44"/>
            </a:xfrm>
            <a:custGeom>
              <a:avLst/>
              <a:gdLst>
                <a:gd name="T0" fmla="*/ 0 w 37"/>
                <a:gd name="T1" fmla="*/ 0 h 44"/>
                <a:gd name="T2" fmla="*/ 37 w 37"/>
                <a:gd name="T3" fmla="*/ 22 h 44"/>
                <a:gd name="T4" fmla="*/ 0 w 37"/>
                <a:gd name="T5" fmla="*/ 44 h 44"/>
                <a:gd name="T6" fmla="*/ 0 w 37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"/>
                <a:gd name="T13" fmla="*/ 0 h 44"/>
                <a:gd name="T14" fmla="*/ 37 w 37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" h="44">
                  <a:moveTo>
                    <a:pt x="0" y="0"/>
                  </a:moveTo>
                  <a:lnTo>
                    <a:pt x="37" y="22"/>
                  </a:lnTo>
                  <a:lnTo>
                    <a:pt x="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69" name="Line 59"/>
            <p:cNvSpPr>
              <a:spLocks noChangeShapeType="1"/>
            </p:cNvSpPr>
            <p:nvPr/>
          </p:nvSpPr>
          <p:spPr bwMode="auto">
            <a:xfrm>
              <a:off x="1664" y="1690"/>
              <a:ext cx="1" cy="78"/>
            </a:xfrm>
            <a:prstGeom prst="line">
              <a:avLst/>
            </a:prstGeom>
            <a:noFill/>
            <a:ln w="3175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82970" name="Freeform 60"/>
            <p:cNvSpPr>
              <a:spLocks/>
            </p:cNvSpPr>
            <p:nvPr/>
          </p:nvSpPr>
          <p:spPr bwMode="auto">
            <a:xfrm>
              <a:off x="1645" y="1763"/>
              <a:ext cx="37" cy="44"/>
            </a:xfrm>
            <a:custGeom>
              <a:avLst/>
              <a:gdLst>
                <a:gd name="T0" fmla="*/ 37 w 37"/>
                <a:gd name="T1" fmla="*/ 0 h 44"/>
                <a:gd name="T2" fmla="*/ 19 w 37"/>
                <a:gd name="T3" fmla="*/ 44 h 44"/>
                <a:gd name="T4" fmla="*/ 0 w 37"/>
                <a:gd name="T5" fmla="*/ 0 h 44"/>
                <a:gd name="T6" fmla="*/ 37 w 37"/>
                <a:gd name="T7" fmla="*/ 0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"/>
                <a:gd name="T13" fmla="*/ 0 h 44"/>
                <a:gd name="T14" fmla="*/ 37 w 37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" h="44">
                  <a:moveTo>
                    <a:pt x="37" y="0"/>
                  </a:moveTo>
                  <a:lnTo>
                    <a:pt x="19" y="44"/>
                  </a:lnTo>
                  <a:lnTo>
                    <a:pt x="0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nl-NL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98" grpId="0" build="p"/>
      <p:bldP spid="1525799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Component Executors</a:t>
            </a:r>
          </a:p>
        </p:txBody>
      </p:sp>
      <p:sp>
        <p:nvSpPr>
          <p:cNvPr id="505859" name="Text Box 3"/>
          <p:cNvSpPr txBox="1">
            <a:spLocks noChangeArrowheads="1"/>
          </p:cNvSpPr>
          <p:nvPr/>
        </p:nvSpPr>
        <p:spPr bwMode="auto">
          <a:xfrm>
            <a:off x="76200" y="996950"/>
            <a:ext cx="4543425" cy="26776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class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HelloWorld_Exec_Impl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: public virtual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HelloWorld_Exec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,</a:t>
            </a:r>
            <a:r>
              <a:rPr lang="en-US" altLang="zh-CN" sz="1400" b="1" i="0" dirty="0">
                <a:solidFill>
                  <a:srgbClr val="996600"/>
                </a:solidFill>
                <a:latin typeface="Courier New" pitchFamily="49" charset="0"/>
                <a:ea typeface="宋体" pitchFamily="2" charset="-122"/>
              </a:rPr>
              <a:t/>
            </a:r>
            <a:br>
              <a:rPr lang="en-US" altLang="zh-CN" sz="1400" b="1" i="0" dirty="0">
                <a:solidFill>
                  <a:srgbClr val="996600"/>
                </a:solidFill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solidFill>
                  <a:srgbClr val="996600"/>
                </a:solidFill>
                <a:latin typeface="Courier New" pitchFamily="49" charset="0"/>
                <a:ea typeface="宋体" pitchFamily="2" charset="-122"/>
              </a:rPr>
              <a:t>    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public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</a:rPr>
              <a:t>virtual ::CORBA::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LocalObject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public: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HelloWorld_Exec_Impl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() {}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~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HelloWorld_Exec_Impl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() {}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void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sayHello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(const char *name) {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cout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&lt;&lt; “Hello World! -- from ” 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     &lt;&lt; name &lt;&lt;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endl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;</a:t>
            </a:r>
          </a:p>
          <a:p>
            <a:pPr>
              <a:spcBef>
                <a:spcPct val="0"/>
              </a:spcBef>
            </a:pP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}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</a:rPr>
              <a:t>};</a:t>
            </a:r>
            <a:endParaRPr lang="en-US" altLang="zh-CN" sz="1400" b="1" i="0" dirty="0">
              <a:latin typeface="Courier New" pitchFamily="49" charset="0"/>
              <a:ea typeface="宋体" pitchFamily="2" charset="-122"/>
            </a:endParaRPr>
          </a:p>
        </p:txBody>
      </p:sp>
      <p:sp>
        <p:nvSpPr>
          <p:cNvPr id="505860" name="Text Box 4"/>
          <p:cNvSpPr txBox="1">
            <a:spLocks noChangeArrowheads="1"/>
          </p:cNvSpPr>
          <p:nvPr/>
        </p:nvSpPr>
        <p:spPr bwMode="auto">
          <a:xfrm>
            <a:off x="122238" y="3768725"/>
            <a:ext cx="4381500" cy="234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69863" indent="-169863">
              <a:spcBef>
                <a:spcPct val="40000"/>
              </a:spcBef>
              <a:buFontTx/>
              <a:buChar char="•"/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HelloWorld_Exec_Impl</a:t>
            </a:r>
            <a:r>
              <a:rPr lang="en-US" altLang="zh-CN" sz="2000" i="0">
                <a:ea typeface="宋体" pitchFamily="2" charset="-122"/>
              </a:rPr>
              <a:t> executor implements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2000" i="0">
                <a:ea typeface="宋体" pitchFamily="2" charset="-122"/>
              </a:rPr>
              <a:t> component via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HelloWorld_Exec</a:t>
            </a:r>
            <a:r>
              <a:rPr lang="en-US" altLang="zh-CN" sz="2000" i="0">
                <a:ea typeface="宋体" pitchFamily="2" charset="-122"/>
              </a:rPr>
              <a:t> executor IDL</a:t>
            </a:r>
            <a:endParaRPr lang="en-US" altLang="zh-CN" sz="2400" i="0">
              <a:ea typeface="宋体" pitchFamily="2" charset="-122"/>
            </a:endParaRPr>
          </a:p>
          <a:p>
            <a:pPr marL="169863" indent="-169863">
              <a:spcBef>
                <a:spcPct val="40000"/>
              </a:spcBef>
              <a:buFontTx/>
              <a:buChar char="•"/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HelloHome_Exec_Impl</a:t>
            </a:r>
            <a:r>
              <a:rPr lang="en-US" altLang="zh-CN" sz="2000" b="1" i="0">
                <a:ea typeface="宋体" pitchFamily="2" charset="-122"/>
              </a:rPr>
              <a:t> </a:t>
            </a:r>
            <a:r>
              <a:rPr lang="en-US" altLang="zh-CN" sz="2000" i="0">
                <a:ea typeface="宋体" pitchFamily="2" charset="-122"/>
              </a:rPr>
              <a:t>executor implements lifecycle management of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2000" i="0">
                <a:ea typeface="宋体" pitchFamily="2" charset="-122"/>
              </a:rPr>
              <a:t> component</a:t>
            </a:r>
          </a:p>
        </p:txBody>
      </p:sp>
      <p:sp>
        <p:nvSpPr>
          <p:cNvPr id="505863" name="Text Box 7"/>
          <p:cNvSpPr txBox="1">
            <a:spLocks noChangeArrowheads="1"/>
          </p:cNvSpPr>
          <p:nvPr/>
        </p:nvSpPr>
        <p:spPr bwMode="auto">
          <a:xfrm>
            <a:off x="4724400" y="914400"/>
            <a:ext cx="4235450" cy="32162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class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HelloHome_Exec_Impl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: public virtual </a:t>
            </a:r>
            <a:r>
              <a:rPr lang="en-US" altLang="zh-CN" sz="1400" b="1" i="0" dirty="0" err="1">
                <a:solidFill>
                  <a:srgbClr val="FF0066"/>
                </a:solidFill>
                <a:latin typeface="Courier New" pitchFamily="49" charset="0"/>
                <a:ea typeface="宋体" pitchFamily="2" charset="-122"/>
              </a:rPr>
              <a:t>HelloHome_Exec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,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public </a:t>
            </a: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</a:rPr>
              <a:t>virtual ::CORBA::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LocalObject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public: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HelloHome_Exec_Impl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() {}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~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HelloHome_Exec_Impl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() {} </a:t>
            </a:r>
          </a:p>
          <a:p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Components::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EnterpriseComponent_ptr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create () 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{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  return new </a:t>
            </a:r>
            <a:r>
              <a:rPr lang="en-US" altLang="zh-CN" sz="1400" b="1" i="0" dirty="0" err="1">
                <a:latin typeface="Courier New" pitchFamily="49" charset="0"/>
                <a:ea typeface="宋体" pitchFamily="2" charset="-122"/>
              </a:rPr>
              <a:t>HelloWorld_Exec_Impl</a:t>
            </a: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;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>
                <a:latin typeface="Courier New" pitchFamily="49" charset="0"/>
                <a:ea typeface="宋体" pitchFamily="2" charset="-122"/>
              </a:rPr>
              <a:t>  }</a:t>
            </a:r>
            <a:br>
              <a:rPr lang="en-US" altLang="zh-CN" sz="1400" b="1" i="0" dirty="0">
                <a:latin typeface="Courier New" pitchFamily="49" charset="0"/>
                <a:ea typeface="宋体" pitchFamily="2" charset="-122"/>
              </a:rPr>
            </a:br>
            <a:r>
              <a:rPr lang="en-US" altLang="zh-CN" sz="1400" b="1" i="0" dirty="0" smtClean="0">
                <a:latin typeface="Courier New" pitchFamily="49" charset="0"/>
                <a:ea typeface="宋体" pitchFamily="2" charset="-122"/>
              </a:rPr>
              <a:t>};</a:t>
            </a:r>
            <a:endParaRPr lang="en-US" altLang="zh-CN" sz="1400" b="1" i="0" dirty="0">
              <a:latin typeface="Courier New" pitchFamily="49" charset="0"/>
              <a:ea typeface="宋体" pitchFamily="2" charset="-122"/>
            </a:endParaRPr>
          </a:p>
        </p:txBody>
      </p:sp>
      <p:sp>
        <p:nvSpPr>
          <p:cNvPr id="505865" name="AutoShape 9"/>
          <p:cNvSpPr>
            <a:spLocks noChangeArrowheads="1"/>
          </p:cNvSpPr>
          <p:nvPr/>
        </p:nvSpPr>
        <p:spPr bwMode="auto">
          <a:xfrm rot="10800000">
            <a:off x="4206875" y="2335213"/>
            <a:ext cx="714375" cy="631825"/>
          </a:xfrm>
          <a:prstGeom prst="rightArrow">
            <a:avLst>
              <a:gd name="adj1" fmla="val 37463"/>
              <a:gd name="adj2" fmla="val 16578"/>
            </a:avLst>
          </a:prstGeom>
          <a:solidFill>
            <a:schemeClr val="bg2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sp>
        <p:nvSpPr>
          <p:cNvPr id="129031" name="Rectangle 10"/>
          <p:cNvSpPr>
            <a:spLocks noChangeArrowheads="1"/>
          </p:cNvSpPr>
          <p:nvPr/>
        </p:nvSpPr>
        <p:spPr bwMode="auto">
          <a:xfrm>
            <a:off x="2103438" y="6340475"/>
            <a:ext cx="49657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$CIAO_ROOT/docs/tutorial/Hello/ </a:t>
            </a:r>
          </a:p>
        </p:txBody>
      </p:sp>
      <p:sp>
        <p:nvSpPr>
          <p:cNvPr id="505868" name="Text Box 12"/>
          <p:cNvSpPr txBox="1">
            <a:spLocks noChangeArrowheads="1"/>
          </p:cNvSpPr>
          <p:nvPr/>
        </p:nvSpPr>
        <p:spPr bwMode="auto">
          <a:xfrm>
            <a:off x="4695825" y="4310063"/>
            <a:ext cx="4514850" cy="173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69863" indent="-169863">
              <a:spcBef>
                <a:spcPct val="40000"/>
              </a:spcBef>
              <a:buFontTx/>
              <a:buChar char="•"/>
            </a:pP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CORBA::LocalObject</a:t>
            </a:r>
            <a:r>
              <a:rPr lang="en-US" altLang="zh-CN" sz="2000" i="0">
                <a:ea typeface="宋体" pitchFamily="2" charset="-122"/>
              </a:rPr>
              <a:t> is a variant of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CORBA::Object</a:t>
            </a:r>
            <a:endParaRPr lang="en-US" altLang="zh-CN" sz="2000" i="0">
              <a:latin typeface="Courier New" pitchFamily="49" charset="0"/>
              <a:ea typeface="宋体" pitchFamily="2" charset="-122"/>
            </a:endParaRPr>
          </a:p>
          <a:p>
            <a:pPr marL="169863" indent="-169863">
              <a:spcBef>
                <a:spcPct val="40000"/>
              </a:spcBef>
              <a:buFontTx/>
              <a:buChar char="•"/>
            </a:pPr>
            <a:r>
              <a:rPr lang="en-US" altLang="zh-CN" sz="2000" i="0">
                <a:ea typeface="宋体" pitchFamily="2" charset="-122"/>
              </a:rPr>
              <a:t>Instances of of type </a:t>
            </a:r>
            <a:r>
              <a:rPr lang="en-US" altLang="zh-CN" sz="2000" b="1" i="0">
                <a:latin typeface="Courier New" pitchFamily="49" charset="0"/>
                <a:ea typeface="宋体" pitchFamily="2" charset="-122"/>
              </a:rPr>
              <a:t>CORBA:: LocalObject</a:t>
            </a:r>
            <a:r>
              <a:rPr lang="en-US" altLang="zh-CN" sz="2000" i="0">
                <a:ea typeface="宋体" pitchFamily="2" charset="-122"/>
              </a:rPr>
              <a:t> cannot generate remote references</a:t>
            </a:r>
            <a:endParaRPr lang="en-US" altLang="zh-CN" sz="2000" i="0">
              <a:latin typeface="Courier New" pitchFamily="49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0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5859" grpId="0" animBg="1"/>
      <p:bldP spid="505863" grpId="0" animBg="1"/>
      <p:bldP spid="505865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3487" name="AutoShape 15"/>
          <p:cNvSpPr>
            <a:spLocks noChangeArrowheads="1"/>
          </p:cNvSpPr>
          <p:nvPr/>
        </p:nvSpPr>
        <p:spPr bwMode="auto">
          <a:xfrm>
            <a:off x="5999163" y="2022475"/>
            <a:ext cx="2259012" cy="1368425"/>
          </a:xfrm>
          <a:prstGeom prst="irregularSeal1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13486" name="AutoShape 14"/>
          <p:cNvSpPr>
            <a:spLocks noChangeArrowheads="1"/>
          </p:cNvSpPr>
          <p:nvPr/>
        </p:nvSpPr>
        <p:spPr bwMode="auto">
          <a:xfrm>
            <a:off x="512763" y="738188"/>
            <a:ext cx="2249487" cy="1368425"/>
          </a:xfrm>
          <a:prstGeom prst="irregularSeal1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13485" name="AutoShape 13"/>
          <p:cNvSpPr>
            <a:spLocks noChangeArrowheads="1"/>
          </p:cNvSpPr>
          <p:nvPr/>
        </p:nvSpPr>
        <p:spPr bwMode="auto">
          <a:xfrm>
            <a:off x="0" y="5013325"/>
            <a:ext cx="2382838" cy="1368425"/>
          </a:xfrm>
          <a:prstGeom prst="irregularSeal1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37894" name="Rectangle 2"/>
          <p:cNvSpPr>
            <a:spLocks noGrp="1" noChangeArrowheads="1"/>
          </p:cNvSpPr>
          <p:nvPr>
            <p:ph type="title"/>
          </p:nvPr>
        </p:nvSpPr>
        <p:spPr>
          <a:xfrm>
            <a:off x="55563" y="533400"/>
            <a:ext cx="8991600" cy="381000"/>
          </a:xfrm>
        </p:spPr>
        <p:txBody>
          <a:bodyPr/>
          <a:lstStyle/>
          <a:p>
            <a:pPr eaLnBrk="1" hangingPunct="1"/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Overview of CCM Tool Chain for </a:t>
            </a:r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 Example</a:t>
            </a:r>
          </a:p>
        </p:txBody>
      </p:sp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1700213" y="949325"/>
          <a:ext cx="5534025" cy="5416550"/>
        </p:xfrm>
        <a:graphic>
          <a:graphicData uri="http://schemas.openxmlformats.org/presentationml/2006/ole">
            <p:oleObj spid="_x0000_s37890" name="Visio" r:id="rId3" imgW="6062053" imgH="7593519" progId="Visio.Drawing.11">
              <p:embed/>
            </p:oleObj>
          </a:graphicData>
        </a:graphic>
      </p:graphicFrame>
      <p:sp>
        <p:nvSpPr>
          <p:cNvPr id="1513476" name="AutoShape 4"/>
          <p:cNvSpPr>
            <a:spLocks noChangeArrowheads="1"/>
          </p:cNvSpPr>
          <p:nvPr/>
        </p:nvSpPr>
        <p:spPr bwMode="auto">
          <a:xfrm>
            <a:off x="358775" y="2535238"/>
            <a:ext cx="1533525" cy="695325"/>
          </a:xfrm>
          <a:prstGeom prst="wedgeRoundRectCallout">
            <a:avLst>
              <a:gd name="adj1" fmla="val 80125"/>
              <a:gd name="adj2" fmla="val -47259"/>
              <a:gd name="adj3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helloC.h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helloC.cpp</a:t>
            </a:r>
          </a:p>
        </p:txBody>
      </p:sp>
      <p:sp>
        <p:nvSpPr>
          <p:cNvPr id="1513477" name="AutoShape 5"/>
          <p:cNvSpPr>
            <a:spLocks noChangeArrowheads="1"/>
          </p:cNvSpPr>
          <p:nvPr/>
        </p:nvSpPr>
        <p:spPr bwMode="auto">
          <a:xfrm>
            <a:off x="4260850" y="976313"/>
            <a:ext cx="1477963" cy="590550"/>
          </a:xfrm>
          <a:prstGeom prst="wedgeRoundRectCallout">
            <a:avLst>
              <a:gd name="adj1" fmla="val -50537"/>
              <a:gd name="adj2" fmla="val 198926"/>
              <a:gd name="adj3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helloS.h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helloS.cpp</a:t>
            </a:r>
          </a:p>
        </p:txBody>
      </p:sp>
      <p:sp>
        <p:nvSpPr>
          <p:cNvPr id="1513478" name="AutoShape 6"/>
          <p:cNvSpPr>
            <a:spLocks noChangeArrowheads="1"/>
          </p:cNvSpPr>
          <p:nvPr/>
        </p:nvSpPr>
        <p:spPr bwMode="auto">
          <a:xfrm>
            <a:off x="6059488" y="3359150"/>
            <a:ext cx="1812925" cy="747713"/>
          </a:xfrm>
          <a:prstGeom prst="wedgeRoundRectCallout">
            <a:avLst>
              <a:gd name="adj1" fmla="val -140542"/>
              <a:gd name="adj2" fmla="val 10509"/>
              <a:gd name="adj3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hello_svnt.h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hello_svnt.cpp</a:t>
            </a:r>
          </a:p>
        </p:txBody>
      </p:sp>
      <p:sp>
        <p:nvSpPr>
          <p:cNvPr id="1513479" name="AutoShape 7"/>
          <p:cNvSpPr>
            <a:spLocks noChangeArrowheads="1"/>
          </p:cNvSpPr>
          <p:nvPr/>
        </p:nvSpPr>
        <p:spPr bwMode="auto">
          <a:xfrm>
            <a:off x="6269038" y="4506913"/>
            <a:ext cx="1233487" cy="419100"/>
          </a:xfrm>
          <a:prstGeom prst="wedgeRoundRectCallout">
            <a:avLst>
              <a:gd name="adj1" fmla="val -155662"/>
              <a:gd name="adj2" fmla="val -14773"/>
              <a:gd name="adj3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helloE.idl</a:t>
            </a:r>
          </a:p>
        </p:txBody>
      </p:sp>
      <p:sp>
        <p:nvSpPr>
          <p:cNvPr id="1513480" name="AutoShape 8"/>
          <p:cNvSpPr>
            <a:spLocks noChangeArrowheads="1"/>
          </p:cNvSpPr>
          <p:nvPr/>
        </p:nvSpPr>
        <p:spPr bwMode="auto">
          <a:xfrm>
            <a:off x="393700" y="4381500"/>
            <a:ext cx="1525588" cy="625475"/>
          </a:xfrm>
          <a:prstGeom prst="wedgeRoundRectCallout">
            <a:avLst>
              <a:gd name="adj1" fmla="val 84861"/>
              <a:gd name="adj2" fmla="val 1269"/>
              <a:gd name="adj3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helloEC.h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helloEC.cpp</a:t>
            </a:r>
          </a:p>
        </p:txBody>
      </p:sp>
      <p:sp>
        <p:nvSpPr>
          <p:cNvPr id="1513481" name="AutoShape 9"/>
          <p:cNvSpPr>
            <a:spLocks noChangeArrowheads="1"/>
          </p:cNvSpPr>
          <p:nvPr/>
        </p:nvSpPr>
        <p:spPr bwMode="auto">
          <a:xfrm>
            <a:off x="201613" y="5368925"/>
            <a:ext cx="1879600" cy="625475"/>
          </a:xfrm>
          <a:prstGeom prst="wedgeRoundRectCallout">
            <a:avLst>
              <a:gd name="adj1" fmla="val 74407"/>
              <a:gd name="adj2" fmla="val 4315"/>
              <a:gd name="adj3" fmla="val 16667"/>
            </a:avLst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hello_exec.h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hello_exec.cpp</a:t>
            </a:r>
          </a:p>
        </p:txBody>
      </p:sp>
      <p:sp>
        <p:nvSpPr>
          <p:cNvPr id="37901" name="Text Box 10"/>
          <p:cNvSpPr txBox="1">
            <a:spLocks noChangeArrowheads="1"/>
          </p:cNvSpPr>
          <p:nvPr/>
        </p:nvSpPr>
        <p:spPr bwMode="auto">
          <a:xfrm>
            <a:off x="6267450" y="1087438"/>
            <a:ext cx="2586038" cy="7112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i="0">
                <a:ea typeface="宋体" pitchFamily="2" charset="-122"/>
              </a:rPr>
              <a:t>Filenames may differ for different ORBs</a:t>
            </a:r>
          </a:p>
        </p:txBody>
      </p:sp>
      <p:sp>
        <p:nvSpPr>
          <p:cNvPr id="1513483" name="AutoShape 11"/>
          <p:cNvSpPr>
            <a:spLocks noChangeArrowheads="1"/>
          </p:cNvSpPr>
          <p:nvPr/>
        </p:nvSpPr>
        <p:spPr bwMode="auto">
          <a:xfrm>
            <a:off x="993775" y="1052513"/>
            <a:ext cx="1146175" cy="703262"/>
          </a:xfrm>
          <a:prstGeom prst="wedgeRoundRectCallout">
            <a:avLst>
              <a:gd name="adj1" fmla="val 148060"/>
              <a:gd name="adj2" fmla="val -5079"/>
              <a:gd name="adj3" fmla="val 16667"/>
            </a:avLst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hello.idl</a:t>
            </a:r>
          </a:p>
        </p:txBody>
      </p:sp>
      <p:sp>
        <p:nvSpPr>
          <p:cNvPr id="1513484" name="AutoShape 12"/>
          <p:cNvSpPr>
            <a:spLocks noChangeArrowheads="1"/>
          </p:cNvSpPr>
          <p:nvPr/>
        </p:nvSpPr>
        <p:spPr bwMode="auto">
          <a:xfrm>
            <a:off x="6507163" y="2370138"/>
            <a:ext cx="1166812" cy="703262"/>
          </a:xfrm>
          <a:prstGeom prst="wedgeRoundRectCallout">
            <a:avLst>
              <a:gd name="adj1" fmla="val -128231"/>
              <a:gd name="adj2" fmla="val -80926"/>
              <a:gd name="adj3" fmla="val 16667"/>
            </a:avLst>
          </a:prstGeom>
          <a:solidFill>
            <a:srgbClr val="FF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hello.cdl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3487" grpId="0" animBg="1"/>
      <p:bldP spid="1513486" grpId="0" animBg="1"/>
      <p:bldP spid="1513485" grpId="0" animBg="1"/>
      <p:bldP spid="1513476" grpId="0" animBg="1"/>
      <p:bldP spid="1513477" grpId="0" animBg="1"/>
      <p:bldP spid="1513478" grpId="0" animBg="1"/>
      <p:bldP spid="1513479" grpId="0" animBg="1"/>
      <p:bldP spid="1513480" grpId="0" animBg="1"/>
      <p:bldP spid="1513481" grpId="0" animBg="1"/>
      <p:bldP spid="1513483" grpId="0" animBg="1"/>
      <p:bldP spid="1513484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4"/>
          <p:cNvSpPr>
            <a:spLocks noGrp="1" noChangeArrowheads="1"/>
          </p:cNvSpPr>
          <p:nvPr>
            <p:ph type="title"/>
          </p:nvPr>
        </p:nvSpPr>
        <p:spPr>
          <a:xfrm>
            <a:off x="66675" y="533400"/>
            <a:ext cx="8991600" cy="381000"/>
          </a:xfrm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 IDL 3 File &amp; Generated Stub/Skel Code</a:t>
            </a:r>
          </a:p>
        </p:txBody>
      </p:sp>
      <p:sp>
        <p:nvSpPr>
          <p:cNvPr id="130051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161925" y="3643313"/>
            <a:ext cx="4014788" cy="2581275"/>
          </a:xfrm>
          <a:noFill/>
        </p:spPr>
        <p:txBody>
          <a:bodyPr/>
          <a:lstStyle/>
          <a:p>
            <a:pPr marL="171450" indent="-171450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IDL file has IDL 3 keywords</a:t>
            </a:r>
          </a:p>
          <a:p>
            <a:pPr marL="514350" lvl="1" indent="-171450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e.g.,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component</a:t>
            </a:r>
            <a:r>
              <a:rPr lang="en-US" altLang="zh-CN" sz="2000" smtClean="0">
                <a:ea typeface="宋体" pitchFamily="2" charset="-122"/>
              </a:rPr>
              <a:t>,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home</a:t>
            </a:r>
            <a:r>
              <a:rPr lang="en-US" altLang="zh-CN" sz="2000" smtClean="0">
                <a:ea typeface="宋体" pitchFamily="2" charset="-122"/>
              </a:rPr>
              <a:t>,</a:t>
            </a:r>
            <a:r>
              <a:rPr lang="en-US" altLang="zh-CN" sz="2000" smtClean="0">
                <a:latin typeface="Courier New" pitchFamily="49" charset="0"/>
                <a:ea typeface="宋体" pitchFamily="2" charset="-122"/>
              </a:rPr>
              <a:t>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supports</a:t>
            </a:r>
            <a:r>
              <a:rPr lang="en-US" altLang="zh-CN" sz="2000" smtClean="0">
                <a:ea typeface="宋体" pitchFamily="2" charset="-122"/>
              </a:rPr>
              <a:t>, &amp; </a:t>
            </a:r>
            <a:r>
              <a:rPr lang="en-US" altLang="zh-CN" sz="2000" b="1" smtClean="0">
                <a:latin typeface="Courier New" pitchFamily="49" charset="0"/>
                <a:ea typeface="宋体" pitchFamily="2" charset="-122"/>
              </a:rPr>
              <a:t>manages</a:t>
            </a:r>
          </a:p>
          <a:p>
            <a:pPr marL="171450" indent="-171450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Processed by IDL compiler that supports IDL 3 features</a:t>
            </a:r>
          </a:p>
          <a:p>
            <a:pPr marL="171450" indent="-171450" eaLnBrk="1" hangingPunct="1">
              <a:spcBef>
                <a:spcPct val="30000"/>
              </a:spcBef>
            </a:pPr>
            <a:r>
              <a:rPr lang="en-US" altLang="zh-CN" sz="2000" smtClean="0">
                <a:ea typeface="宋体" pitchFamily="2" charset="-122"/>
              </a:rPr>
              <a:t>Other tools could generate equivalent IDL 2 </a:t>
            </a:r>
          </a:p>
        </p:txBody>
      </p:sp>
      <p:sp>
        <p:nvSpPr>
          <p:cNvPr id="130052" name="Text Box 9"/>
          <p:cNvSpPr txBox="1">
            <a:spLocks noChangeArrowheads="1"/>
          </p:cNvSpPr>
          <p:nvPr/>
        </p:nvSpPr>
        <p:spPr bwMode="auto">
          <a:xfrm>
            <a:off x="4262438" y="984250"/>
            <a:ext cx="4881562" cy="3132138"/>
          </a:xfrm>
          <a:prstGeom prst="rect">
            <a:avLst/>
          </a:prstGeom>
          <a:solidFill>
            <a:srgbClr val="E3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helloC.h – Stub file </a:t>
            </a:r>
          </a:p>
          <a:p>
            <a:pPr eaLnBrk="0" hangingPunct="0"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class HelloWorld</a:t>
            </a:r>
          </a:p>
          <a:p>
            <a:pPr eaLnBrk="0" hangingPunct="0"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: public virtual ::Components::CCMObject,</a:t>
            </a:r>
          </a:p>
          <a:p>
            <a:pPr eaLnBrk="0" hangingPunct="0"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public virtual ::Hello {};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helloC.h – Stub file 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class HelloHomeImplicit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: public virtual ::Components::KeylessCCMHome {};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helloC.h – Stub file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class HelloHomeExplicit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: public virtual ::Components::CCMHome {};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helloC.h – Stub file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class HelloHome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: public virtual HelloHomeExplicit,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public virtual HelloHomeImplicit {};</a:t>
            </a:r>
          </a:p>
        </p:txBody>
      </p:sp>
      <p:sp>
        <p:nvSpPr>
          <p:cNvPr id="130053" name="Text Box 14"/>
          <p:cNvSpPr txBox="1">
            <a:spLocks noChangeArrowheads="1"/>
          </p:cNvSpPr>
          <p:nvPr/>
        </p:nvSpPr>
        <p:spPr bwMode="auto">
          <a:xfrm>
            <a:off x="4240213" y="4427538"/>
            <a:ext cx="4772025" cy="1598612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helloS.h – Skeleton/Servant file</a:t>
            </a:r>
          </a:p>
          <a:p>
            <a:pPr eaLnBrk="0" hangingPunct="0"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class POA_Hello</a:t>
            </a:r>
          </a:p>
          <a:p>
            <a:pPr eaLnBrk="0" hangingPunct="0"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: public virtual PortableServer::ServantBase {};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helloS.h – Skeleton/Servant file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class POA_HelloWorld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: public virtual POA_Components::CCMobject,</a:t>
            </a:r>
          </a:p>
          <a:p>
            <a:pPr>
              <a:spcBef>
                <a:spcPct val="2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public virtual POA_Hello { /* ... */ };</a:t>
            </a:r>
          </a:p>
        </p:txBody>
      </p:sp>
      <p:sp>
        <p:nvSpPr>
          <p:cNvPr id="130054" name="Text Box 16"/>
          <p:cNvSpPr txBox="1">
            <a:spLocks noChangeArrowheads="1"/>
          </p:cNvSpPr>
          <p:nvPr/>
        </p:nvSpPr>
        <p:spPr bwMode="auto">
          <a:xfrm>
            <a:off x="206375" y="965200"/>
            <a:ext cx="3944938" cy="26543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interface Hello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  string sayHello (in string name);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component HelloWorld supports Hello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 /* ... */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home HelloHome manages HelloWorld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4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CIDL &amp; Generated Servant Code</a:t>
            </a:r>
          </a:p>
        </p:txBody>
      </p:sp>
      <p:sp>
        <p:nvSpPr>
          <p:cNvPr id="741395" name="Rectangle 19"/>
          <p:cNvSpPr>
            <a:spLocks noGrp="1" noChangeArrowheads="1"/>
          </p:cNvSpPr>
          <p:nvPr>
            <p:ph type="body" sz="half" idx="2"/>
          </p:nvPr>
        </p:nvSpPr>
        <p:spPr>
          <a:xfrm>
            <a:off x="4914900" y="1060450"/>
            <a:ext cx="4203700" cy="4862513"/>
          </a:xfrm>
        </p:spPr>
        <p:txBody>
          <a:bodyPr/>
          <a:lstStyle/>
          <a:p>
            <a:pPr marL="173038" indent="-173038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CIDL compiler generates</a:t>
            </a:r>
          </a:p>
          <a:p>
            <a:pPr marL="517525" lvl="1" indent="-173038" eaLnBrk="1" hangingPunct="1">
              <a:spcBef>
                <a:spcPct val="35000"/>
              </a:spcBef>
            </a:pPr>
            <a:r>
              <a:rPr lang="en-US" altLang="zh-CN" sz="2000" i="1" smtClean="0">
                <a:ea typeface="宋体" pitchFamily="2" charset="-122"/>
              </a:rPr>
              <a:t>Servant code</a:t>
            </a:r>
            <a:r>
              <a:rPr lang="en-US" altLang="zh-CN" sz="2000" smtClean="0">
                <a:ea typeface="宋体" pitchFamily="2" charset="-122"/>
              </a:rPr>
              <a:t>, which is transparent to developers</a:t>
            </a:r>
          </a:p>
          <a:p>
            <a:pPr marL="517525" lvl="1" indent="-173038" eaLnBrk="1" hangingPunct="1">
              <a:spcBef>
                <a:spcPct val="35000"/>
              </a:spcBef>
            </a:pPr>
            <a:r>
              <a:rPr lang="en-US" altLang="zh-CN" sz="2000" i="1" smtClean="0">
                <a:ea typeface="宋体" pitchFamily="2" charset="-122"/>
              </a:rPr>
              <a:t>Executor IDL</a:t>
            </a:r>
            <a:r>
              <a:rPr lang="en-US" altLang="zh-CN" sz="2000" smtClean="0">
                <a:ea typeface="宋体" pitchFamily="2" charset="-122"/>
              </a:rPr>
              <a:t>, which developers then implement</a:t>
            </a:r>
          </a:p>
          <a:p>
            <a:pPr marL="173038" indent="-173038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Servant code is generated for</a:t>
            </a:r>
          </a:p>
          <a:p>
            <a:pPr marL="517525" lvl="1" indent="-173038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Components</a:t>
            </a:r>
          </a:p>
          <a:p>
            <a:pPr marL="854075" lvl="2" indent="-163513" eaLnBrk="1" hangingPunct="1">
              <a:spcBef>
                <a:spcPct val="35000"/>
              </a:spcBef>
            </a:pP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HelloWorld_Servant</a:t>
            </a:r>
            <a:endParaRPr lang="en-US" altLang="zh-CN" smtClean="0">
              <a:ea typeface="宋体" pitchFamily="2" charset="-122"/>
            </a:endParaRPr>
          </a:p>
          <a:p>
            <a:pPr marL="854075" lvl="2" indent="-163513" eaLnBrk="1" hangingPunct="1">
              <a:spcBef>
                <a:spcPct val="35000"/>
              </a:spcBef>
            </a:pP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HelloWorld_Context</a:t>
            </a:r>
            <a:endParaRPr lang="en-US" altLang="zh-CN" smtClean="0">
              <a:ea typeface="宋体" pitchFamily="2" charset="-122"/>
            </a:endParaRPr>
          </a:p>
          <a:p>
            <a:pPr marL="517525" lvl="1" indent="-173038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Homes</a:t>
            </a:r>
          </a:p>
          <a:p>
            <a:pPr marL="854075" lvl="2" indent="-163513" eaLnBrk="1" hangingPunct="1">
              <a:spcBef>
                <a:spcPct val="35000"/>
              </a:spcBef>
            </a:pP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HelloHome_Servant</a:t>
            </a:r>
            <a:endParaRPr lang="en-US" altLang="zh-CN" smtClean="0">
              <a:ea typeface="宋体" pitchFamily="2" charset="-122"/>
            </a:endParaRPr>
          </a:p>
          <a:p>
            <a:pPr marL="517525" lvl="1" indent="-173038" eaLnBrk="1" hangingPunct="1">
              <a:spcBef>
                <a:spcPct val="35000"/>
              </a:spcBef>
            </a:pPr>
            <a:r>
              <a:rPr lang="en-US" altLang="zh-CN" sz="2000" smtClean="0">
                <a:ea typeface="宋体" pitchFamily="2" charset="-122"/>
              </a:rPr>
              <a:t>Facets</a:t>
            </a:r>
          </a:p>
          <a:p>
            <a:pPr marL="854075" lvl="2" indent="-163513" eaLnBrk="1" hangingPunct="1">
              <a:spcBef>
                <a:spcPct val="35000"/>
              </a:spcBef>
            </a:pP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&lt;</a:t>
            </a:r>
            <a:r>
              <a:rPr lang="en-US" altLang="zh-CN" b="1" i="1" smtClean="0">
                <a:latin typeface="Courier New" pitchFamily="49" charset="0"/>
                <a:ea typeface="宋体" pitchFamily="2" charset="-122"/>
              </a:rPr>
              <a:t>facet name</a:t>
            </a:r>
            <a:r>
              <a:rPr lang="en-US" altLang="zh-CN" b="1" smtClean="0">
                <a:latin typeface="Courier New" pitchFamily="49" charset="0"/>
                <a:ea typeface="宋体" pitchFamily="2" charset="-122"/>
              </a:rPr>
              <a:t>&gt;_Servant</a:t>
            </a:r>
          </a:p>
        </p:txBody>
      </p:sp>
      <p:graphicFrame>
        <p:nvGraphicFramePr>
          <p:cNvPr id="741399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50800" y="998538"/>
          <a:ext cx="4837113" cy="4978400"/>
        </p:xfrm>
        <a:graphic>
          <a:graphicData uri="http://schemas.openxmlformats.org/presentationml/2006/ole">
            <p:oleObj spid="_x0000_s38914" name="Visio" r:id="rId4" imgW="5401921" imgH="5560061" progId="Visio.Drawing.11">
              <p:embed/>
            </p:oleObj>
          </a:graphicData>
        </a:graphic>
      </p:graphicFrame>
      <p:sp>
        <p:nvSpPr>
          <p:cNvPr id="741410" name="Rectangle 34"/>
          <p:cNvSpPr>
            <a:spLocks noChangeArrowheads="1"/>
          </p:cNvSpPr>
          <p:nvPr/>
        </p:nvSpPr>
        <p:spPr bwMode="auto">
          <a:xfrm>
            <a:off x="585788" y="5605463"/>
            <a:ext cx="4084637" cy="569912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114300" indent="-114300"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Servant code also contains generated </a:t>
            </a:r>
          </a:p>
          <a:p>
            <a:pPr marL="114300" indent="-114300" eaLnBrk="0" hangingPunct="0">
              <a:spcBef>
                <a:spcPct val="0"/>
              </a:spcBef>
            </a:pPr>
            <a:r>
              <a:rPr lang="en-US" altLang="zh-CN" i="0">
                <a:ea typeface="宋体" pitchFamily="2" charset="-122"/>
              </a:rPr>
              <a:t>component-specific context classes</a:t>
            </a:r>
          </a:p>
        </p:txBody>
      </p:sp>
      <p:sp>
        <p:nvSpPr>
          <p:cNvPr id="38918" name="Text Box 36"/>
          <p:cNvSpPr txBox="1">
            <a:spLocks noChangeArrowheads="1"/>
          </p:cNvSpPr>
          <p:nvPr/>
        </p:nvSpPr>
        <p:spPr bwMode="auto">
          <a:xfrm>
            <a:off x="1830388" y="2492375"/>
            <a:ext cx="3032125" cy="1079500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interface Hello { /* ... /* };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component HelloWorld supports Hello { /* ... */ };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home HelloHome manages HelloWorld {};</a:t>
            </a:r>
          </a:p>
        </p:txBody>
      </p:sp>
      <p:sp>
        <p:nvSpPr>
          <p:cNvPr id="38919" name="Text Box 37"/>
          <p:cNvSpPr txBox="1">
            <a:spLocks noChangeArrowheads="1"/>
          </p:cNvSpPr>
          <p:nvPr/>
        </p:nvSpPr>
        <p:spPr bwMode="auto">
          <a:xfrm>
            <a:off x="1843088" y="3717925"/>
            <a:ext cx="3028950" cy="1768475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// hello.cdl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#include “hello.idl”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composition session Hello_Example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  home executor HelloHome_Exec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  {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    implements HelloHome;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    manages HelloWorld_Exec;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0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1378" grpId="0"/>
      <p:bldP spid="741395" grpId="0" build="p"/>
      <p:bldP spid="741410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Text Box 4"/>
          <p:cNvSpPr txBox="1">
            <a:spLocks noChangeArrowheads="1"/>
          </p:cNvSpPr>
          <p:nvPr/>
        </p:nvSpPr>
        <p:spPr bwMode="auto">
          <a:xfrm>
            <a:off x="3914775" y="1071563"/>
            <a:ext cx="4557713" cy="1562100"/>
          </a:xfrm>
          <a:prstGeom prst="rect">
            <a:avLst/>
          </a:prstGeom>
          <a:solidFill>
            <a:srgbClr val="E3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class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HelloWorld_Context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: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public virtual ::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CCM_HelloWorld_Context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,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public virtual </a:t>
            </a:r>
            <a:r>
              <a:rPr lang="en-US" altLang="zh-CN" sz="1200" b="1" i="0" dirty="0" smtClean="0">
                <a:latin typeface="Courier New" pitchFamily="49" charset="0"/>
                <a:ea typeface="宋体" pitchFamily="2" charset="-122"/>
              </a:rPr>
              <a:t>::CORBA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::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LocalObject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// Operations from Components::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CCMContext</a:t>
            </a: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// Operations from Components::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SessionContext</a:t>
            </a:r>
            <a:endParaRPr lang="en-US" altLang="zh-CN" sz="1200" b="1" i="0" dirty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  // Operations from </a:t>
            </a:r>
            <a:r>
              <a:rPr lang="en-US" altLang="zh-CN" sz="1200" b="1" i="0" dirty="0" err="1">
                <a:latin typeface="Courier New" pitchFamily="49" charset="0"/>
                <a:ea typeface="宋体" pitchFamily="2" charset="-122"/>
              </a:rPr>
              <a:t>CCM_HelloWorld_Context</a:t>
            </a:r>
            <a:endParaRPr lang="en-US" altLang="zh-CN" sz="1200" b="1" i="0" dirty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 dirty="0">
                <a:latin typeface="Courier New" pitchFamily="49" charset="0"/>
                <a:ea typeface="宋体" pitchFamily="2" charset="-122"/>
              </a:rPr>
              <a:t>};</a:t>
            </a:r>
            <a:endParaRPr lang="en-US" altLang="zh-CN" b="1" i="0" dirty="0">
              <a:latin typeface="Courier New" pitchFamily="49" charset="0"/>
              <a:ea typeface="宋体" pitchFamily="2" charset="-122"/>
            </a:endParaRPr>
          </a:p>
        </p:txBody>
      </p:sp>
      <p:sp>
        <p:nvSpPr>
          <p:cNvPr id="1397765" name="Rectangle 5"/>
          <p:cNvSpPr>
            <a:spLocks noGrp="1" noChangeArrowheads="1"/>
          </p:cNvSpPr>
          <p:nvPr>
            <p:ph type="title"/>
          </p:nvPr>
        </p:nvSpPr>
        <p:spPr>
          <a:xfrm>
            <a:off x="11113" y="5334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CIDL-Generated Servants (hello_svnt.*)</a:t>
            </a:r>
          </a:p>
        </p:txBody>
      </p:sp>
      <p:sp>
        <p:nvSpPr>
          <p:cNvPr id="39941" name="Text Box 8"/>
          <p:cNvSpPr txBox="1">
            <a:spLocks noChangeArrowheads="1"/>
          </p:cNvSpPr>
          <p:nvPr/>
        </p:nvSpPr>
        <p:spPr bwMode="auto">
          <a:xfrm>
            <a:off x="3914775" y="2670175"/>
            <a:ext cx="5030788" cy="1384300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class HelloWorld_Servant :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public virtual POA_HelloWorld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// Supported operations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// Operations on the navigation interface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// Operations for the receptacle interfaces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39942" name="Text Box 9"/>
          <p:cNvSpPr txBox="1">
            <a:spLocks noChangeArrowheads="1"/>
          </p:cNvSpPr>
          <p:nvPr/>
        </p:nvSpPr>
        <p:spPr bwMode="auto">
          <a:xfrm>
            <a:off x="3914775" y="4281488"/>
            <a:ext cx="5051425" cy="1754187"/>
          </a:xfrm>
          <a:prstGeom prst="rect">
            <a:avLst/>
          </a:prstGeom>
          <a:solidFill>
            <a:srgbClr val="FEE5C4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class HelloHome_Servant :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public virtual POA_HelloHome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// Supported interface operations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// Home operations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// Factory &amp; attribute operations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// ImplicitHome operations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::HelloWorld_ptr create ();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39943" name="AutoShape 13"/>
          <p:cNvSpPr>
            <a:spLocks noChangeArrowheads="1"/>
          </p:cNvSpPr>
          <p:nvPr/>
        </p:nvSpPr>
        <p:spPr bwMode="auto">
          <a:xfrm rot="5400000">
            <a:off x="982663" y="3298825"/>
            <a:ext cx="2722562" cy="108108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600"/>
              <a:gd name="T19" fmla="*/ 20336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7973" y="0"/>
                </a:moveTo>
                <a:lnTo>
                  <a:pt x="14345" y="7739"/>
                </a:lnTo>
                <a:lnTo>
                  <a:pt x="17431" y="7739"/>
                </a:lnTo>
                <a:lnTo>
                  <a:pt x="17431" y="20336"/>
                </a:lnTo>
                <a:lnTo>
                  <a:pt x="0" y="20336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739"/>
                </a:lnTo>
                <a:lnTo>
                  <a:pt x="21600" y="7739"/>
                </a:lnTo>
                <a:close/>
              </a:path>
            </a:pathLst>
          </a:cu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nl-NL"/>
          </a:p>
        </p:txBody>
      </p:sp>
      <p:graphicFrame>
        <p:nvGraphicFramePr>
          <p:cNvPr id="39938" name="Object 2"/>
          <p:cNvGraphicFramePr>
            <a:graphicFrameLocks noChangeAspect="1"/>
          </p:cNvGraphicFramePr>
          <p:nvPr>
            <p:ph idx="1"/>
          </p:nvPr>
        </p:nvGraphicFramePr>
        <p:xfrm>
          <a:off x="185738" y="1008063"/>
          <a:ext cx="3389312" cy="1844675"/>
        </p:xfrm>
        <a:graphic>
          <a:graphicData uri="http://schemas.openxmlformats.org/presentationml/2006/ole">
            <p:oleObj spid="_x0000_s39938" name="Visio" r:id="rId3" imgW="3389533" imgH="1845211" progId="Visio.Drawing.11">
              <p:embed/>
            </p:oleObj>
          </a:graphicData>
        </a:graphic>
      </p:graphicFrame>
      <p:sp>
        <p:nvSpPr>
          <p:cNvPr id="39944" name="Text Box 14"/>
          <p:cNvSpPr txBox="1">
            <a:spLocks noChangeArrowheads="1"/>
          </p:cNvSpPr>
          <p:nvPr/>
        </p:nvSpPr>
        <p:spPr bwMode="auto">
          <a:xfrm>
            <a:off x="587375" y="4960938"/>
            <a:ext cx="1377950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en-GB"/>
              <a:t>Compiling</a:t>
            </a:r>
          </a:p>
          <a:p>
            <a:pPr algn="ctr" eaLnBrk="0" hangingPunct="0">
              <a:spcBef>
                <a:spcPct val="0"/>
              </a:spcBef>
            </a:pPr>
            <a:r>
              <a:rPr lang="en-GB"/>
              <a:t>for CIF/C++</a:t>
            </a:r>
          </a:p>
        </p:txBody>
      </p:sp>
      <p:sp>
        <p:nvSpPr>
          <p:cNvPr id="39945" name="Text Box 15"/>
          <p:cNvSpPr txBox="1">
            <a:spLocks noChangeArrowheads="1"/>
          </p:cNvSpPr>
          <p:nvPr/>
        </p:nvSpPr>
        <p:spPr bwMode="auto">
          <a:xfrm>
            <a:off x="192088" y="1009650"/>
            <a:ext cx="3367087" cy="1927225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hello.cdl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“hello.idl”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composition session Hello_Example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home executor HelloHome_Exec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{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implements HelloHome;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manages HelloWorld_Exec;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7765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Text Box 2"/>
          <p:cNvSpPr txBox="1">
            <a:spLocks noChangeArrowheads="1"/>
          </p:cNvSpPr>
          <p:nvPr/>
        </p:nvSpPr>
        <p:spPr bwMode="auto">
          <a:xfrm>
            <a:off x="3916363" y="1071563"/>
            <a:ext cx="5129212" cy="3436937"/>
          </a:xfrm>
          <a:prstGeom prst="rect">
            <a:avLst/>
          </a:prstGeom>
          <a:solidFill>
            <a:srgbClr val="E3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hello_svnt.h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"helloEC.h“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“helloS.h”</a:t>
            </a:r>
          </a:p>
          <a:p>
            <a:pPr>
              <a:lnSpc>
                <a:spcPct val="6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namespace Hello_Example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class HelloWorld_Servant;</a:t>
            </a:r>
          </a:p>
          <a:p>
            <a:pPr>
              <a:lnSpc>
                <a:spcPct val="6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class HelloWorld_Context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: public virtual CCM_HelloWorld_Context {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friend class HelloWorld_Servant;</a:t>
            </a:r>
          </a:p>
          <a:p>
            <a:pPr>
              <a:lnSpc>
                <a:spcPct val="6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// Operation overrides from base classes -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// Components::SessionContext and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// Components::CCMContext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>
              <a:lnSpc>
                <a:spcPct val="6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</a:t>
            </a:r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title"/>
          </p:nvPr>
        </p:nvSpPr>
        <p:spPr>
          <a:xfrm>
            <a:off x="11113" y="5334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CIDL-Generated Servant Details (1/6)</a:t>
            </a:r>
          </a:p>
        </p:txBody>
      </p:sp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280988" y="3756025"/>
            <a:ext cx="3465512" cy="2109788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hello.cdl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“hello.idl”</a:t>
            </a:r>
          </a:p>
          <a:p>
            <a:pPr eaLnBrk="0" hangingPunct="0">
              <a:spcBef>
                <a:spcPct val="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composition session Hello_Example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home executor HelloHome_Exec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{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implements HelloHome;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manages HelloWorld_Exec;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131077" name="Text Box 5"/>
          <p:cNvSpPr txBox="1">
            <a:spLocks noChangeArrowheads="1"/>
          </p:cNvSpPr>
          <p:nvPr/>
        </p:nvSpPr>
        <p:spPr bwMode="auto">
          <a:xfrm>
            <a:off x="269875" y="1052513"/>
            <a:ext cx="3494088" cy="2300287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Hello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component HelloWorld supports Hello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home HelloHome manages HelloWorld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</p:txBody>
      </p:sp>
      <p:sp>
        <p:nvSpPr>
          <p:cNvPr id="1534982" name="Rectangle 6"/>
          <p:cNvSpPr>
            <a:spLocks noChangeArrowheads="1"/>
          </p:cNvSpPr>
          <p:nvPr/>
        </p:nvSpPr>
        <p:spPr bwMode="auto">
          <a:xfrm>
            <a:off x="1720850" y="5032375"/>
            <a:ext cx="9953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34983" name="Rectangle 7"/>
          <p:cNvSpPr>
            <a:spLocks noChangeArrowheads="1"/>
          </p:cNvSpPr>
          <p:nvPr/>
        </p:nvSpPr>
        <p:spPr bwMode="auto">
          <a:xfrm>
            <a:off x="742950" y="2873375"/>
            <a:ext cx="9953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34984" name="Rectangle 8"/>
          <p:cNvSpPr>
            <a:spLocks noChangeArrowheads="1"/>
          </p:cNvSpPr>
          <p:nvPr/>
        </p:nvSpPr>
        <p:spPr bwMode="auto">
          <a:xfrm>
            <a:off x="2436813" y="2857500"/>
            <a:ext cx="10461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4994" name="Rectangle 18"/>
          <p:cNvSpPr>
            <a:spLocks noChangeArrowheads="1"/>
          </p:cNvSpPr>
          <p:nvPr/>
        </p:nvSpPr>
        <p:spPr bwMode="auto">
          <a:xfrm>
            <a:off x="2178050" y="4300538"/>
            <a:ext cx="130651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4995" name="Rectangle 19"/>
          <p:cNvSpPr>
            <a:spLocks noChangeArrowheads="1"/>
          </p:cNvSpPr>
          <p:nvPr/>
        </p:nvSpPr>
        <p:spPr bwMode="auto">
          <a:xfrm>
            <a:off x="4879975" y="1822450"/>
            <a:ext cx="130651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4996" name="Rectangle 20"/>
          <p:cNvSpPr>
            <a:spLocks noChangeArrowheads="1"/>
          </p:cNvSpPr>
          <p:nvPr/>
        </p:nvSpPr>
        <p:spPr bwMode="auto">
          <a:xfrm>
            <a:off x="4714875" y="2214563"/>
            <a:ext cx="10461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4997" name="Rectangle 21"/>
          <p:cNvSpPr>
            <a:spLocks noChangeArrowheads="1"/>
          </p:cNvSpPr>
          <p:nvPr/>
        </p:nvSpPr>
        <p:spPr bwMode="auto">
          <a:xfrm>
            <a:off x="4676775" y="2644775"/>
            <a:ext cx="10461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4998" name="Rectangle 22"/>
          <p:cNvSpPr>
            <a:spLocks noChangeArrowheads="1"/>
          </p:cNvSpPr>
          <p:nvPr/>
        </p:nvSpPr>
        <p:spPr bwMode="auto">
          <a:xfrm>
            <a:off x="6261100" y="2832100"/>
            <a:ext cx="10461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4999" name="Rectangle 23"/>
          <p:cNvSpPr>
            <a:spLocks noChangeArrowheads="1"/>
          </p:cNvSpPr>
          <p:nvPr/>
        </p:nvSpPr>
        <p:spPr bwMode="auto">
          <a:xfrm>
            <a:off x="5495925" y="3049588"/>
            <a:ext cx="10461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31087" name="Text Box 25"/>
          <p:cNvSpPr txBox="1">
            <a:spLocks noChangeArrowheads="1"/>
          </p:cNvSpPr>
          <p:nvPr/>
        </p:nvSpPr>
        <p:spPr bwMode="auto">
          <a:xfrm>
            <a:off x="3917950" y="4591050"/>
            <a:ext cx="5121275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2713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Composition name maps to C++ namespace</a:t>
            </a:r>
          </a:p>
          <a:p>
            <a:pPr marL="339725" lvl="1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Not spec-required</a:t>
            </a:r>
          </a:p>
          <a:p>
            <a:pPr marL="339725" lvl="1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Helps implementors avoid name clashes</a:t>
            </a:r>
          </a:p>
          <a:p>
            <a:pPr marL="112713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CIDL compiler navigates through </a:t>
            </a:r>
            <a:r>
              <a:rPr lang="en-US" altLang="zh-CN" sz="1200" b="1" i="0">
                <a:solidFill>
                  <a:schemeClr val="hlink"/>
                </a:solidFill>
                <a:ea typeface="宋体" pitchFamily="2" charset="-122"/>
              </a:rPr>
              <a:t>implements</a:t>
            </a:r>
            <a:r>
              <a:rPr lang="en-US" altLang="zh-CN" sz="1200" b="1" i="0">
                <a:ea typeface="宋体" pitchFamily="2" charset="-122"/>
              </a:rPr>
              <a:t> &amp; (IDL) </a:t>
            </a:r>
            <a:r>
              <a:rPr lang="en-US" altLang="zh-CN" sz="1200" b="1" i="0">
                <a:solidFill>
                  <a:schemeClr val="hlink"/>
                </a:solidFill>
                <a:ea typeface="宋体" pitchFamily="2" charset="-122"/>
              </a:rPr>
              <a:t>manages</a:t>
            </a:r>
            <a:endParaRPr lang="en-US" altLang="zh-CN" sz="1200" b="1" i="0">
              <a:ea typeface="宋体" pitchFamily="2" charset="-122"/>
            </a:endParaRPr>
          </a:p>
          <a:p>
            <a:pPr marL="339725" lvl="1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Gets component name</a:t>
            </a:r>
          </a:p>
          <a:p>
            <a:pPr marL="339725" lvl="1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Maps name to servant, context, &amp; base class names</a:t>
            </a:r>
          </a:p>
        </p:txBody>
      </p:sp>
      <p:sp>
        <p:nvSpPr>
          <p:cNvPr id="1535002" name="Rectangle 26"/>
          <p:cNvSpPr>
            <a:spLocks noChangeArrowheads="1"/>
          </p:cNvSpPr>
          <p:nvPr/>
        </p:nvSpPr>
        <p:spPr bwMode="auto">
          <a:xfrm>
            <a:off x="3897313" y="4595813"/>
            <a:ext cx="36528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5003" name="Rectangle 27"/>
          <p:cNvSpPr>
            <a:spLocks noChangeArrowheads="1"/>
          </p:cNvSpPr>
          <p:nvPr/>
        </p:nvSpPr>
        <p:spPr bwMode="auto">
          <a:xfrm>
            <a:off x="3929063" y="5392738"/>
            <a:ext cx="484822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5004" name="Rectangle 28"/>
          <p:cNvSpPr>
            <a:spLocks noChangeArrowheads="1"/>
          </p:cNvSpPr>
          <p:nvPr/>
        </p:nvSpPr>
        <p:spPr bwMode="auto">
          <a:xfrm>
            <a:off x="4114800" y="5721350"/>
            <a:ext cx="4173538" cy="50958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5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5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4982" grpId="0" animBg="1"/>
      <p:bldP spid="1534982" grpId="1" animBg="1"/>
      <p:bldP spid="1534983" grpId="0" animBg="1"/>
      <p:bldP spid="1534983" grpId="1" animBg="1"/>
      <p:bldP spid="1534984" grpId="0" animBg="1"/>
      <p:bldP spid="1534984" grpId="1" animBg="1"/>
      <p:bldP spid="1534994" grpId="0" animBg="1"/>
      <p:bldP spid="1534994" grpId="1" animBg="1"/>
      <p:bldP spid="1534995" grpId="0" animBg="1"/>
      <p:bldP spid="1534995" grpId="1" animBg="1"/>
      <p:bldP spid="1534995" grpId="2" animBg="1"/>
      <p:bldP spid="1534996" grpId="0" animBg="1"/>
      <p:bldP spid="1534996" grpId="1" animBg="1"/>
      <p:bldP spid="1534997" grpId="0" animBg="1"/>
      <p:bldP spid="1534997" grpId="1" animBg="1"/>
      <p:bldP spid="1534998" grpId="0" animBg="1"/>
      <p:bldP spid="1534998" grpId="1" animBg="1"/>
      <p:bldP spid="1534999" grpId="0" animBg="1"/>
      <p:bldP spid="1534999" grpId="1" animBg="1"/>
      <p:bldP spid="1535002" grpId="0" animBg="1"/>
      <p:bldP spid="1535002" grpId="1" animBg="1"/>
      <p:bldP spid="1535003" grpId="0" animBg="1"/>
      <p:bldP spid="1535003" grpId="1" animBg="1"/>
      <p:bldP spid="1535004" grpId="0" animBg="1"/>
      <p:bldP spid="1535004" grpId="1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Text Box 2"/>
          <p:cNvSpPr txBox="1">
            <a:spLocks noChangeArrowheads="1"/>
          </p:cNvSpPr>
          <p:nvPr/>
        </p:nvSpPr>
        <p:spPr bwMode="auto">
          <a:xfrm>
            <a:off x="3889375" y="1071563"/>
            <a:ext cx="5203825" cy="4724400"/>
          </a:xfrm>
          <a:prstGeom prst="rect">
            <a:avLst/>
          </a:prstGeom>
          <a:solidFill>
            <a:srgbClr val="E3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hello_svnt.h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"helloEC.h“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“helloS.h”</a:t>
            </a:r>
          </a:p>
          <a:p>
            <a:pPr>
              <a:lnSpc>
                <a:spcPct val="4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namespace Hello_Example {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class HelloWorld_Servant;</a:t>
            </a:r>
          </a:p>
          <a:p>
            <a:pPr>
              <a:lnSpc>
                <a:spcPct val="4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class HelloWorld_Context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: public virtual CCM_HelloWorld_Context {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public: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friend class HelloWorld_Servant;</a:t>
            </a:r>
          </a:p>
          <a:p>
            <a:pPr>
              <a:lnSpc>
                <a:spcPct val="4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Goodbye_ptr get_connection_GetGoodbye ();</a:t>
            </a:r>
          </a:p>
          <a:p>
            <a:pPr>
              <a:lnSpc>
                <a:spcPct val="4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void push_GotMsg (MsgTrigger *ev);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protected: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void connect_GetGoodbye (Goodbye_ptr obj);</a:t>
            </a:r>
          </a:p>
          <a:p>
            <a:pPr>
              <a:lnSpc>
                <a:spcPct val="4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Goodbye_ptr disconnect_GetGoodbye ();</a:t>
            </a:r>
          </a:p>
          <a:p>
            <a:pPr>
              <a:lnSpc>
                <a:spcPct val="4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Components::Cookie *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subscribe_GotMsg (MsgTriggerConsumer_ptr c);</a:t>
            </a:r>
          </a:p>
          <a:p>
            <a:pPr>
              <a:lnSpc>
                <a:spcPct val="4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MsgTriggerConsumer_ptr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unsubscribe_GotMsg (Components::Cookie *ck);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>
              <a:lnSpc>
                <a:spcPct val="4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</a:t>
            </a:r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title"/>
          </p:nvPr>
        </p:nvSpPr>
        <p:spPr>
          <a:xfrm>
            <a:off x="11113" y="5334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CIDL-Generated Servant Details (2/6)</a:t>
            </a:r>
          </a:p>
        </p:txBody>
      </p:sp>
      <p:sp>
        <p:nvSpPr>
          <p:cNvPr id="132100" name="Text Box 5"/>
          <p:cNvSpPr txBox="1">
            <a:spLocks noChangeArrowheads="1"/>
          </p:cNvSpPr>
          <p:nvPr/>
        </p:nvSpPr>
        <p:spPr bwMode="auto">
          <a:xfrm>
            <a:off x="103188" y="1052513"/>
            <a:ext cx="3621087" cy="3106737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Hello 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Goodbye 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eventtype MsgTrigger 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component HelloWorld supports Hello 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uses Goodbye GetGoodbye;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publishes MsgTrigger GotMsg;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home HelloHome manages HelloWorld {};</a:t>
            </a:r>
          </a:p>
        </p:txBody>
      </p:sp>
      <p:sp>
        <p:nvSpPr>
          <p:cNvPr id="1537031" name="Rectangle 7"/>
          <p:cNvSpPr>
            <a:spLocks noChangeArrowheads="1"/>
          </p:cNvSpPr>
          <p:nvPr/>
        </p:nvSpPr>
        <p:spPr bwMode="auto">
          <a:xfrm>
            <a:off x="768350" y="3063875"/>
            <a:ext cx="7953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32" name="Rectangle 8"/>
          <p:cNvSpPr>
            <a:spLocks noChangeArrowheads="1"/>
          </p:cNvSpPr>
          <p:nvPr/>
        </p:nvSpPr>
        <p:spPr bwMode="auto">
          <a:xfrm>
            <a:off x="1528763" y="3078163"/>
            <a:ext cx="10461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34" name="Rectangle 10"/>
          <p:cNvSpPr>
            <a:spLocks noChangeArrowheads="1"/>
          </p:cNvSpPr>
          <p:nvPr/>
        </p:nvSpPr>
        <p:spPr bwMode="auto">
          <a:xfrm>
            <a:off x="1052513" y="2052638"/>
            <a:ext cx="7953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35" name="Rectangle 11"/>
          <p:cNvSpPr>
            <a:spLocks noChangeArrowheads="1"/>
          </p:cNvSpPr>
          <p:nvPr/>
        </p:nvSpPr>
        <p:spPr bwMode="auto">
          <a:xfrm>
            <a:off x="5021263" y="3084513"/>
            <a:ext cx="7953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37" name="Rectangle 13"/>
          <p:cNvSpPr>
            <a:spLocks noChangeArrowheads="1"/>
          </p:cNvSpPr>
          <p:nvPr/>
        </p:nvSpPr>
        <p:spPr bwMode="auto">
          <a:xfrm>
            <a:off x="7513638" y="3087688"/>
            <a:ext cx="10461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38" name="Rectangle 14"/>
          <p:cNvSpPr>
            <a:spLocks noChangeArrowheads="1"/>
          </p:cNvSpPr>
          <p:nvPr/>
        </p:nvSpPr>
        <p:spPr bwMode="auto">
          <a:xfrm>
            <a:off x="5045075" y="4122738"/>
            <a:ext cx="7953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39" name="Rectangle 15"/>
          <p:cNvSpPr>
            <a:spLocks noChangeArrowheads="1"/>
          </p:cNvSpPr>
          <p:nvPr/>
        </p:nvSpPr>
        <p:spPr bwMode="auto">
          <a:xfrm>
            <a:off x="7329488" y="3797300"/>
            <a:ext cx="7953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40" name="Rectangle 16"/>
          <p:cNvSpPr>
            <a:spLocks noChangeArrowheads="1"/>
          </p:cNvSpPr>
          <p:nvPr/>
        </p:nvSpPr>
        <p:spPr bwMode="auto">
          <a:xfrm>
            <a:off x="6208713" y="3805238"/>
            <a:ext cx="10461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41" name="Rectangle 17"/>
          <p:cNvSpPr>
            <a:spLocks noChangeArrowheads="1"/>
          </p:cNvSpPr>
          <p:nvPr/>
        </p:nvSpPr>
        <p:spPr bwMode="auto">
          <a:xfrm>
            <a:off x="7153275" y="4140200"/>
            <a:ext cx="10461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42" name="Rectangle 18"/>
          <p:cNvSpPr>
            <a:spLocks noChangeArrowheads="1"/>
          </p:cNvSpPr>
          <p:nvPr/>
        </p:nvSpPr>
        <p:spPr bwMode="auto">
          <a:xfrm>
            <a:off x="2193925" y="3279775"/>
            <a:ext cx="7953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43" name="Rectangle 19"/>
          <p:cNvSpPr>
            <a:spLocks noChangeArrowheads="1"/>
          </p:cNvSpPr>
          <p:nvPr/>
        </p:nvSpPr>
        <p:spPr bwMode="auto">
          <a:xfrm>
            <a:off x="5149850" y="4672013"/>
            <a:ext cx="7953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44" name="Rectangle 20"/>
          <p:cNvSpPr>
            <a:spLocks noChangeArrowheads="1"/>
          </p:cNvSpPr>
          <p:nvPr/>
        </p:nvSpPr>
        <p:spPr bwMode="auto">
          <a:xfrm>
            <a:off x="5349875" y="5213350"/>
            <a:ext cx="7953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45" name="Rectangle 21"/>
          <p:cNvSpPr>
            <a:spLocks noChangeArrowheads="1"/>
          </p:cNvSpPr>
          <p:nvPr/>
        </p:nvSpPr>
        <p:spPr bwMode="auto">
          <a:xfrm>
            <a:off x="1235075" y="3281363"/>
            <a:ext cx="10461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46" name="Rectangle 22"/>
          <p:cNvSpPr>
            <a:spLocks noChangeArrowheads="1"/>
          </p:cNvSpPr>
          <p:nvPr/>
        </p:nvSpPr>
        <p:spPr bwMode="auto">
          <a:xfrm>
            <a:off x="5972175" y="4670425"/>
            <a:ext cx="10461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47" name="Rectangle 23"/>
          <p:cNvSpPr>
            <a:spLocks noChangeArrowheads="1"/>
          </p:cNvSpPr>
          <p:nvPr/>
        </p:nvSpPr>
        <p:spPr bwMode="auto">
          <a:xfrm>
            <a:off x="5064125" y="5054600"/>
            <a:ext cx="10461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48" name="Rectangle 24"/>
          <p:cNvSpPr>
            <a:spLocks noChangeArrowheads="1"/>
          </p:cNvSpPr>
          <p:nvPr/>
        </p:nvSpPr>
        <p:spPr bwMode="auto">
          <a:xfrm>
            <a:off x="1066800" y="2471738"/>
            <a:ext cx="10461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50" name="Rectangle 26"/>
          <p:cNvSpPr>
            <a:spLocks noChangeArrowheads="1"/>
          </p:cNvSpPr>
          <p:nvPr/>
        </p:nvSpPr>
        <p:spPr bwMode="auto">
          <a:xfrm>
            <a:off x="5927725" y="3416300"/>
            <a:ext cx="7953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32118" name="Rectangle 27"/>
          <p:cNvSpPr>
            <a:spLocks noChangeArrowheads="1"/>
          </p:cNvSpPr>
          <p:nvPr/>
        </p:nvSpPr>
        <p:spPr bwMode="auto">
          <a:xfrm flipH="1">
            <a:off x="-47625" y="4511675"/>
            <a:ext cx="4124325" cy="199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marL="114300" indent="-114300" eaLnBrk="0" hangingPunct="0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Receptacle (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uses</a:t>
            </a:r>
            <a:r>
              <a:rPr lang="en-US" altLang="zh-CN" sz="1200" b="1" i="0">
                <a:ea typeface="宋体" pitchFamily="2" charset="-122"/>
              </a:rPr>
              <a:t>) declarations</a:t>
            </a:r>
          </a:p>
          <a:p>
            <a:pPr marL="339725" lvl="1" indent="-111125" eaLnBrk="0" hangingPunct="0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Interface type maps to context op params</a:t>
            </a:r>
          </a:p>
          <a:p>
            <a:pPr marL="339725" lvl="1" indent="-111125" eaLnBrk="0" hangingPunct="0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Name maps to context op names</a:t>
            </a:r>
          </a:p>
          <a:p>
            <a:pPr marL="114300" indent="-114300" eaLnBrk="0" hangingPunct="0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Event source (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publishes</a:t>
            </a:r>
            <a:r>
              <a:rPr lang="en-US" altLang="zh-CN" sz="1200" b="1" i="0">
                <a:ea typeface="宋体" pitchFamily="2" charset="-122"/>
              </a:rPr>
              <a:t>) declarations</a:t>
            </a:r>
          </a:p>
          <a:p>
            <a:pPr marL="339725" lvl="1" indent="-111125" eaLnBrk="0" hangingPunct="0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Type maps to params (event consumer)</a:t>
            </a:r>
          </a:p>
          <a:p>
            <a:pPr marL="339725" lvl="1" indent="-111125" eaLnBrk="0" hangingPunct="0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Port name maps to subscribe/unsubscribe operations</a:t>
            </a:r>
          </a:p>
          <a:p>
            <a:pPr marL="114300" indent="-114300" eaLnBrk="0" hangingPunct="0">
              <a:buFontTx/>
              <a:buChar char="•"/>
            </a:pPr>
            <a:endParaRPr lang="zh-CN" altLang="en-US" sz="1200" b="1" i="0">
              <a:ea typeface="宋体" pitchFamily="2" charset="-122"/>
            </a:endParaRPr>
          </a:p>
        </p:txBody>
      </p:sp>
      <p:sp>
        <p:nvSpPr>
          <p:cNvPr id="1537052" name="Rectangle 28"/>
          <p:cNvSpPr>
            <a:spLocks noChangeArrowheads="1"/>
          </p:cNvSpPr>
          <p:nvPr/>
        </p:nvSpPr>
        <p:spPr bwMode="auto">
          <a:xfrm>
            <a:off x="192088" y="4791075"/>
            <a:ext cx="329565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53" name="Rectangle 29"/>
          <p:cNvSpPr>
            <a:spLocks noChangeArrowheads="1"/>
          </p:cNvSpPr>
          <p:nvPr/>
        </p:nvSpPr>
        <p:spPr bwMode="auto">
          <a:xfrm>
            <a:off x="201613" y="5084763"/>
            <a:ext cx="26717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54" name="Rectangle 30"/>
          <p:cNvSpPr>
            <a:spLocks noChangeArrowheads="1"/>
          </p:cNvSpPr>
          <p:nvPr/>
        </p:nvSpPr>
        <p:spPr bwMode="auto">
          <a:xfrm>
            <a:off x="171450" y="5626100"/>
            <a:ext cx="31242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37055" name="Rectangle 31"/>
          <p:cNvSpPr>
            <a:spLocks noChangeArrowheads="1"/>
          </p:cNvSpPr>
          <p:nvPr/>
        </p:nvSpPr>
        <p:spPr bwMode="auto">
          <a:xfrm>
            <a:off x="173038" y="5910263"/>
            <a:ext cx="417988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031" grpId="0" animBg="1"/>
      <p:bldP spid="1537031" grpId="1" animBg="1"/>
      <p:bldP spid="1537032" grpId="0" animBg="1"/>
      <p:bldP spid="1537032" grpId="1" animBg="1"/>
      <p:bldP spid="1537034" grpId="0" animBg="1"/>
      <p:bldP spid="1537034" grpId="1" animBg="1"/>
      <p:bldP spid="1537035" grpId="0" animBg="1"/>
      <p:bldP spid="1537035" grpId="1" animBg="1"/>
      <p:bldP spid="1537037" grpId="0" animBg="1"/>
      <p:bldP spid="1537037" grpId="1" animBg="1"/>
      <p:bldP spid="1537038" grpId="0" animBg="1"/>
      <p:bldP spid="1537038" grpId="1" animBg="1"/>
      <p:bldP spid="1537039" grpId="0" animBg="1"/>
      <p:bldP spid="1537039" grpId="1" animBg="1"/>
      <p:bldP spid="1537040" grpId="0" animBg="1"/>
      <p:bldP spid="1537040" grpId="1" animBg="1"/>
      <p:bldP spid="1537041" grpId="0" animBg="1"/>
      <p:bldP spid="1537041" grpId="1" animBg="1"/>
      <p:bldP spid="1537042" grpId="0" animBg="1"/>
      <p:bldP spid="1537042" grpId="1" animBg="1"/>
      <p:bldP spid="1537043" grpId="0" animBg="1"/>
      <p:bldP spid="1537043" grpId="1" animBg="1"/>
      <p:bldP spid="1537044" grpId="0" animBg="1"/>
      <p:bldP spid="1537044" grpId="1" animBg="1"/>
      <p:bldP spid="1537045" grpId="0" animBg="1"/>
      <p:bldP spid="1537045" grpId="1" animBg="1"/>
      <p:bldP spid="1537046" grpId="0" animBg="1"/>
      <p:bldP spid="1537046" grpId="1" animBg="1"/>
      <p:bldP spid="1537047" grpId="0" animBg="1"/>
      <p:bldP spid="1537047" grpId="1" animBg="1"/>
      <p:bldP spid="1537048" grpId="0" animBg="1"/>
      <p:bldP spid="1537048" grpId="1" animBg="1"/>
      <p:bldP spid="1537050" grpId="0" animBg="1"/>
      <p:bldP spid="1537050" grpId="1" animBg="1"/>
      <p:bldP spid="1537052" grpId="0" animBg="1"/>
      <p:bldP spid="1537052" grpId="1" animBg="1"/>
      <p:bldP spid="1537053" grpId="0" animBg="1"/>
      <p:bldP spid="1537053" grpId="1" animBg="1"/>
      <p:bldP spid="1537054" grpId="0" animBg="1"/>
      <p:bldP spid="1537054" grpId="1" animBg="1"/>
      <p:bldP spid="1537055" grpId="0" animBg="1"/>
      <p:bldP spid="1537055" grpId="1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Text Box 2"/>
          <p:cNvSpPr txBox="1">
            <a:spLocks noChangeArrowheads="1"/>
          </p:cNvSpPr>
          <p:nvPr/>
        </p:nvSpPr>
        <p:spPr bwMode="auto">
          <a:xfrm>
            <a:off x="3629025" y="1071563"/>
            <a:ext cx="5467350" cy="2187575"/>
          </a:xfrm>
          <a:prstGeom prst="rect">
            <a:avLst/>
          </a:prstGeom>
          <a:solidFill>
            <a:srgbClr val="E3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hello_svnt.h</a:t>
            </a:r>
          </a:p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"helloEC.h“</a:t>
            </a:r>
          </a:p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“helloS.h”</a:t>
            </a:r>
          </a:p>
          <a:p>
            <a:pPr>
              <a:lnSpc>
                <a:spcPct val="4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namespace Hello_Example</a:t>
            </a:r>
          </a:p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class Goodbye_Servant</a:t>
            </a:r>
          </a:p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: public virtual POA_Goodbye</a:t>
            </a:r>
          </a:p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{</a:t>
            </a:r>
          </a:p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public:</a:t>
            </a:r>
          </a:p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void SayGoodbye (const char *msg);</a:t>
            </a:r>
          </a:p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>
              <a:lnSpc>
                <a:spcPct val="4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</a:t>
            </a:r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title"/>
          </p:nvPr>
        </p:nvSpPr>
        <p:spPr>
          <a:xfrm>
            <a:off x="11113" y="5334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CIDL-Generated Servant Details (3/6)</a:t>
            </a:r>
          </a:p>
        </p:txBody>
      </p:sp>
      <p:sp>
        <p:nvSpPr>
          <p:cNvPr id="133124" name="Text Box 4"/>
          <p:cNvSpPr txBox="1">
            <a:spLocks noChangeArrowheads="1"/>
          </p:cNvSpPr>
          <p:nvPr/>
        </p:nvSpPr>
        <p:spPr bwMode="auto">
          <a:xfrm>
            <a:off x="47625" y="1052513"/>
            <a:ext cx="3525838" cy="4518025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Hello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void SayHello (in string msg);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Goodbye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void SayGoodbye (in string msg);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component HelloWorld supports Hello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provides Goodbye Farewell;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attribute string Message;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consumes Trigger Listener;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home HelloHome manages HelloWorld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</p:txBody>
      </p:sp>
      <p:sp>
        <p:nvSpPr>
          <p:cNvPr id="1545221" name="Rectangle 5"/>
          <p:cNvSpPr>
            <a:spLocks noChangeArrowheads="1"/>
          </p:cNvSpPr>
          <p:nvPr/>
        </p:nvSpPr>
        <p:spPr bwMode="auto">
          <a:xfrm>
            <a:off x="928688" y="2671763"/>
            <a:ext cx="9953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45222" name="Rectangle 6"/>
          <p:cNvSpPr>
            <a:spLocks noChangeArrowheads="1"/>
          </p:cNvSpPr>
          <p:nvPr/>
        </p:nvSpPr>
        <p:spPr bwMode="auto">
          <a:xfrm>
            <a:off x="687388" y="3071813"/>
            <a:ext cx="11731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5223" name="Rectangle 7"/>
          <p:cNvSpPr>
            <a:spLocks noChangeArrowheads="1"/>
          </p:cNvSpPr>
          <p:nvPr/>
        </p:nvSpPr>
        <p:spPr bwMode="auto">
          <a:xfrm>
            <a:off x="1012825" y="4081463"/>
            <a:ext cx="9953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45224" name="Rectangle 8"/>
          <p:cNvSpPr>
            <a:spLocks noChangeArrowheads="1"/>
          </p:cNvSpPr>
          <p:nvPr/>
        </p:nvSpPr>
        <p:spPr bwMode="auto">
          <a:xfrm>
            <a:off x="4270375" y="1976438"/>
            <a:ext cx="9953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45225" name="Rectangle 9"/>
          <p:cNvSpPr>
            <a:spLocks noChangeArrowheads="1"/>
          </p:cNvSpPr>
          <p:nvPr/>
        </p:nvSpPr>
        <p:spPr bwMode="auto">
          <a:xfrm>
            <a:off x="5891213" y="2135188"/>
            <a:ext cx="9953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45226" name="Rectangle 10"/>
          <p:cNvSpPr>
            <a:spLocks noChangeArrowheads="1"/>
          </p:cNvSpPr>
          <p:nvPr/>
        </p:nvSpPr>
        <p:spPr bwMode="auto">
          <a:xfrm>
            <a:off x="5151438" y="2647950"/>
            <a:ext cx="11731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5227" name="Rectangle 11"/>
          <p:cNvSpPr>
            <a:spLocks noChangeArrowheads="1"/>
          </p:cNvSpPr>
          <p:nvPr/>
        </p:nvSpPr>
        <p:spPr bwMode="auto">
          <a:xfrm>
            <a:off x="1833563" y="3067050"/>
            <a:ext cx="13509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5228" name="Rectangle 12"/>
          <p:cNvSpPr>
            <a:spLocks noChangeArrowheads="1"/>
          </p:cNvSpPr>
          <p:nvPr/>
        </p:nvSpPr>
        <p:spPr bwMode="auto">
          <a:xfrm>
            <a:off x="6334125" y="2643188"/>
            <a:ext cx="164782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33133" name="Text Box 14"/>
          <p:cNvSpPr txBox="1">
            <a:spLocks noChangeArrowheads="1"/>
          </p:cNvSpPr>
          <p:nvPr/>
        </p:nvSpPr>
        <p:spPr bwMode="auto">
          <a:xfrm>
            <a:off x="3917950" y="3479800"/>
            <a:ext cx="5121275" cy="197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2713" indent="-112713">
              <a:spcBef>
                <a:spcPct val="55000"/>
              </a:spcBef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Facet (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provides</a:t>
            </a:r>
            <a:r>
              <a:rPr lang="en-US" altLang="zh-CN" sz="1200" b="1" i="0">
                <a:ea typeface="宋体" pitchFamily="2" charset="-122"/>
              </a:rPr>
              <a:t>) declarations maps to C++ servant class</a:t>
            </a:r>
          </a:p>
          <a:p>
            <a:pPr marL="339725" lvl="1" indent="-112713">
              <a:spcBef>
                <a:spcPct val="55000"/>
              </a:spcBef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Separate servant class is implementation-specific</a:t>
            </a:r>
          </a:p>
          <a:p>
            <a:pPr marL="339725" lvl="1" indent="-112713">
              <a:spcBef>
                <a:spcPct val="55000"/>
              </a:spcBef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Helps C++ compiler reduce footprint </a:t>
            </a:r>
          </a:p>
          <a:p>
            <a:pPr marL="112713" indent="-112713">
              <a:spcBef>
                <a:spcPct val="55000"/>
              </a:spcBef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Facet type maps to servant &amp; base class name generation</a:t>
            </a:r>
          </a:p>
          <a:p>
            <a:pPr marL="112713" indent="-112713">
              <a:spcBef>
                <a:spcPct val="55000"/>
              </a:spcBef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Facet interface operations mapped directly to servant class</a:t>
            </a:r>
          </a:p>
          <a:p>
            <a:pPr marL="339725" lvl="1" indent="-112713">
              <a:spcBef>
                <a:spcPct val="55000"/>
              </a:spcBef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Operation names map directly</a:t>
            </a:r>
          </a:p>
          <a:p>
            <a:pPr marL="339725" lvl="1" indent="-112713">
              <a:spcBef>
                <a:spcPct val="55000"/>
              </a:spcBef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Operation parameters map with the usual CORBA rules</a:t>
            </a:r>
          </a:p>
        </p:txBody>
      </p:sp>
      <p:sp>
        <p:nvSpPr>
          <p:cNvPr id="1545231" name="Rectangle 15"/>
          <p:cNvSpPr>
            <a:spLocks noChangeArrowheads="1"/>
          </p:cNvSpPr>
          <p:nvPr/>
        </p:nvSpPr>
        <p:spPr bwMode="auto">
          <a:xfrm>
            <a:off x="3917950" y="4306888"/>
            <a:ext cx="447357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5232" name="Rectangle 16"/>
          <p:cNvSpPr>
            <a:spLocks noChangeArrowheads="1"/>
          </p:cNvSpPr>
          <p:nvPr/>
        </p:nvSpPr>
        <p:spPr bwMode="auto">
          <a:xfrm>
            <a:off x="4132263" y="4894263"/>
            <a:ext cx="24558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5233" name="Rectangle 17"/>
          <p:cNvSpPr>
            <a:spLocks noChangeArrowheads="1"/>
          </p:cNvSpPr>
          <p:nvPr/>
        </p:nvSpPr>
        <p:spPr bwMode="auto">
          <a:xfrm>
            <a:off x="4125913" y="5176838"/>
            <a:ext cx="433228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33137" name="Text Box 18"/>
          <p:cNvSpPr txBox="1">
            <a:spLocks noChangeArrowheads="1"/>
          </p:cNvSpPr>
          <p:nvPr/>
        </p:nvSpPr>
        <p:spPr bwMode="auto">
          <a:xfrm>
            <a:off x="3900488" y="5518150"/>
            <a:ext cx="5367337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2713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If no port declarations or supported interface operations</a:t>
            </a:r>
          </a:p>
          <a:p>
            <a:pPr marL="339725" lvl="1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No new operations generated in servant class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5221" grpId="0" animBg="1"/>
      <p:bldP spid="1545221" grpId="1" animBg="1"/>
      <p:bldP spid="1545222" grpId="0" animBg="1"/>
      <p:bldP spid="1545222" grpId="1" animBg="1"/>
      <p:bldP spid="1545223" grpId="0" animBg="1"/>
      <p:bldP spid="1545223" grpId="1" animBg="1"/>
      <p:bldP spid="1545224" grpId="0" animBg="1"/>
      <p:bldP spid="1545224" grpId="1" animBg="1"/>
      <p:bldP spid="1545225" grpId="0" animBg="1"/>
      <p:bldP spid="1545225" grpId="1" animBg="1"/>
      <p:bldP spid="1545226" grpId="0" animBg="1"/>
      <p:bldP spid="1545226" grpId="1" animBg="1"/>
      <p:bldP spid="1545227" grpId="0" animBg="1"/>
      <p:bldP spid="1545227" grpId="1" animBg="1"/>
      <p:bldP spid="1545228" grpId="0" animBg="1"/>
      <p:bldP spid="1545228" grpId="1" animBg="1"/>
      <p:bldP spid="1545231" grpId="0" animBg="1"/>
      <p:bldP spid="1545231" grpId="1" animBg="1"/>
      <p:bldP spid="1545232" grpId="0" animBg="1"/>
      <p:bldP spid="1545232" grpId="1" animBg="1"/>
      <p:bldP spid="1545233" grpId="0" animBg="1"/>
      <p:bldP spid="1545233" grpId="1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Text Box 2"/>
          <p:cNvSpPr txBox="1">
            <a:spLocks noChangeArrowheads="1"/>
          </p:cNvSpPr>
          <p:nvPr/>
        </p:nvSpPr>
        <p:spPr bwMode="auto">
          <a:xfrm>
            <a:off x="3562350" y="850900"/>
            <a:ext cx="5514975" cy="4551363"/>
          </a:xfrm>
          <a:prstGeom prst="rect">
            <a:avLst/>
          </a:prstGeom>
          <a:solidFill>
            <a:srgbClr val="E3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hello_svnt.h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"helloEC.h“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“helloS.h”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namespace Hello_Example {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class HelloWorld_Servant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: public virtual POA_HelloWorld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{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public: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void SayHello (const char *msg);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Goodbye_ptr provide_Farewell ();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char *Message ();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void Message (const char *Message);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class TriggerConsumer_Listener_Servant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  : public virtual POA_TriggerConsumer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{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public: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  virtual void push_Trigger (Trigger *evt);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  virtual void push_event (Components::EventBase *e);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};</a:t>
            </a: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virtual TriggerConsumer_ptr get_consumer_Listener ();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>
              <a:lnSpc>
                <a:spcPct val="35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</a:t>
            </a:r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461963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CIDL-Generated Servant Details (4/6)</a:t>
            </a:r>
          </a:p>
        </p:txBody>
      </p:sp>
      <p:sp>
        <p:nvSpPr>
          <p:cNvPr id="134148" name="Text Box 4"/>
          <p:cNvSpPr txBox="1">
            <a:spLocks noChangeArrowheads="1"/>
          </p:cNvSpPr>
          <p:nvPr/>
        </p:nvSpPr>
        <p:spPr bwMode="auto">
          <a:xfrm>
            <a:off x="47625" y="854075"/>
            <a:ext cx="3459163" cy="4518025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Hello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void SayHello (in string msg);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Goodbye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void SayGoodbye (in string msg);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component HelloWorld supports Hello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provides Goodbye Farewell;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attribute string Message;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consumes Trigger Listener;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home HelloHome manages HelloWorld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</p:txBody>
      </p:sp>
      <p:sp>
        <p:nvSpPr>
          <p:cNvPr id="1541125" name="Rectangle 5"/>
          <p:cNvSpPr>
            <a:spLocks noChangeArrowheads="1"/>
          </p:cNvSpPr>
          <p:nvPr/>
        </p:nvSpPr>
        <p:spPr bwMode="auto">
          <a:xfrm>
            <a:off x="273050" y="1871663"/>
            <a:ext cx="284480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1127" name="Rectangle 7"/>
          <p:cNvSpPr>
            <a:spLocks noChangeArrowheads="1"/>
          </p:cNvSpPr>
          <p:nvPr/>
        </p:nvSpPr>
        <p:spPr bwMode="auto">
          <a:xfrm>
            <a:off x="3965575" y="2170113"/>
            <a:ext cx="387032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1129" name="Rectangle 9"/>
          <p:cNvSpPr>
            <a:spLocks noChangeArrowheads="1"/>
          </p:cNvSpPr>
          <p:nvPr/>
        </p:nvSpPr>
        <p:spPr bwMode="auto">
          <a:xfrm>
            <a:off x="873125" y="2462213"/>
            <a:ext cx="9953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41130" name="Rectangle 10"/>
          <p:cNvSpPr>
            <a:spLocks noChangeArrowheads="1"/>
          </p:cNvSpPr>
          <p:nvPr/>
        </p:nvSpPr>
        <p:spPr bwMode="auto">
          <a:xfrm>
            <a:off x="1000125" y="3881438"/>
            <a:ext cx="9953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41131" name="Rectangle 11"/>
          <p:cNvSpPr>
            <a:spLocks noChangeArrowheads="1"/>
          </p:cNvSpPr>
          <p:nvPr/>
        </p:nvSpPr>
        <p:spPr bwMode="auto">
          <a:xfrm>
            <a:off x="4678363" y="2481263"/>
            <a:ext cx="9953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41132" name="Rectangle 12"/>
          <p:cNvSpPr>
            <a:spLocks noChangeArrowheads="1"/>
          </p:cNvSpPr>
          <p:nvPr/>
        </p:nvSpPr>
        <p:spPr bwMode="auto">
          <a:xfrm>
            <a:off x="1795463" y="3881438"/>
            <a:ext cx="995362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41133" name="Rectangle 13"/>
          <p:cNvSpPr>
            <a:spLocks noChangeArrowheads="1"/>
          </p:cNvSpPr>
          <p:nvPr/>
        </p:nvSpPr>
        <p:spPr bwMode="auto">
          <a:xfrm>
            <a:off x="6508750" y="2482850"/>
            <a:ext cx="995363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541134" name="Rectangle 14"/>
          <p:cNvSpPr>
            <a:spLocks noChangeArrowheads="1"/>
          </p:cNvSpPr>
          <p:nvPr/>
        </p:nvSpPr>
        <p:spPr bwMode="auto">
          <a:xfrm>
            <a:off x="265113" y="4083050"/>
            <a:ext cx="247967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1137" name="Rectangle 17"/>
          <p:cNvSpPr>
            <a:spLocks noChangeArrowheads="1"/>
          </p:cNvSpPr>
          <p:nvPr/>
        </p:nvSpPr>
        <p:spPr bwMode="auto">
          <a:xfrm>
            <a:off x="254000" y="4283075"/>
            <a:ext cx="251142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1138" name="Rectangle 18"/>
          <p:cNvSpPr>
            <a:spLocks noChangeArrowheads="1"/>
          </p:cNvSpPr>
          <p:nvPr/>
        </p:nvSpPr>
        <p:spPr bwMode="auto">
          <a:xfrm>
            <a:off x="3932238" y="3389313"/>
            <a:ext cx="5003800" cy="138588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1143" name="Rectangle 23"/>
          <p:cNvSpPr>
            <a:spLocks noChangeArrowheads="1"/>
          </p:cNvSpPr>
          <p:nvPr/>
        </p:nvSpPr>
        <p:spPr bwMode="auto">
          <a:xfrm>
            <a:off x="3946525" y="4829175"/>
            <a:ext cx="4981575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1145" name="Rectangle 25"/>
          <p:cNvSpPr>
            <a:spLocks noChangeArrowheads="1"/>
          </p:cNvSpPr>
          <p:nvPr/>
        </p:nvSpPr>
        <p:spPr bwMode="auto">
          <a:xfrm>
            <a:off x="3929063" y="2776538"/>
            <a:ext cx="4240212" cy="61436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34161" name="Text Box 29"/>
          <p:cNvSpPr txBox="1">
            <a:spLocks noChangeArrowheads="1"/>
          </p:cNvSpPr>
          <p:nvPr/>
        </p:nvSpPr>
        <p:spPr bwMode="auto">
          <a:xfrm>
            <a:off x="-31750" y="5430838"/>
            <a:ext cx="431482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zh-CN" altLang="en-US" sz="1200" b="1" i="0">
                <a:ea typeface="宋体" pitchFamily="2" charset="-122"/>
              </a:rPr>
              <a:t> </a:t>
            </a:r>
            <a:r>
              <a:rPr lang="en-US" altLang="zh-CN" sz="1200" b="1" i="0">
                <a:ea typeface="宋体" pitchFamily="2" charset="-122"/>
              </a:rPr>
              <a:t>Supported op maps directly to component servant op</a:t>
            </a:r>
          </a:p>
          <a:p>
            <a:pPr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Facet type maps to the return type of the accessor op</a:t>
            </a:r>
          </a:p>
          <a:p>
            <a:pPr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Facet name maps to component servant accessor op</a:t>
            </a:r>
          </a:p>
        </p:txBody>
      </p:sp>
      <p:sp>
        <p:nvSpPr>
          <p:cNvPr id="134162" name="Text Box 30"/>
          <p:cNvSpPr txBox="1">
            <a:spLocks noChangeArrowheads="1"/>
          </p:cNvSpPr>
          <p:nvPr/>
        </p:nvSpPr>
        <p:spPr bwMode="auto">
          <a:xfrm>
            <a:off x="4303713" y="5373688"/>
            <a:ext cx="4932362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2713" indent="-112713">
              <a:buFontTx/>
              <a:buChar char="•"/>
            </a:pPr>
            <a:r>
              <a:rPr lang="zh-CN" altLang="en-US" sz="1200" b="1" i="0">
                <a:ea typeface="宋体" pitchFamily="2" charset="-122"/>
              </a:rPr>
              <a:t> </a:t>
            </a:r>
            <a:r>
              <a:rPr lang="en-US" altLang="zh-CN" sz="1200" b="1" i="0">
                <a:ea typeface="宋体" pitchFamily="2" charset="-122"/>
              </a:rPr>
              <a:t>Attribute maps to get/set ops in the component servant</a:t>
            </a:r>
          </a:p>
          <a:p>
            <a:pPr marL="112713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Event sink (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consumes</a:t>
            </a:r>
            <a:r>
              <a:rPr lang="en-US" altLang="zh-CN" sz="1200" b="1" i="0">
                <a:ea typeface="宋体" pitchFamily="2" charset="-122"/>
              </a:rPr>
              <a:t>) maps to nested class (impl-specific)</a:t>
            </a:r>
          </a:p>
          <a:p>
            <a:pPr marL="339725" lvl="1" indent="-11271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 Also maps to accessor op for the event consumer</a:t>
            </a:r>
          </a:p>
        </p:txBody>
      </p:sp>
      <p:sp>
        <p:nvSpPr>
          <p:cNvPr id="1541151" name="Rectangle 31"/>
          <p:cNvSpPr>
            <a:spLocks noChangeArrowheads="1"/>
          </p:cNvSpPr>
          <p:nvPr/>
        </p:nvSpPr>
        <p:spPr bwMode="auto">
          <a:xfrm>
            <a:off x="31750" y="5426075"/>
            <a:ext cx="413385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1152" name="Rectangle 32"/>
          <p:cNvSpPr>
            <a:spLocks noChangeArrowheads="1"/>
          </p:cNvSpPr>
          <p:nvPr/>
        </p:nvSpPr>
        <p:spPr bwMode="auto">
          <a:xfrm>
            <a:off x="31750" y="5699125"/>
            <a:ext cx="413385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1153" name="Rectangle 33"/>
          <p:cNvSpPr>
            <a:spLocks noChangeArrowheads="1"/>
          </p:cNvSpPr>
          <p:nvPr/>
        </p:nvSpPr>
        <p:spPr bwMode="auto">
          <a:xfrm>
            <a:off x="31750" y="5981700"/>
            <a:ext cx="413385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1154" name="Rectangle 34"/>
          <p:cNvSpPr>
            <a:spLocks noChangeArrowheads="1"/>
          </p:cNvSpPr>
          <p:nvPr/>
        </p:nvSpPr>
        <p:spPr bwMode="auto">
          <a:xfrm>
            <a:off x="4321175" y="5386388"/>
            <a:ext cx="433228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1155" name="Rectangle 35"/>
          <p:cNvSpPr>
            <a:spLocks noChangeArrowheads="1"/>
          </p:cNvSpPr>
          <p:nvPr/>
        </p:nvSpPr>
        <p:spPr bwMode="auto">
          <a:xfrm>
            <a:off x="4329113" y="5653088"/>
            <a:ext cx="4667250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1157" name="Rectangle 37"/>
          <p:cNvSpPr>
            <a:spLocks noChangeArrowheads="1"/>
          </p:cNvSpPr>
          <p:nvPr/>
        </p:nvSpPr>
        <p:spPr bwMode="auto">
          <a:xfrm>
            <a:off x="4529138" y="5934075"/>
            <a:ext cx="395128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1125" grpId="0" animBg="1"/>
      <p:bldP spid="1541125" grpId="1" animBg="1"/>
      <p:bldP spid="1541127" grpId="0" animBg="1"/>
      <p:bldP spid="1541127" grpId="1" animBg="1"/>
      <p:bldP spid="1541129" grpId="0" animBg="1"/>
      <p:bldP spid="1541129" grpId="1" animBg="1"/>
      <p:bldP spid="1541130" grpId="0" animBg="1"/>
      <p:bldP spid="1541130" grpId="1" animBg="1"/>
      <p:bldP spid="1541131" grpId="0" animBg="1"/>
      <p:bldP spid="1541131" grpId="1" animBg="1"/>
      <p:bldP spid="1541132" grpId="0" animBg="1"/>
      <p:bldP spid="1541132" grpId="1" animBg="1"/>
      <p:bldP spid="1541133" grpId="0" animBg="1"/>
      <p:bldP spid="1541133" grpId="1" animBg="1"/>
      <p:bldP spid="1541134" grpId="0" animBg="1"/>
      <p:bldP spid="1541134" grpId="1" animBg="1"/>
      <p:bldP spid="1541137" grpId="0" animBg="1"/>
      <p:bldP spid="1541137" grpId="1" animBg="1"/>
      <p:bldP spid="1541138" grpId="0" animBg="1"/>
      <p:bldP spid="1541138" grpId="1" animBg="1"/>
      <p:bldP spid="1541143" grpId="0" animBg="1"/>
      <p:bldP spid="1541143" grpId="1" animBg="1"/>
      <p:bldP spid="1541145" grpId="0" animBg="1"/>
      <p:bldP spid="1541145" grpId="1" animBg="1"/>
      <p:bldP spid="1541151" grpId="0" animBg="1"/>
      <p:bldP spid="1541151" grpId="1" animBg="1"/>
      <p:bldP spid="1541152" grpId="0" animBg="1"/>
      <p:bldP spid="1541152" grpId="1" animBg="1"/>
      <p:bldP spid="1541153" grpId="0" animBg="1"/>
      <p:bldP spid="1541153" grpId="1" animBg="1"/>
      <p:bldP spid="1541154" grpId="0" animBg="1"/>
      <p:bldP spid="1541154" grpId="1" animBg="1"/>
      <p:bldP spid="1541155" grpId="0" animBg="1"/>
      <p:bldP spid="1541155" grpId="1" animBg="1"/>
      <p:bldP spid="1541157" grpId="0" animBg="1"/>
      <p:bldP spid="1541157" grpId="1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Text Box 2"/>
          <p:cNvSpPr txBox="1">
            <a:spLocks noChangeArrowheads="1"/>
          </p:cNvSpPr>
          <p:nvPr/>
        </p:nvSpPr>
        <p:spPr bwMode="auto">
          <a:xfrm>
            <a:off x="3630613" y="1071563"/>
            <a:ext cx="5410200" cy="2894012"/>
          </a:xfrm>
          <a:prstGeom prst="rect">
            <a:avLst/>
          </a:prstGeom>
          <a:solidFill>
            <a:srgbClr val="E3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hello_svnt.h</a:t>
            </a:r>
          </a:p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“helloEC.h”</a:t>
            </a:r>
          </a:p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“helloS.h”</a:t>
            </a:r>
          </a:p>
          <a:p>
            <a:pPr>
              <a:lnSpc>
                <a:spcPct val="70000"/>
              </a:lnSpc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namespace Hello_Example</a:t>
            </a:r>
          </a:p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class HelloHome_Servant</a:t>
            </a:r>
          </a:p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: public virtual POA_HelloHome</a:t>
            </a:r>
          </a:p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{</a:t>
            </a:r>
          </a:p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// Operation overrides from base class</a:t>
            </a:r>
          </a:p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// Components::CCMHome</a:t>
            </a:r>
          </a:p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>
              <a:lnSpc>
                <a:spcPct val="70000"/>
              </a:lnSpc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</a:t>
            </a:r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title"/>
          </p:nvPr>
        </p:nvSpPr>
        <p:spPr>
          <a:xfrm>
            <a:off x="11113" y="533400"/>
            <a:ext cx="9144000" cy="381000"/>
          </a:xfrm>
          <a:noFill/>
        </p:spPr>
        <p:txBody>
          <a:bodyPr/>
          <a:lstStyle/>
          <a:p>
            <a:pPr eaLnBrk="1" hangingPunct="1"/>
            <a:r>
              <a:rPr lang="en-US" altLang="zh-CN" sz="3200" b="1" smtClean="0">
                <a:latin typeface="Courier New" pitchFamily="49" charset="0"/>
                <a:ea typeface="宋体" pitchFamily="2" charset="-122"/>
              </a:rPr>
              <a:t>HelloWorld</a:t>
            </a:r>
            <a:r>
              <a:rPr lang="en-US" altLang="zh-CN" sz="3200" smtClean="0">
                <a:ea typeface="宋体" pitchFamily="2" charset="-122"/>
              </a:rPr>
              <a:t> </a:t>
            </a:r>
            <a:r>
              <a:rPr lang="en-US" altLang="zh-CN" sz="3200" smtClean="0">
                <a:latin typeface="Arial Narrow" pitchFamily="34" charset="0"/>
                <a:ea typeface="宋体" pitchFamily="2" charset="-122"/>
              </a:rPr>
              <a:t>CIDL-Generated Servant Details (5/6)</a:t>
            </a:r>
          </a:p>
        </p:txBody>
      </p:sp>
      <p:sp>
        <p:nvSpPr>
          <p:cNvPr id="135172" name="Text Box 4"/>
          <p:cNvSpPr txBox="1">
            <a:spLocks noChangeArrowheads="1"/>
          </p:cNvSpPr>
          <p:nvPr/>
        </p:nvSpPr>
        <p:spPr bwMode="auto">
          <a:xfrm>
            <a:off x="98425" y="3422650"/>
            <a:ext cx="3433763" cy="2109788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hello.cdl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“hello.idl”</a:t>
            </a:r>
          </a:p>
          <a:p>
            <a:pPr eaLnBrk="0" hangingPunct="0">
              <a:spcBef>
                <a:spcPct val="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composition session Hello_Example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home executor HelloHome_Exec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{ 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implements HelloHome;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  manages HelloWorld_Exec;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  };</a:t>
            </a:r>
          </a:p>
          <a:p>
            <a:pPr eaLnBrk="0" hangingPunct="0">
              <a:spcBef>
                <a:spcPct val="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};</a:t>
            </a:r>
          </a:p>
        </p:txBody>
      </p:sp>
      <p:sp>
        <p:nvSpPr>
          <p:cNvPr id="135173" name="Text Box 5"/>
          <p:cNvSpPr txBox="1">
            <a:spLocks noChangeArrowheads="1"/>
          </p:cNvSpPr>
          <p:nvPr/>
        </p:nvSpPr>
        <p:spPr bwMode="auto">
          <a:xfrm>
            <a:off x="87313" y="1052513"/>
            <a:ext cx="3448050" cy="2300287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// hello.idl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#include &lt;Components.idl&gt;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interface Hello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component HelloWorld supports Hello 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  <a:p>
            <a:pPr eaLnBrk="0" hangingPunct="0">
              <a:spcBef>
                <a:spcPct val="10000"/>
              </a:spcBef>
            </a:pPr>
            <a:endParaRPr lang="en-US" altLang="zh-CN" sz="1200" b="1" i="0">
              <a:latin typeface="Courier New" pitchFamily="49" charset="0"/>
              <a:ea typeface="宋体" pitchFamily="2" charset="-122"/>
            </a:endParaRP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home HelloHome manages HelloWorld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zh-CN" sz="1200" b="1" i="0">
                <a:latin typeface="Courier New" pitchFamily="49" charset="0"/>
                <a:ea typeface="宋体" pitchFamily="2" charset="-122"/>
              </a:rPr>
              <a:t>{};</a:t>
            </a:r>
          </a:p>
        </p:txBody>
      </p:sp>
      <p:sp>
        <p:nvSpPr>
          <p:cNvPr id="1543174" name="Rectangle 6"/>
          <p:cNvSpPr>
            <a:spLocks noChangeArrowheads="1"/>
          </p:cNvSpPr>
          <p:nvPr/>
        </p:nvSpPr>
        <p:spPr bwMode="auto">
          <a:xfrm>
            <a:off x="1490663" y="4699000"/>
            <a:ext cx="10493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3175" name="Rectangle 7"/>
          <p:cNvSpPr>
            <a:spLocks noChangeArrowheads="1"/>
          </p:cNvSpPr>
          <p:nvPr/>
        </p:nvSpPr>
        <p:spPr bwMode="auto">
          <a:xfrm>
            <a:off x="544513" y="2873375"/>
            <a:ext cx="1049337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3178" name="Rectangle 10"/>
          <p:cNvSpPr>
            <a:spLocks noChangeArrowheads="1"/>
          </p:cNvSpPr>
          <p:nvPr/>
        </p:nvSpPr>
        <p:spPr bwMode="auto">
          <a:xfrm>
            <a:off x="4384675" y="2379663"/>
            <a:ext cx="10493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543179" name="Rectangle 11"/>
          <p:cNvSpPr>
            <a:spLocks noChangeArrowheads="1"/>
          </p:cNvSpPr>
          <p:nvPr/>
        </p:nvSpPr>
        <p:spPr bwMode="auto">
          <a:xfrm>
            <a:off x="5908675" y="2581275"/>
            <a:ext cx="1049338" cy="2762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  <p:sp>
        <p:nvSpPr>
          <p:cNvPr id="135178" name="Text Box 13"/>
          <p:cNvSpPr txBox="1">
            <a:spLocks noChangeArrowheads="1"/>
          </p:cNvSpPr>
          <p:nvPr/>
        </p:nvSpPr>
        <p:spPr bwMode="auto">
          <a:xfrm>
            <a:off x="3632200" y="4419600"/>
            <a:ext cx="54149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9063" indent="-1190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CIDL compiler navigates through </a:t>
            </a:r>
            <a:r>
              <a:rPr lang="en-US" altLang="zh-CN" sz="1200" b="1" i="0">
                <a:solidFill>
                  <a:schemeClr val="hlink"/>
                </a:solidFill>
                <a:latin typeface="Courier New" pitchFamily="49" charset="0"/>
                <a:ea typeface="宋体" pitchFamily="2" charset="-122"/>
              </a:rPr>
              <a:t>implements</a:t>
            </a:r>
            <a:r>
              <a:rPr lang="en-US" altLang="zh-CN" sz="1200" b="1" i="0">
                <a:ea typeface="宋体" pitchFamily="2" charset="-122"/>
              </a:rPr>
              <a:t> to home type</a:t>
            </a:r>
          </a:p>
          <a:p>
            <a:pPr marL="339725" lvl="1" indent="-1063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Maps home type to home servant class</a:t>
            </a:r>
          </a:p>
          <a:p>
            <a:pPr marL="339725" lvl="1" indent="-1063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Also to generated base class name</a:t>
            </a:r>
          </a:p>
          <a:p>
            <a:pPr marL="119063" indent="-1190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If home has no supported interfaces, operations, attributes, factories or finders</a:t>
            </a:r>
          </a:p>
          <a:p>
            <a:pPr marL="339725" lvl="1" indent="-106363">
              <a:buFontTx/>
              <a:buChar char="•"/>
            </a:pPr>
            <a:r>
              <a:rPr lang="en-US" altLang="zh-CN" sz="1200" b="1" i="0">
                <a:ea typeface="宋体" pitchFamily="2" charset="-122"/>
              </a:rPr>
              <a:t>No new operations generated in servant class</a:t>
            </a:r>
          </a:p>
        </p:txBody>
      </p:sp>
      <p:sp>
        <p:nvSpPr>
          <p:cNvPr id="1543182" name="Rectangle 14"/>
          <p:cNvSpPr>
            <a:spLocks noChangeArrowheads="1"/>
          </p:cNvSpPr>
          <p:nvPr/>
        </p:nvSpPr>
        <p:spPr bwMode="auto">
          <a:xfrm>
            <a:off x="3887788" y="4687888"/>
            <a:ext cx="3122612" cy="57626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nl-N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3174" grpId="0" animBg="1"/>
      <p:bldP spid="1543174" grpId="1" animBg="1"/>
      <p:bldP spid="1543175" grpId="0" animBg="1"/>
      <p:bldP spid="1543175" grpId="1" animBg="1"/>
      <p:bldP spid="1543178" grpId="0" animBg="1"/>
      <p:bldP spid="1543178" grpId="1" animBg="1"/>
      <p:bldP spid="1543179" grpId="0" animBg="1"/>
      <p:bldP spid="1543179" grpId="1" animBg="1"/>
      <p:bldP spid="1543182" grpId="0" animBg="1"/>
      <p:bldP spid="1543182" grpId="1" animBg="1"/>
    </p:bldLst>
  </p:timing>
</p:sld>
</file>

<file path=ppt/theme/theme1.xml><?xml version="1.0" encoding="utf-8"?>
<a:theme xmlns:a="http://schemas.openxmlformats.org/drawingml/2006/main" name="DOC-Traditional">
  <a:themeElements>
    <a:clrScheme name="DOC-Traditional 8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FF"/>
      </a:hlink>
      <a:folHlink>
        <a:srgbClr val="B2B2B2"/>
      </a:folHlink>
    </a:clrScheme>
    <a:fontScheme name="DOC-Traditional">
      <a:majorFont>
        <a:latin typeface="Arial"/>
        <a:ea typeface="Arial Unicode MS"/>
        <a:cs typeface="Arial Unicode MS"/>
      </a:majorFont>
      <a:minorFont>
        <a:latin typeface="Arial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1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65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1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65" charset="0"/>
          </a:defRPr>
        </a:defPPr>
      </a:lstStyle>
    </a:lnDef>
  </a:objectDefaults>
  <a:extraClrSchemeLst>
    <a:extraClrScheme>
      <a:clrScheme name="DOC-Traditional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OC-Traditional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OC-Traditional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OC-Traditional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OC-Traditional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OC-Traditional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OC-Traditional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OC-Traditional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0000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apsules">
  <a:themeElements>
    <a:clrScheme name="Capsules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Capsule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1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65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1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65" charset="0"/>
          </a:defRPr>
        </a:defPPr>
      </a:lstStyle>
    </a:lnDef>
  </a:objectDefaults>
  <a:extraClrSchemeLst>
    <a:extraClrScheme>
      <a:clrScheme name="Capsules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0000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54331</TotalTime>
  <Words>14792</Words>
  <Application>Microsoft Office PowerPoint</Application>
  <PresentationFormat>On-screen Show (4:3)</PresentationFormat>
  <Paragraphs>3653</Paragraphs>
  <Slides>208</Slides>
  <Notes>98</Notes>
  <HiddenSlides>16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4</vt:i4>
      </vt:variant>
      <vt:variant>
        <vt:lpstr>Slide Titles</vt:lpstr>
      </vt:variant>
      <vt:variant>
        <vt:i4>208</vt:i4>
      </vt:variant>
    </vt:vector>
  </HeadingPairs>
  <TitlesOfParts>
    <vt:vector size="214" baseType="lpstr">
      <vt:lpstr>DOC-Traditional</vt:lpstr>
      <vt:lpstr>Capsules</vt:lpstr>
      <vt:lpstr>Visio</vt:lpstr>
      <vt:lpstr>Microsoft Office Visio Drawing</vt:lpstr>
      <vt:lpstr>Document</vt:lpstr>
      <vt:lpstr>Clip</vt:lpstr>
      <vt:lpstr>Tutorial on the Lightweight CORBA Component Model (CCM)  Industrializing the Development   Distributed Real-time &amp; Embedded Systems</vt:lpstr>
      <vt:lpstr>Tutorial on the Lightweight CORBA Component Model (CCM)  Industrializing the Development of  Distributed Real-time &amp; Embedded Systems</vt:lpstr>
      <vt:lpstr>Tutorial Overview</vt:lpstr>
      <vt:lpstr>Slide 4</vt:lpstr>
      <vt:lpstr>Where We Started: Object-Oriented Programming</vt:lpstr>
      <vt:lpstr>Next Step: Distributed Object Computing (DOC)</vt:lpstr>
      <vt:lpstr>Overview of CORBA 2.x Standard</vt:lpstr>
      <vt:lpstr>Example: Applying OO to Network Programming</vt:lpstr>
      <vt:lpstr>Drawbacks of DOC-based CORBA 2.x Middleware</vt:lpstr>
      <vt:lpstr>Example: Limitations of CORBA 2.x Specification</vt:lpstr>
      <vt:lpstr>Solution: Component Middleware</vt:lpstr>
      <vt:lpstr>Slide 12</vt:lpstr>
      <vt:lpstr>Slide 13</vt:lpstr>
      <vt:lpstr>Capabilities of CORBA Component Model (CCM)</vt:lpstr>
      <vt:lpstr>Capabilities of CORBA Component Model (CCM)</vt:lpstr>
      <vt:lpstr>Capabilities of CORBA Component Model (CCM)</vt:lpstr>
      <vt:lpstr>Capabilities of CORBA Component Model (CCM)</vt:lpstr>
      <vt:lpstr>Available CCM Implementations</vt:lpstr>
      <vt:lpstr>CCM Compared to EJB, COM, &amp; .NET</vt:lpstr>
      <vt:lpstr>Slide 20</vt:lpstr>
      <vt:lpstr>CORBA 2.x User Roles</vt:lpstr>
      <vt:lpstr>CORBA 2.x Application Development Lifecycle</vt:lpstr>
      <vt:lpstr>CCM User Roles</vt:lpstr>
      <vt:lpstr>CCM Application Development Lifecycle</vt:lpstr>
      <vt:lpstr>CCM Application Development Lifecycle</vt:lpstr>
      <vt:lpstr>CCM Application Development Lifecycle</vt:lpstr>
      <vt:lpstr>CCM Application Development Lifecycle</vt:lpstr>
      <vt:lpstr>CCM Application Development Lifecycle</vt:lpstr>
      <vt:lpstr>CCM Application Development Lifecycle</vt:lpstr>
      <vt:lpstr>CCM Application Development Lifecycle</vt:lpstr>
      <vt:lpstr>CCM Application Development Lifecycle</vt:lpstr>
      <vt:lpstr>Slide 32</vt:lpstr>
      <vt:lpstr>Example CCM DRE Application</vt:lpstr>
      <vt:lpstr>Interface &amp; Component Design Stage</vt:lpstr>
      <vt:lpstr>Unit of Business Logic &amp; Composition in CCM</vt:lpstr>
      <vt:lpstr>Simple CCM Component Example</vt:lpstr>
      <vt:lpstr>CORBA Component Ports</vt:lpstr>
      <vt:lpstr>Managing Component Lifecycle</vt:lpstr>
      <vt:lpstr>A CORBA Component Home</vt:lpstr>
      <vt:lpstr>Slide 40</vt:lpstr>
      <vt:lpstr>Component &amp; Home for Simple HelloWorld</vt:lpstr>
      <vt:lpstr>The Client OMG IDL Mapping</vt:lpstr>
      <vt:lpstr>Simple Client for HelloWorld Component</vt:lpstr>
      <vt:lpstr>Slide 44</vt:lpstr>
      <vt:lpstr>Components Can Offer Different Views</vt:lpstr>
      <vt:lpstr>Component Facets</vt:lpstr>
      <vt:lpstr>Extension Interface Pattern</vt:lpstr>
      <vt:lpstr>Using Other Components</vt:lpstr>
      <vt:lpstr>Component Receptacles</vt:lpstr>
      <vt:lpstr>Event Passing</vt:lpstr>
      <vt:lpstr>CORBA Valuetypes</vt:lpstr>
      <vt:lpstr>Component Events</vt:lpstr>
      <vt:lpstr>Component Event Sources</vt:lpstr>
      <vt:lpstr>CCM Cookies</vt:lpstr>
      <vt:lpstr>Component Event Sinks</vt:lpstr>
      <vt:lpstr>CCM Events</vt:lpstr>
      <vt:lpstr>The Need to Configure Components</vt:lpstr>
      <vt:lpstr>Component Attributes</vt:lpstr>
      <vt:lpstr>Connecting Components</vt:lpstr>
      <vt:lpstr>CCM Navigation &amp; Introspection</vt:lpstr>
      <vt:lpstr>Using Navigation Interfaces of a Component</vt:lpstr>
      <vt:lpstr>Generic Port Operations</vt:lpstr>
      <vt:lpstr>Example of Connecting Components</vt:lpstr>
      <vt:lpstr>Recap – CCM Component Features</vt:lpstr>
      <vt:lpstr>Summary of Client OMG IDL Mapping Rules</vt:lpstr>
      <vt:lpstr>Slide 66</vt:lpstr>
      <vt:lpstr>Component Implementation Stage</vt:lpstr>
      <vt:lpstr>CCM Component Server Features </vt:lpstr>
      <vt:lpstr>The CCM Container Framework</vt:lpstr>
      <vt:lpstr>External, Internal, &amp; Container Interfaces</vt:lpstr>
      <vt:lpstr>CCM Component/Container Categories</vt:lpstr>
      <vt:lpstr>Container-managed CORBA Policies</vt:lpstr>
      <vt:lpstr>Slide 73</vt:lpstr>
      <vt:lpstr>Component Implementation Stage</vt:lpstr>
      <vt:lpstr>Difficulties with Implementing CORBA 2.x Objects</vt:lpstr>
      <vt:lpstr>Approach for Implementing Components</vt:lpstr>
      <vt:lpstr>CCM Component Implementation Framework (CIF)</vt:lpstr>
      <vt:lpstr>Component Executors &amp; Home Executors</vt:lpstr>
      <vt:lpstr>Executors (&amp; Servants) Are Hosted by Containers</vt:lpstr>
      <vt:lpstr>A Monolithic Component Executor</vt:lpstr>
      <vt:lpstr>A Segmented Component Executor</vt:lpstr>
      <vt:lpstr>Overview of Component Implementation Definition Language (CIDL)</vt:lpstr>
      <vt:lpstr>Facilitating Component Implementation via CIDL</vt:lpstr>
      <vt:lpstr>Connecting Components &amp; Containers with CIDL</vt:lpstr>
      <vt:lpstr>Facilitating Component Composition via CIDL</vt:lpstr>
      <vt:lpstr>Facilitating Component Composition via CIDL</vt:lpstr>
      <vt:lpstr>Slide 87</vt:lpstr>
      <vt:lpstr>Steps for Developing CCM Applications</vt:lpstr>
      <vt:lpstr>Example 1: Hello World</vt:lpstr>
      <vt:lpstr>HelloWorld Component Executors</vt:lpstr>
      <vt:lpstr>Overview of CCM Tool Chain for HelloWorld Example</vt:lpstr>
      <vt:lpstr>HelloWorld IDL 3 File &amp; Generated Stub/Skel Code</vt:lpstr>
      <vt:lpstr>HelloWorld CIDL &amp; Generated Servant Code</vt:lpstr>
      <vt:lpstr>HelloWorld CIDL-Generated Servants (hello_svnt.*)</vt:lpstr>
      <vt:lpstr>HelloWorld CIDL-Generated Servant Details (1/6)</vt:lpstr>
      <vt:lpstr>HelloWorld CIDL-Generated Servant Details (2/6)</vt:lpstr>
      <vt:lpstr>HelloWorld CIDL-Generated Servant Details (3/6)</vt:lpstr>
      <vt:lpstr>HelloWorld CIDL-Generated Servant Details (4/6)</vt:lpstr>
      <vt:lpstr>HelloWorld CIDL-Generated Servant Details (5/6)</vt:lpstr>
      <vt:lpstr>HelloWorld CIDL-Generated Servant Details (6/6)</vt:lpstr>
      <vt:lpstr>HelloWorld CIDL &amp; Generated Executor Code</vt:lpstr>
      <vt:lpstr>HelloWorld CIDL-Generated Executor IDL (helloE.idl)</vt:lpstr>
      <vt:lpstr>HelloWorld CIDL-Generated Executor IDL Details (1/3)</vt:lpstr>
      <vt:lpstr>HelloWorld CIDL-Generated Executor IDL Details (2/3)</vt:lpstr>
      <vt:lpstr>HelloWorld CIDL-Generated Executor IDL Details (3/3)</vt:lpstr>
      <vt:lpstr>Implementing HelloWorld Executor (hello_exec.*) </vt:lpstr>
      <vt:lpstr>Example 2: Heads Up Display (HUD)</vt:lpstr>
      <vt:lpstr>Implementing GPS Facet Local Interface </vt:lpstr>
      <vt:lpstr>NavDisplay Component Event Sink</vt:lpstr>
      <vt:lpstr>Using NavDisplay Receptacle Connections</vt:lpstr>
      <vt:lpstr>Initializing NavDisplay Component Context</vt:lpstr>
      <vt:lpstr>Pushing Events from a RateGen Component</vt:lpstr>
      <vt:lpstr>Summary of Server OMG IDL Mapping Rules</vt:lpstr>
      <vt:lpstr>Slide 114</vt:lpstr>
      <vt:lpstr>Overview of Deployment &amp; Configuration Process </vt:lpstr>
      <vt:lpstr>Component Configuration Problem </vt:lpstr>
      <vt:lpstr>CCM Configuration Concept &amp; Solution</vt:lpstr>
      <vt:lpstr>Slide 118</vt:lpstr>
      <vt:lpstr>OMG Component Deployment &amp; Configuration Spec (1/2)</vt:lpstr>
      <vt:lpstr>OMG Component Deployment &amp; Configuration Spec (1/2)</vt:lpstr>
      <vt:lpstr>Slide 121</vt:lpstr>
      <vt:lpstr>Slide 122</vt:lpstr>
      <vt:lpstr>Motivation for Lightweight CCM (LwCCM)</vt:lpstr>
      <vt:lpstr>CCM Features Retained in LwCCM Subset</vt:lpstr>
      <vt:lpstr>CCM Features Excluded from LwCCM Subset</vt:lpstr>
      <vt:lpstr>IDL 3+</vt:lpstr>
      <vt:lpstr>Grouping Related Services</vt:lpstr>
      <vt:lpstr>IDL3+</vt:lpstr>
      <vt:lpstr>Fixed Extended Ports</vt:lpstr>
      <vt:lpstr>Fixed Extended Port Equivalent IDL3</vt:lpstr>
      <vt:lpstr>Parameterized Extended Port</vt:lpstr>
      <vt:lpstr>Parameterized Port Equivalent IDL3</vt:lpstr>
      <vt:lpstr>Connectors</vt:lpstr>
      <vt:lpstr>Motivating Connectors (1/2)</vt:lpstr>
      <vt:lpstr>Motivating Connectors (2/2)</vt:lpstr>
      <vt:lpstr>Defining Connectors</vt:lpstr>
      <vt:lpstr>Implementing and Deploying Components</vt:lpstr>
      <vt:lpstr>Connector Modeling vs. Deployment (1/2)</vt:lpstr>
      <vt:lpstr>Connector Modeling vs. Deployment (2/2)</vt:lpstr>
      <vt:lpstr>DDS for Lightweight CCM</vt:lpstr>
      <vt:lpstr>DDS for Lightweight CCM (1/3)</vt:lpstr>
      <vt:lpstr>DDS for Lightweight CCM (2/3)</vt:lpstr>
      <vt:lpstr>DDS for Lightweight CCM (3/3)</vt:lpstr>
      <vt:lpstr>DDS4CCM Basic Ports (1/3)</vt:lpstr>
      <vt:lpstr>DDS4CCM Basic Ports (2/3)</vt:lpstr>
      <vt:lpstr>DDS4CCM Basic Ports (3/3)</vt:lpstr>
      <vt:lpstr>DDS4CCM Extended Ports (1/2)</vt:lpstr>
      <vt:lpstr>DDS4CCM Extended Ports (2/2)</vt:lpstr>
      <vt:lpstr>DDS4CCM Standard Connectors (1/2)</vt:lpstr>
      <vt:lpstr>DDS4CCM Standard Connectors (2/2)</vt:lpstr>
      <vt:lpstr>CCM/DDS Entity Mapping (1/3)</vt:lpstr>
      <vt:lpstr>CCM/DDS Entity Mapping (2/3)</vt:lpstr>
      <vt:lpstr>CCM/DDS Entity Mapping (3/3)</vt:lpstr>
      <vt:lpstr>Example</vt:lpstr>
      <vt:lpstr>Hello, World! IDL</vt:lpstr>
      <vt:lpstr>Connector IDL Sender</vt:lpstr>
      <vt:lpstr>Implementing the Sender Component</vt:lpstr>
      <vt:lpstr>Connector IDL Receiver</vt:lpstr>
      <vt:lpstr>Receiver Equivalent IDL3</vt:lpstr>
      <vt:lpstr>Implementing the Receiver</vt:lpstr>
      <vt:lpstr>Hello, World Prototype</vt:lpstr>
      <vt:lpstr>Prototype Entity Mapping</vt:lpstr>
      <vt:lpstr>DDS4CCM LifeCycle</vt:lpstr>
      <vt:lpstr>Writing and receiving one sample</vt:lpstr>
      <vt:lpstr>Debugging DDS4CCM</vt:lpstr>
      <vt:lpstr>Implementation remarks</vt:lpstr>
      <vt:lpstr>Threading</vt:lpstr>
      <vt:lpstr>AMI for CCM</vt:lpstr>
      <vt:lpstr>Motivating Asynchronous Method Invocation</vt:lpstr>
      <vt:lpstr>Asynchronous Method Invocation for CCM (AMI4CCM)</vt:lpstr>
      <vt:lpstr>AMI for CCM Overview (AMI4CCM)</vt:lpstr>
      <vt:lpstr>Slide 172</vt:lpstr>
      <vt:lpstr>Slide 173</vt:lpstr>
      <vt:lpstr>Slide 174</vt:lpstr>
      <vt:lpstr>Slide 175</vt:lpstr>
      <vt:lpstr>Slide 176</vt:lpstr>
      <vt:lpstr>Slide 177</vt:lpstr>
      <vt:lpstr>Slide 178</vt:lpstr>
      <vt:lpstr>Overview of the implied ports</vt:lpstr>
      <vt:lpstr>Slide 180</vt:lpstr>
      <vt:lpstr>Slide 181</vt:lpstr>
      <vt:lpstr>Slide 182</vt:lpstr>
      <vt:lpstr>Slide 183</vt:lpstr>
      <vt:lpstr>Slide 184</vt:lpstr>
      <vt:lpstr>Overview of CIAO</vt:lpstr>
      <vt:lpstr>CIAO Status</vt:lpstr>
      <vt:lpstr>Slide 187</vt:lpstr>
      <vt:lpstr>Slide 188</vt:lpstr>
      <vt:lpstr>Slide 189</vt:lpstr>
      <vt:lpstr>Tutorial Summary</vt:lpstr>
      <vt:lpstr>Additional Information on CORBA &amp; CCM</vt:lpstr>
      <vt:lpstr>Slide 192</vt:lpstr>
      <vt:lpstr>Component Application Development Lifecycle</vt:lpstr>
      <vt:lpstr>Component Application Development Lifecycle</vt:lpstr>
      <vt:lpstr>Component Application Development Lifecycle</vt:lpstr>
      <vt:lpstr>Component Application Development Lifecycle</vt:lpstr>
      <vt:lpstr>Component Application Development Lifecycle</vt:lpstr>
      <vt:lpstr>Component Application Development Lifecycle</vt:lpstr>
      <vt:lpstr>Component Application Development Lifecycle</vt:lpstr>
      <vt:lpstr>Slide 200</vt:lpstr>
      <vt:lpstr>MDD-based Component Application Development Lifecycle</vt:lpstr>
      <vt:lpstr>MDD-based Component Application Development Lifecycle</vt:lpstr>
      <vt:lpstr>MDD-based Component Application Development Lifecycle</vt:lpstr>
      <vt:lpstr>MDD-based Component Application Development Lifecycle</vt:lpstr>
      <vt:lpstr>MDD-based Component Application Development Lifecycle</vt:lpstr>
      <vt:lpstr>MDD-based Component Application Development Lifecycle</vt:lpstr>
      <vt:lpstr>MDD-based Component Application Development Lifecycle</vt:lpstr>
      <vt:lpstr>Summary of MDD-based Component Development Lifecycle</vt:lpstr>
    </vt:vector>
  </TitlesOfParts>
  <Company>Center of Distributed Objects and Components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Nanbor Wang</dc:creator>
  <cp:lastModifiedBy>Johnny</cp:lastModifiedBy>
  <cp:revision>3301</cp:revision>
  <dcterms:created xsi:type="dcterms:W3CDTF">2002-03-21T05:07:33Z</dcterms:created>
  <dcterms:modified xsi:type="dcterms:W3CDTF">2010-06-30T12:09:53Z</dcterms:modified>
</cp:coreProperties>
</file>